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5"/>
  </p:notesMasterIdLst>
  <p:sldIdLst>
    <p:sldId id="256" r:id="rId2"/>
    <p:sldId id="257" r:id="rId3"/>
    <p:sldId id="258" r:id="rId4"/>
    <p:sldId id="259" r:id="rId5"/>
    <p:sldId id="260" r:id="rId6"/>
    <p:sldId id="263" r:id="rId7"/>
    <p:sldId id="262" r:id="rId8"/>
    <p:sldId id="264" r:id="rId9"/>
    <p:sldId id="323" r:id="rId10"/>
    <p:sldId id="324" r:id="rId11"/>
    <p:sldId id="445" r:id="rId12"/>
    <p:sldId id="327" r:id="rId13"/>
    <p:sldId id="325" r:id="rId14"/>
    <p:sldId id="265" r:id="rId15"/>
    <p:sldId id="266" r:id="rId16"/>
    <p:sldId id="267" r:id="rId17"/>
    <p:sldId id="268" r:id="rId18"/>
    <p:sldId id="269" r:id="rId19"/>
    <p:sldId id="270" r:id="rId20"/>
    <p:sldId id="271" r:id="rId21"/>
    <p:sldId id="330" r:id="rId22"/>
    <p:sldId id="272" r:id="rId23"/>
    <p:sldId id="329" r:id="rId24"/>
    <p:sldId id="273" r:id="rId25"/>
    <p:sldId id="274" r:id="rId26"/>
    <p:sldId id="275" r:id="rId27"/>
    <p:sldId id="276" r:id="rId28"/>
    <p:sldId id="278" r:id="rId29"/>
    <p:sldId id="279" r:id="rId30"/>
    <p:sldId id="449" r:id="rId31"/>
    <p:sldId id="280" r:id="rId32"/>
    <p:sldId id="284" r:id="rId33"/>
    <p:sldId id="331" r:id="rId34"/>
    <p:sldId id="281" r:id="rId35"/>
    <p:sldId id="282" r:id="rId36"/>
    <p:sldId id="289" r:id="rId37"/>
    <p:sldId id="283" r:id="rId38"/>
    <p:sldId id="450" r:id="rId39"/>
    <p:sldId id="332" r:id="rId40"/>
    <p:sldId id="285" r:id="rId41"/>
    <p:sldId id="286" r:id="rId42"/>
    <p:sldId id="287" r:id="rId43"/>
    <p:sldId id="288" r:id="rId44"/>
    <p:sldId id="290" r:id="rId45"/>
    <p:sldId id="291" r:id="rId46"/>
    <p:sldId id="292" r:id="rId47"/>
    <p:sldId id="293" r:id="rId48"/>
    <p:sldId id="294" r:id="rId49"/>
    <p:sldId id="296" r:id="rId50"/>
    <p:sldId id="297" r:id="rId51"/>
    <p:sldId id="305" r:id="rId52"/>
    <p:sldId id="298" r:id="rId53"/>
    <p:sldId id="299" r:id="rId54"/>
    <p:sldId id="300" r:id="rId55"/>
    <p:sldId id="334" r:id="rId56"/>
    <p:sldId id="303" r:id="rId57"/>
    <p:sldId id="304" r:id="rId58"/>
    <p:sldId id="302" r:id="rId59"/>
    <p:sldId id="310" r:id="rId60"/>
    <p:sldId id="311" r:id="rId61"/>
    <p:sldId id="333" r:id="rId62"/>
    <p:sldId id="307" r:id="rId63"/>
    <p:sldId id="308" r:id="rId64"/>
    <p:sldId id="312" r:id="rId65"/>
    <p:sldId id="313" r:id="rId66"/>
    <p:sldId id="315" r:id="rId67"/>
    <p:sldId id="322" r:id="rId68"/>
    <p:sldId id="321" r:id="rId69"/>
    <p:sldId id="309" r:id="rId70"/>
    <p:sldId id="316" r:id="rId71"/>
    <p:sldId id="317" r:id="rId72"/>
    <p:sldId id="318" r:id="rId73"/>
    <p:sldId id="319" r:id="rId74"/>
    <p:sldId id="320" r:id="rId75"/>
    <p:sldId id="340" r:id="rId76"/>
    <p:sldId id="335" r:id="rId77"/>
    <p:sldId id="336" r:id="rId78"/>
    <p:sldId id="341" r:id="rId79"/>
    <p:sldId id="337" r:id="rId80"/>
    <p:sldId id="338" r:id="rId81"/>
    <p:sldId id="339" r:id="rId82"/>
    <p:sldId id="342" r:id="rId83"/>
    <p:sldId id="370" r:id="rId84"/>
    <p:sldId id="377" r:id="rId85"/>
    <p:sldId id="343" r:id="rId86"/>
    <p:sldId id="344" r:id="rId87"/>
    <p:sldId id="371" r:id="rId88"/>
    <p:sldId id="372" r:id="rId89"/>
    <p:sldId id="373" r:id="rId90"/>
    <p:sldId id="345" r:id="rId91"/>
    <p:sldId id="378" r:id="rId92"/>
    <p:sldId id="379" r:id="rId93"/>
    <p:sldId id="346" r:id="rId94"/>
    <p:sldId id="374" r:id="rId95"/>
    <p:sldId id="376" r:id="rId96"/>
    <p:sldId id="375" r:id="rId97"/>
    <p:sldId id="451" r:id="rId98"/>
    <p:sldId id="347" r:id="rId99"/>
    <p:sldId id="380" r:id="rId100"/>
    <p:sldId id="381" r:id="rId101"/>
    <p:sldId id="382" r:id="rId102"/>
    <p:sldId id="351" r:id="rId103"/>
    <p:sldId id="441" r:id="rId104"/>
    <p:sldId id="444" r:id="rId105"/>
    <p:sldId id="349" r:id="rId106"/>
    <p:sldId id="350" r:id="rId107"/>
    <p:sldId id="352" r:id="rId108"/>
    <p:sldId id="353" r:id="rId109"/>
    <p:sldId id="384" r:id="rId110"/>
    <p:sldId id="354" r:id="rId111"/>
    <p:sldId id="355" r:id="rId112"/>
    <p:sldId id="356" r:id="rId113"/>
    <p:sldId id="357" r:id="rId114"/>
    <p:sldId id="358" r:id="rId115"/>
    <p:sldId id="440" r:id="rId116"/>
    <p:sldId id="439" r:id="rId117"/>
    <p:sldId id="359" r:id="rId118"/>
    <p:sldId id="446" r:id="rId119"/>
    <p:sldId id="360" r:id="rId120"/>
    <p:sldId id="447" r:id="rId121"/>
    <p:sldId id="361" r:id="rId122"/>
    <p:sldId id="362" r:id="rId123"/>
    <p:sldId id="363" r:id="rId124"/>
    <p:sldId id="364" r:id="rId125"/>
    <p:sldId id="385" r:id="rId126"/>
    <p:sldId id="386" r:id="rId127"/>
    <p:sldId id="387" r:id="rId128"/>
    <p:sldId id="442" r:id="rId129"/>
    <p:sldId id="365" r:id="rId130"/>
    <p:sldId id="366" r:id="rId131"/>
    <p:sldId id="367" r:id="rId132"/>
    <p:sldId id="368" r:id="rId133"/>
    <p:sldId id="388" r:id="rId134"/>
    <p:sldId id="369" r:id="rId135"/>
    <p:sldId id="389" r:id="rId136"/>
    <p:sldId id="390" r:id="rId137"/>
    <p:sldId id="391" r:id="rId138"/>
    <p:sldId id="438" r:id="rId139"/>
    <p:sldId id="392" r:id="rId140"/>
    <p:sldId id="393" r:id="rId141"/>
    <p:sldId id="437" r:id="rId142"/>
    <p:sldId id="394" r:id="rId143"/>
    <p:sldId id="395" r:id="rId144"/>
    <p:sldId id="396" r:id="rId145"/>
    <p:sldId id="397" r:id="rId146"/>
    <p:sldId id="398" r:id="rId147"/>
    <p:sldId id="399" r:id="rId148"/>
    <p:sldId id="400" r:id="rId149"/>
    <p:sldId id="436" r:id="rId150"/>
    <p:sldId id="401" r:id="rId151"/>
    <p:sldId id="414" r:id="rId152"/>
    <p:sldId id="402" r:id="rId153"/>
    <p:sldId id="403" r:id="rId154"/>
    <p:sldId id="404" r:id="rId155"/>
    <p:sldId id="405" r:id="rId156"/>
    <p:sldId id="406" r:id="rId157"/>
    <p:sldId id="407" r:id="rId158"/>
    <p:sldId id="435" r:id="rId159"/>
    <p:sldId id="408" r:id="rId160"/>
    <p:sldId id="409" r:id="rId161"/>
    <p:sldId id="410" r:id="rId162"/>
    <p:sldId id="415" r:id="rId163"/>
    <p:sldId id="411" r:id="rId164"/>
    <p:sldId id="452" r:id="rId165"/>
    <p:sldId id="412" r:id="rId166"/>
    <p:sldId id="413" r:id="rId167"/>
    <p:sldId id="416" r:id="rId168"/>
    <p:sldId id="417" r:id="rId169"/>
    <p:sldId id="418" r:id="rId170"/>
    <p:sldId id="419" r:id="rId171"/>
    <p:sldId id="420" r:id="rId172"/>
    <p:sldId id="421" r:id="rId173"/>
    <p:sldId id="422" r:id="rId174"/>
    <p:sldId id="423" r:id="rId175"/>
    <p:sldId id="424" r:id="rId176"/>
    <p:sldId id="425" r:id="rId177"/>
    <p:sldId id="426" r:id="rId178"/>
    <p:sldId id="427" r:id="rId179"/>
    <p:sldId id="428" r:id="rId180"/>
    <p:sldId id="429" r:id="rId181"/>
    <p:sldId id="430" r:id="rId182"/>
    <p:sldId id="431" r:id="rId183"/>
    <p:sldId id="443" r:id="rId18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128" autoAdjust="0"/>
  </p:normalViewPr>
  <p:slideViewPr>
    <p:cSldViewPr>
      <p:cViewPr>
        <p:scale>
          <a:sx n="90" d="100"/>
          <a:sy n="90" d="100"/>
        </p:scale>
        <p:origin x="-816" y="-138"/>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38" Type="http://schemas.openxmlformats.org/officeDocument/2006/relationships/slide" Target="slides/slide137.xml"/><Relationship Id="rId154" Type="http://schemas.openxmlformats.org/officeDocument/2006/relationships/slide" Target="slides/slide153.xml"/><Relationship Id="rId159" Type="http://schemas.openxmlformats.org/officeDocument/2006/relationships/slide" Target="slides/slide158.xml"/><Relationship Id="rId175" Type="http://schemas.openxmlformats.org/officeDocument/2006/relationships/slide" Target="slides/slide174.xml"/><Relationship Id="rId170" Type="http://schemas.openxmlformats.org/officeDocument/2006/relationships/slide" Target="slides/slide169.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60" Type="http://schemas.openxmlformats.org/officeDocument/2006/relationships/slide" Target="slides/slide159.xml"/><Relationship Id="rId165" Type="http://schemas.openxmlformats.org/officeDocument/2006/relationships/slide" Target="slides/slide164.xml"/><Relationship Id="rId181" Type="http://schemas.openxmlformats.org/officeDocument/2006/relationships/slide" Target="slides/slide180.xml"/><Relationship Id="rId186" Type="http://schemas.openxmlformats.org/officeDocument/2006/relationships/presProps" Target="pres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71" Type="http://schemas.openxmlformats.org/officeDocument/2006/relationships/slide" Target="slides/slide170.xml"/><Relationship Id="rId176" Type="http://schemas.openxmlformats.org/officeDocument/2006/relationships/slide" Target="slides/slide175.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66" Type="http://schemas.openxmlformats.org/officeDocument/2006/relationships/slide" Target="slides/slide165.xml"/><Relationship Id="rId182" Type="http://schemas.openxmlformats.org/officeDocument/2006/relationships/slide" Target="slides/slide181.xml"/><Relationship Id="rId187"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7" Type="http://schemas.openxmlformats.org/officeDocument/2006/relationships/slide" Target="slides/slide176.xml"/><Relationship Id="rId172" Type="http://schemas.openxmlformats.org/officeDocument/2006/relationships/slide" Target="slides/slide17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slide" Target="slides/slide182.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tableStyles" Target="tableStyle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2.png"/></Relationships>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png>
</file>

<file path=ppt/media/image23.jpeg>
</file>

<file path=ppt/media/image24.jpeg>
</file>

<file path=ppt/media/image25.jpeg>
</file>

<file path=ppt/media/image26.png>
</file>

<file path=ppt/media/image27.jpeg>
</file>

<file path=ppt/media/image28.jpeg>
</file>

<file path=ppt/media/image29.jpeg>
</file>

<file path=ppt/media/image3.png>
</file>

<file path=ppt/media/image30.jpeg>
</file>

<file path=ppt/media/image31.png>
</file>

<file path=ppt/media/image32.png>
</file>

<file path=ppt/media/image33.png>
</file>

<file path=ppt/media/image34.jpeg>
</file>

<file path=ppt/media/image35.jpeg>
</file>

<file path=ppt/media/image36.jpeg>
</file>

<file path=ppt/media/image37.jpeg>
</file>

<file path=ppt/media/image38.png>
</file>

<file path=ppt/media/image39.png>
</file>

<file path=ppt/media/image4.jpeg>
</file>

<file path=ppt/media/image40.png>
</file>

<file path=ppt/media/image41.png>
</file>

<file path=ppt/media/image42.png>
</file>

<file path=ppt/media/image43.jpeg>
</file>

<file path=ppt/media/image4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0E0F00F-AA0A-4419-8B39-A633B7DFCF4E}" type="datetimeFigureOut">
              <a:rPr lang="en-US" smtClean="0"/>
              <a:pPr/>
              <a:t>3/2/2020</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F065E2A-1EDA-4036-9FE7-6302E4AE1A59}" type="slidenum">
              <a:rPr lang="en-US" smtClean="0"/>
              <a:pPr/>
              <a:t>‹#›</a:t>
            </a:fld>
            <a:endParaRPr lang="en-US" dirty="0"/>
          </a:p>
        </p:txBody>
      </p:sp>
    </p:spTree>
    <p:extLst>
      <p:ext uri="{BB962C8B-B14F-4D97-AF65-F5344CB8AC3E}">
        <p14:creationId xmlns:p14="http://schemas.microsoft.com/office/powerpoint/2010/main" val="19290302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dirty="0" smtClean="0"/>
              <a:t>Dementia: degeneration of nerve tissue,</a:t>
            </a:r>
            <a:r>
              <a:rPr lang="en-US" baseline="0" dirty="0" smtClean="0"/>
              <a:t> </a:t>
            </a:r>
            <a:r>
              <a:rPr lang="en-US" dirty="0" smtClean="0"/>
              <a:t>anxiety,</a:t>
            </a:r>
            <a:r>
              <a:rPr lang="en-US" baseline="0" dirty="0" smtClean="0"/>
              <a:t> </a:t>
            </a:r>
            <a:r>
              <a:rPr lang="en-US" baseline="0" dirty="0" err="1" smtClean="0"/>
              <a:t>irratibility</a:t>
            </a:r>
            <a:r>
              <a:rPr lang="en-US" baseline="0" dirty="0" smtClean="0"/>
              <a:t>, poor memory, insomnia (sleeplessness)</a:t>
            </a:r>
            <a:endParaRPr lang="en-US" dirty="0"/>
          </a:p>
        </p:txBody>
      </p:sp>
      <p:sp>
        <p:nvSpPr>
          <p:cNvPr id="4" name="Slide Number Placeholder 3"/>
          <p:cNvSpPr>
            <a:spLocks noGrp="1"/>
          </p:cNvSpPr>
          <p:nvPr>
            <p:ph type="sldNum" sz="quarter" idx="10"/>
          </p:nvPr>
        </p:nvSpPr>
        <p:spPr/>
        <p:txBody>
          <a:bodyPr/>
          <a:lstStyle/>
          <a:p>
            <a:fld id="{8F065E2A-1EDA-4036-9FE7-6302E4AE1A59}" type="slidenum">
              <a:rPr lang="en-US" smtClean="0"/>
              <a:pPr/>
              <a:t>28</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b="1" dirty="0" err="1" smtClean="0"/>
              <a:t>Turbulance</a:t>
            </a:r>
            <a:r>
              <a:rPr lang="en-US" dirty="0" smtClean="0"/>
              <a:t> : abnormal haphazard flood of blood, Stasis: abnormal pooling</a:t>
            </a:r>
            <a:r>
              <a:rPr lang="en-US" baseline="0" dirty="0" smtClean="0"/>
              <a:t> of blood. </a:t>
            </a:r>
            <a:r>
              <a:rPr lang="en-US" sz="1200" b="1" kern="1200" baseline="0" dirty="0" smtClean="0">
                <a:solidFill>
                  <a:schemeClr val="tx1"/>
                </a:solidFill>
                <a:latin typeface="+mn-lt"/>
                <a:ea typeface="+mn-ea"/>
                <a:cs typeface="+mn-cs"/>
              </a:rPr>
              <a:t>Vasculitis: </a:t>
            </a:r>
            <a:r>
              <a:rPr lang="en-US" sz="1200" kern="1200" baseline="0" dirty="0" smtClean="0">
                <a:solidFill>
                  <a:schemeClr val="tx1"/>
                </a:solidFill>
                <a:latin typeface="+mn-lt"/>
                <a:ea typeface="+mn-ea"/>
                <a:cs typeface="+mn-cs"/>
              </a:rPr>
              <a:t>Inflammation of the blood vessels. This may damage the lining of the vessels and cause narrowing or blockage, thus restricting blood flow.</a:t>
            </a:r>
            <a:endParaRPr lang="en-US" dirty="0"/>
          </a:p>
        </p:txBody>
      </p:sp>
      <p:sp>
        <p:nvSpPr>
          <p:cNvPr id="4" name="Slide Number Placeholder 3"/>
          <p:cNvSpPr>
            <a:spLocks noGrp="1"/>
          </p:cNvSpPr>
          <p:nvPr>
            <p:ph type="sldNum" sz="quarter" idx="10"/>
          </p:nvPr>
        </p:nvSpPr>
        <p:spPr/>
        <p:txBody>
          <a:bodyPr/>
          <a:lstStyle/>
          <a:p>
            <a:fld id="{8F065E2A-1EDA-4036-9FE7-6302E4AE1A59}" type="slidenum">
              <a:rPr lang="en-US" smtClean="0"/>
              <a:pPr/>
              <a:t>143</a:t>
            </a:fld>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dirty="0" smtClean="0"/>
              <a:t>Line of </a:t>
            </a:r>
            <a:r>
              <a:rPr lang="en-US" dirty="0" err="1" smtClean="0"/>
              <a:t>Zahn</a:t>
            </a:r>
            <a:r>
              <a:rPr lang="en-US" dirty="0" smtClean="0"/>
              <a:t>: lamination formed by alternating layers of platelets mixed with fibrin and darker layer containing RBCs.</a:t>
            </a:r>
            <a:endParaRPr lang="en-US" dirty="0"/>
          </a:p>
        </p:txBody>
      </p:sp>
      <p:sp>
        <p:nvSpPr>
          <p:cNvPr id="4" name="Slide Number Placeholder 3"/>
          <p:cNvSpPr>
            <a:spLocks noGrp="1"/>
          </p:cNvSpPr>
          <p:nvPr>
            <p:ph type="sldNum" sz="quarter" idx="10"/>
          </p:nvPr>
        </p:nvSpPr>
        <p:spPr/>
        <p:txBody>
          <a:bodyPr/>
          <a:lstStyle/>
          <a:p>
            <a:fld id="{8F065E2A-1EDA-4036-9FE7-6302E4AE1A59}" type="slidenum">
              <a:rPr lang="en-US" smtClean="0"/>
              <a:pPr/>
              <a:t>146</a:t>
            </a:fld>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F065E2A-1EDA-4036-9FE7-6302E4AE1A59}" type="slidenum">
              <a:rPr lang="en-US" smtClean="0"/>
              <a:pPr/>
              <a:t>147</a:t>
            </a:fld>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sz="1200" b="1" dirty="0" smtClean="0"/>
              <a:t>Decompression sickness</a:t>
            </a:r>
            <a:r>
              <a:rPr lang="en-US" sz="1200" dirty="0" smtClean="0"/>
              <a:t>: </a:t>
            </a:r>
            <a:r>
              <a:rPr lang="en-US" sz="1200" kern="1200" baseline="0" dirty="0" smtClean="0">
                <a:solidFill>
                  <a:schemeClr val="tx1"/>
                </a:solidFill>
                <a:latin typeface="+mn-lt"/>
                <a:ea typeface="+mn-ea"/>
                <a:cs typeface="+mn-cs"/>
              </a:rPr>
              <a:t>Decompression sickness is caused by a rapid change in ambient pressure and is a disease associated with deep-sea divers, tunnel workers and high-flying aviators.</a:t>
            </a:r>
          </a:p>
        </p:txBody>
      </p:sp>
      <p:sp>
        <p:nvSpPr>
          <p:cNvPr id="4" name="Slide Number Placeholder 3"/>
          <p:cNvSpPr>
            <a:spLocks noGrp="1"/>
          </p:cNvSpPr>
          <p:nvPr>
            <p:ph type="sldNum" sz="quarter" idx="10"/>
          </p:nvPr>
        </p:nvSpPr>
        <p:spPr/>
        <p:txBody>
          <a:bodyPr/>
          <a:lstStyle/>
          <a:p>
            <a:fld id="{8F065E2A-1EDA-4036-9FE7-6302E4AE1A59}" type="slidenum">
              <a:rPr lang="en-US" smtClean="0"/>
              <a:pPr/>
              <a:t>152</a:t>
            </a:fld>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sz="1200" b="1" kern="1200" baseline="0" dirty="0" err="1" smtClean="0">
                <a:solidFill>
                  <a:schemeClr val="tx1"/>
                </a:solidFill>
                <a:latin typeface="+mn-lt"/>
                <a:ea typeface="+mn-ea"/>
                <a:cs typeface="+mn-cs"/>
              </a:rPr>
              <a:t>Volvulus</a:t>
            </a:r>
            <a:r>
              <a:rPr lang="en-US" sz="1200" b="1" kern="1200" baseline="0" dirty="0" smtClean="0">
                <a:solidFill>
                  <a:schemeClr val="tx1"/>
                </a:solidFill>
                <a:latin typeface="+mn-lt"/>
                <a:ea typeface="+mn-ea"/>
                <a:cs typeface="+mn-cs"/>
              </a:rPr>
              <a:t>: </a:t>
            </a:r>
            <a:r>
              <a:rPr lang="en-US" sz="1200" kern="1200" baseline="0" dirty="0" smtClean="0">
                <a:solidFill>
                  <a:schemeClr val="tx1"/>
                </a:solidFill>
                <a:latin typeface="+mn-lt"/>
                <a:ea typeface="+mn-ea"/>
                <a:cs typeface="+mn-cs"/>
              </a:rPr>
              <a:t>An obstruction of the bowels produced by the twisting of a loop of bowel round itself. </a:t>
            </a:r>
            <a:r>
              <a:rPr lang="en-US" sz="1100" b="1" kern="1200" baseline="0" dirty="0" smtClean="0">
                <a:solidFill>
                  <a:schemeClr val="tx1"/>
                </a:solidFill>
                <a:latin typeface="+mn-lt"/>
                <a:ea typeface="+mn-ea"/>
                <a:cs typeface="+mn-cs"/>
              </a:rPr>
              <a:t>Torsion: the</a:t>
            </a:r>
            <a:r>
              <a:rPr lang="en-US" dirty="0" smtClean="0"/>
              <a:t> act of twisting, the force which causes</a:t>
            </a:r>
            <a:r>
              <a:rPr lang="en-US" baseline="0" dirty="0" smtClean="0"/>
              <a:t> </a:t>
            </a:r>
            <a:r>
              <a:rPr lang="en-US" dirty="0" smtClean="0"/>
              <a:t>twisting, or the state of being twisted </a:t>
            </a:r>
            <a:endParaRPr lang="en-US" dirty="0"/>
          </a:p>
        </p:txBody>
      </p:sp>
      <p:sp>
        <p:nvSpPr>
          <p:cNvPr id="4" name="Slide Number Placeholder 3"/>
          <p:cNvSpPr>
            <a:spLocks noGrp="1"/>
          </p:cNvSpPr>
          <p:nvPr>
            <p:ph type="sldNum" sz="quarter" idx="10"/>
          </p:nvPr>
        </p:nvSpPr>
        <p:spPr/>
        <p:txBody>
          <a:bodyPr/>
          <a:lstStyle/>
          <a:p>
            <a:fld id="{8F065E2A-1EDA-4036-9FE7-6302E4AE1A59}" type="slidenum">
              <a:rPr lang="en-US" smtClean="0"/>
              <a:pPr/>
              <a:t>159</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dirty="0" smtClean="0"/>
              <a:t>Fig: Classical example of cellular injury caused by hypoxia.</a:t>
            </a:r>
            <a:endParaRPr lang="en-US" dirty="0"/>
          </a:p>
        </p:txBody>
      </p:sp>
      <p:sp>
        <p:nvSpPr>
          <p:cNvPr id="4" name="Slide Number Placeholder 3"/>
          <p:cNvSpPr>
            <a:spLocks noGrp="1"/>
          </p:cNvSpPr>
          <p:nvPr>
            <p:ph type="sldNum" sz="quarter" idx="10"/>
          </p:nvPr>
        </p:nvSpPr>
        <p:spPr/>
        <p:txBody>
          <a:bodyPr/>
          <a:lstStyle/>
          <a:p>
            <a:fld id="{8F065E2A-1EDA-4036-9FE7-6302E4AE1A59}" type="slidenum">
              <a:rPr lang="en-US" smtClean="0"/>
              <a:pPr/>
              <a:t>34</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sz="900" dirty="0"/>
          </a:p>
        </p:txBody>
      </p:sp>
      <p:sp>
        <p:nvSpPr>
          <p:cNvPr id="4" name="Slide Number Placeholder 3"/>
          <p:cNvSpPr>
            <a:spLocks noGrp="1"/>
          </p:cNvSpPr>
          <p:nvPr>
            <p:ph type="sldNum" sz="quarter" idx="10"/>
          </p:nvPr>
        </p:nvSpPr>
        <p:spPr/>
        <p:txBody>
          <a:bodyPr/>
          <a:lstStyle/>
          <a:p>
            <a:fld id="{8F065E2A-1EDA-4036-9FE7-6302E4AE1A59}" type="slidenum">
              <a:rPr lang="en-US" smtClean="0"/>
              <a:pPr/>
              <a:t>72</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sz="1200" b="1" kern="1200" baseline="0" dirty="0" smtClean="0">
                <a:solidFill>
                  <a:schemeClr val="tx1"/>
                </a:solidFill>
                <a:latin typeface="+mn-lt"/>
                <a:ea typeface="+mn-ea"/>
                <a:cs typeface="+mn-cs"/>
              </a:rPr>
              <a:t>Urticaria: </a:t>
            </a:r>
            <a:r>
              <a:rPr lang="en-US" sz="1200" kern="1200" baseline="0" dirty="0" smtClean="0">
                <a:solidFill>
                  <a:schemeClr val="tx1"/>
                </a:solidFill>
                <a:latin typeface="+mn-lt"/>
                <a:ea typeface="+mn-ea"/>
                <a:cs typeface="+mn-cs"/>
              </a:rPr>
              <a:t>The rash produced by the sudden release of HISTAMINE in the skin. It is </a:t>
            </a:r>
            <a:r>
              <a:rPr lang="en-US" sz="1200" kern="1200" baseline="0" dirty="0" err="1" smtClean="0">
                <a:solidFill>
                  <a:schemeClr val="tx1"/>
                </a:solidFill>
                <a:latin typeface="+mn-lt"/>
                <a:ea typeface="+mn-ea"/>
                <a:cs typeface="+mn-cs"/>
              </a:rPr>
              <a:t>characterised</a:t>
            </a:r>
            <a:r>
              <a:rPr lang="en-US" sz="1200" kern="1200" baseline="0" dirty="0" smtClean="0">
                <a:solidFill>
                  <a:schemeClr val="tx1"/>
                </a:solidFill>
                <a:latin typeface="+mn-lt"/>
                <a:ea typeface="+mn-ea"/>
                <a:cs typeface="+mn-cs"/>
              </a:rPr>
              <a:t> by acute itching, redness and </a:t>
            </a:r>
            <a:r>
              <a:rPr lang="en-US" sz="1200" kern="1200" baseline="0" dirty="0" err="1" smtClean="0">
                <a:solidFill>
                  <a:schemeClr val="tx1"/>
                </a:solidFill>
                <a:latin typeface="+mn-lt"/>
                <a:ea typeface="+mn-ea"/>
                <a:cs typeface="+mn-cs"/>
              </a:rPr>
              <a:t>wealing</a:t>
            </a:r>
            <a:r>
              <a:rPr lang="en-US" sz="1200" kern="1200" baseline="0" dirty="0" smtClean="0">
                <a:solidFill>
                  <a:schemeClr val="tx1"/>
                </a:solidFill>
                <a:latin typeface="+mn-lt"/>
                <a:ea typeface="+mn-ea"/>
                <a:cs typeface="+mn-cs"/>
              </a:rPr>
              <a:t> which subsides within a few minutes or may persist for a day or more.</a:t>
            </a:r>
            <a:endParaRPr lang="en-US" dirty="0"/>
          </a:p>
        </p:txBody>
      </p:sp>
      <p:sp>
        <p:nvSpPr>
          <p:cNvPr id="4" name="Slide Number Placeholder 3"/>
          <p:cNvSpPr>
            <a:spLocks noGrp="1"/>
          </p:cNvSpPr>
          <p:nvPr>
            <p:ph type="sldNum" sz="quarter" idx="10"/>
          </p:nvPr>
        </p:nvSpPr>
        <p:spPr/>
        <p:txBody>
          <a:bodyPr/>
          <a:lstStyle/>
          <a:p>
            <a:fld id="{8F065E2A-1EDA-4036-9FE7-6302E4AE1A59}" type="slidenum">
              <a:rPr lang="en-US" smtClean="0"/>
              <a:pPr/>
              <a:t>80</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dirty="0" err="1" smtClean="0"/>
              <a:t>Zidovudine</a:t>
            </a:r>
            <a:r>
              <a:rPr lang="en-US" dirty="0" smtClean="0"/>
              <a:t>,</a:t>
            </a:r>
            <a:r>
              <a:rPr lang="en-US" baseline="0" dirty="0" smtClean="0"/>
              <a:t> </a:t>
            </a:r>
            <a:r>
              <a:rPr lang="en-US" baseline="0" dirty="0" err="1" smtClean="0"/>
              <a:t>didanosine</a:t>
            </a:r>
            <a:r>
              <a:rPr lang="en-US" baseline="0" dirty="0" smtClean="0"/>
              <a:t>, </a:t>
            </a:r>
            <a:r>
              <a:rPr lang="en-US" baseline="0" smtClean="0"/>
              <a:t>zalcitabine</a:t>
            </a:r>
            <a:endParaRPr lang="en-US"/>
          </a:p>
        </p:txBody>
      </p:sp>
      <p:sp>
        <p:nvSpPr>
          <p:cNvPr id="4" name="Slide Number Placeholder 3"/>
          <p:cNvSpPr>
            <a:spLocks noGrp="1"/>
          </p:cNvSpPr>
          <p:nvPr>
            <p:ph type="sldNum" sz="quarter" idx="10"/>
          </p:nvPr>
        </p:nvSpPr>
        <p:spPr/>
        <p:txBody>
          <a:bodyPr/>
          <a:lstStyle/>
          <a:p>
            <a:fld id="{8F065E2A-1EDA-4036-9FE7-6302E4AE1A59}" type="slidenum">
              <a:rPr lang="en-US" smtClean="0"/>
              <a:pPr/>
              <a:t>123</a:t>
            </a:fld>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dirty="0" smtClean="0"/>
              <a:t>Chemokines</a:t>
            </a:r>
            <a:r>
              <a:rPr lang="en-US" baseline="0" dirty="0" smtClean="0"/>
              <a:t> receptors: CCR5, CXCR4..</a:t>
            </a:r>
            <a:endParaRPr lang="en-US" dirty="0"/>
          </a:p>
        </p:txBody>
      </p:sp>
      <p:sp>
        <p:nvSpPr>
          <p:cNvPr id="4" name="Slide Number Placeholder 3"/>
          <p:cNvSpPr>
            <a:spLocks noGrp="1"/>
          </p:cNvSpPr>
          <p:nvPr>
            <p:ph type="sldNum" sz="quarter" idx="10"/>
          </p:nvPr>
        </p:nvSpPr>
        <p:spPr/>
        <p:txBody>
          <a:bodyPr/>
          <a:lstStyle/>
          <a:p>
            <a:fld id="{8F065E2A-1EDA-4036-9FE7-6302E4AE1A59}" type="slidenum">
              <a:rPr lang="en-US" smtClean="0"/>
              <a:pPr/>
              <a:t>124</a:t>
            </a:fld>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08899"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6" name="Rectangle 2"/>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1094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Rectangle 2"/>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1299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transition spd="slow">
    <p:wipe dir="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transition spd="slow">
    <p:wipe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transition spd="slow">
    <p:wipe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transition spd="slow">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transition spd="slow">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3/2/2020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transition spd="slow">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3/2/2020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transition spd="slow">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3/2/2020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transition spd="slow">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transition spd="slow">
    <p:wipe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transition spd="slow">
    <p:wipe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transition spd="slow">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3/2/2020</a:t>
            </a:fld>
            <a:endParaRPr lang="en-US" dirty="0"/>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wipe dir="r"/>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7.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3.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7.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11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5.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hyperlink" Target="New%20folder/blotting.pptx" TargetMode="External"/><Relationship Id="rId1" Type="http://schemas.openxmlformats.org/officeDocument/2006/relationships/slideLayout" Target="../slideLayouts/slideLayout7.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2.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image" Target="../media/image43.jpeg"/><Relationship Id="rId1" Type="http://schemas.openxmlformats.org/officeDocument/2006/relationships/slideLayout" Target="../slideLayouts/slideLayout7.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7.xml"/><Relationship Id="rId1" Type="http://schemas.openxmlformats.org/officeDocument/2006/relationships/vmlDrawing" Target="../drawings/vmlDrawing1.vml"/><Relationship Id="rId4" Type="http://schemas.openxmlformats.org/officeDocument/2006/relationships/image" Target="../media/image22.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4.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9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2"/>
          <p:cNvSpPr>
            <a:spLocks noGrp="1"/>
          </p:cNvSpPr>
          <p:nvPr>
            <p:ph type="subTitle" idx="1"/>
          </p:nvPr>
        </p:nvSpPr>
        <p:spPr>
          <a:xfrm>
            <a:off x="5181600" y="3600450"/>
            <a:ext cx="3733800" cy="857250"/>
          </a:xfrm>
        </p:spPr>
        <p:style>
          <a:lnRef idx="1">
            <a:schemeClr val="accent3"/>
          </a:lnRef>
          <a:fillRef idx="2">
            <a:schemeClr val="accent3"/>
          </a:fillRef>
          <a:effectRef idx="1">
            <a:schemeClr val="accent3"/>
          </a:effectRef>
          <a:fontRef idx="minor">
            <a:schemeClr val="dk1"/>
          </a:fontRef>
        </p:style>
        <p:txBody>
          <a:bodyPr>
            <a:normAutofit fontScale="92500" lnSpcReduction="20000"/>
          </a:bodyPr>
          <a:lstStyle/>
          <a:p>
            <a:pPr algn="r"/>
            <a:r>
              <a:rPr lang="en-US" sz="3600" dirty="0" smtClean="0">
                <a:solidFill>
                  <a:srgbClr val="7030A0"/>
                </a:solidFill>
                <a:latin typeface="Tahoma" pitchFamily="34" charset="0"/>
                <a:ea typeface="Tahoma" pitchFamily="34" charset="0"/>
                <a:cs typeface="Tahoma" pitchFamily="34" charset="0"/>
              </a:rPr>
              <a:t>Krishna Bastola</a:t>
            </a:r>
          </a:p>
          <a:p>
            <a:pPr algn="r"/>
            <a:r>
              <a:rPr lang="en-US" sz="2400" dirty="0" smtClean="0">
                <a:solidFill>
                  <a:srgbClr val="7030A0"/>
                </a:solidFill>
                <a:latin typeface="Tahoma" pitchFamily="34" charset="0"/>
                <a:ea typeface="Tahoma" pitchFamily="34" charset="0"/>
                <a:cs typeface="Tahoma" pitchFamily="34" charset="0"/>
              </a:rPr>
              <a:t>B.Sc.MLT, M.Sc.</a:t>
            </a:r>
            <a:endParaRPr lang="en-US" sz="2400" dirty="0">
              <a:solidFill>
                <a:srgbClr val="7030A0"/>
              </a:solidFill>
              <a:latin typeface="Tahoma" pitchFamily="34" charset="0"/>
              <a:ea typeface="Tahoma" pitchFamily="34" charset="0"/>
              <a:cs typeface="Tahoma" pitchFamily="34" charset="0"/>
            </a:endParaRPr>
          </a:p>
        </p:txBody>
      </p:sp>
      <p:sp>
        <p:nvSpPr>
          <p:cNvPr id="8" name="Title 1"/>
          <p:cNvSpPr>
            <a:spLocks noGrp="1"/>
          </p:cNvSpPr>
          <p:nvPr>
            <p:ph type="ctrTitle"/>
          </p:nvPr>
        </p:nvSpPr>
        <p:spPr>
          <a:xfrm>
            <a:off x="0" y="440532"/>
            <a:ext cx="9144000" cy="1102519"/>
          </a:xfrm>
        </p:spPr>
        <p:style>
          <a:lnRef idx="0">
            <a:schemeClr val="accent6"/>
          </a:lnRef>
          <a:fillRef idx="3">
            <a:schemeClr val="accent6"/>
          </a:fillRef>
          <a:effectRef idx="3">
            <a:schemeClr val="accent6"/>
          </a:effectRef>
          <a:fontRef idx="minor">
            <a:schemeClr val="lt1"/>
          </a:fontRef>
        </p:style>
        <p:txBody>
          <a:bodyPr>
            <a:normAutofit/>
          </a:bodyPr>
          <a:lstStyle/>
          <a:p>
            <a:r>
              <a:rPr lang="en-US" sz="5400" b="1" dirty="0" smtClean="0"/>
              <a:t>Introduction to Pathology</a:t>
            </a:r>
            <a:endParaRPr lang="en-US" sz="5400" b="1" dirty="0"/>
          </a:p>
        </p:txBody>
      </p:sp>
    </p:spTree>
  </p:cSld>
  <p:clrMapOvr>
    <a:masterClrMapping/>
  </p:clrMapOvr>
  <p:transition spd="slow">
    <p:wipe dir="d"/>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571501"/>
            <a:ext cx="9144000" cy="1354217"/>
          </a:xfrm>
          <a:prstGeom prst="rect">
            <a:avLst/>
          </a:prstGeom>
        </p:spPr>
        <p:txBody>
          <a:bodyPr wrap="square">
            <a:spAutoFit/>
          </a:bodyPr>
          <a:lstStyle/>
          <a:p>
            <a:r>
              <a:rPr lang="en-US" sz="2400" b="1" dirty="0" smtClean="0"/>
              <a:t>2. Microscopic examination of tissue</a:t>
            </a:r>
          </a:p>
          <a:p>
            <a:pPr marL="914400" lvl="1" indent="-457200">
              <a:buAutoNum type="alphaLcPeriod"/>
            </a:pPr>
            <a:r>
              <a:rPr lang="en-US" sz="2400" b="1" dirty="0" smtClean="0"/>
              <a:t>Light microscopy</a:t>
            </a:r>
          </a:p>
          <a:p>
            <a:pPr marL="457200" indent="-457200">
              <a:buAutoNum type="alphaLcPeriod"/>
            </a:pPr>
            <a:endParaRPr lang="en-US" sz="1400" b="1" dirty="0" smtClean="0"/>
          </a:p>
          <a:p>
            <a:pPr marL="971550" lvl="1" indent="-514350">
              <a:buFont typeface="+mj-lt"/>
              <a:buAutoNum type="romanLcPeriod"/>
            </a:pPr>
            <a:r>
              <a:rPr lang="en-US" sz="2000" i="1" dirty="0" err="1" smtClean="0"/>
              <a:t>Hematoxylin</a:t>
            </a:r>
            <a:r>
              <a:rPr lang="en-US" sz="2000" i="1" dirty="0" smtClean="0"/>
              <a:t> and Eosin (H&amp;E) - Gold Standard Stain</a:t>
            </a:r>
          </a:p>
        </p:txBody>
      </p:sp>
      <p:sp>
        <p:nvSpPr>
          <p:cNvPr id="3" name="TextBox 2"/>
          <p:cNvSpPr txBox="1"/>
          <p:nvPr/>
        </p:nvSpPr>
        <p:spPr>
          <a:xfrm>
            <a:off x="0" y="84520"/>
            <a:ext cx="9144000" cy="523220"/>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en-US" sz="2800" b="1" dirty="0" smtClean="0"/>
              <a:t>Methods Used in Pathology</a:t>
            </a:r>
            <a:endParaRPr lang="en-US" sz="2800" b="1" dirty="0"/>
          </a:p>
        </p:txBody>
      </p:sp>
      <p:sp>
        <p:nvSpPr>
          <p:cNvPr id="6" name="TextBox 5"/>
          <p:cNvSpPr txBox="1"/>
          <p:nvPr/>
        </p:nvSpPr>
        <p:spPr>
          <a:xfrm>
            <a:off x="76200" y="1962150"/>
            <a:ext cx="8915400" cy="2862322"/>
          </a:xfrm>
          <a:prstGeom prst="rect">
            <a:avLst/>
          </a:prstGeom>
          <a:noFill/>
        </p:spPr>
        <p:txBody>
          <a:bodyPr wrap="square" rtlCol="0">
            <a:spAutoFit/>
          </a:bodyPr>
          <a:lstStyle/>
          <a:p>
            <a:pPr marL="457200" indent="-457200" algn="just">
              <a:buFont typeface="Wingdings" pitchFamily="2" charset="2"/>
              <a:buChar char="v"/>
            </a:pPr>
            <a:r>
              <a:rPr lang="en-US" dirty="0" smtClean="0"/>
              <a:t>Most </a:t>
            </a:r>
            <a:r>
              <a:rPr lang="en-US" b="1" dirty="0" smtClean="0">
                <a:solidFill>
                  <a:srgbClr val="7030A0"/>
                </a:solidFill>
              </a:rPr>
              <a:t>widely used histological stain</a:t>
            </a:r>
            <a:r>
              <a:rPr lang="en-US" dirty="0" smtClean="0"/>
              <a:t>. </a:t>
            </a:r>
          </a:p>
          <a:p>
            <a:pPr marL="457200" indent="-457200" algn="just">
              <a:buFont typeface="Wingdings" pitchFamily="2" charset="2"/>
              <a:buChar char="v"/>
            </a:pPr>
            <a:endParaRPr lang="en-US" dirty="0" smtClean="0"/>
          </a:p>
          <a:p>
            <a:pPr marL="457200" indent="-457200" algn="just">
              <a:buFont typeface="Wingdings" pitchFamily="2" charset="2"/>
              <a:buChar char="v"/>
            </a:pPr>
            <a:r>
              <a:rPr lang="en-US" dirty="0" smtClean="0"/>
              <a:t>Comparatively </a:t>
            </a:r>
            <a:r>
              <a:rPr lang="en-US" b="1" dirty="0" smtClean="0">
                <a:solidFill>
                  <a:srgbClr val="7030A0"/>
                </a:solidFill>
              </a:rPr>
              <a:t>simple</a:t>
            </a:r>
            <a:r>
              <a:rPr lang="en-US" dirty="0" smtClean="0"/>
              <a:t> and has ability to </a:t>
            </a:r>
            <a:r>
              <a:rPr lang="en-US" b="1" dirty="0" smtClean="0">
                <a:solidFill>
                  <a:srgbClr val="7030A0"/>
                </a:solidFill>
              </a:rPr>
              <a:t>demonstrate clearly </a:t>
            </a:r>
            <a:r>
              <a:rPr lang="en-US" dirty="0" smtClean="0"/>
              <a:t>an enormous number of different tissue structures.</a:t>
            </a:r>
          </a:p>
          <a:p>
            <a:pPr marL="457200" indent="-457200" algn="just">
              <a:buFont typeface="Wingdings" pitchFamily="2" charset="2"/>
              <a:buChar char="v"/>
            </a:pPr>
            <a:endParaRPr lang="en-US" dirty="0" smtClean="0"/>
          </a:p>
          <a:p>
            <a:pPr marL="457200" indent="-457200" algn="just">
              <a:buFont typeface="Wingdings" pitchFamily="2" charset="2"/>
              <a:buChar char="v"/>
            </a:pPr>
            <a:r>
              <a:rPr lang="en-US" dirty="0" smtClean="0"/>
              <a:t>Hematoxylin </a:t>
            </a:r>
            <a:r>
              <a:rPr lang="en-US" dirty="0" smtClean="0">
                <a:solidFill>
                  <a:srgbClr val="7030A0"/>
                </a:solidFill>
              </a:rPr>
              <a:t>(</a:t>
            </a:r>
            <a:r>
              <a:rPr lang="en-US" i="1" dirty="0" smtClean="0">
                <a:solidFill>
                  <a:srgbClr val="7030A0"/>
                </a:solidFill>
              </a:rPr>
              <a:t>basic dye; stains acidic components</a:t>
            </a:r>
            <a:r>
              <a:rPr lang="en-US" dirty="0" smtClean="0">
                <a:solidFill>
                  <a:srgbClr val="7030A0"/>
                </a:solidFill>
              </a:rPr>
              <a:t>) </a:t>
            </a:r>
            <a:r>
              <a:rPr lang="en-US" dirty="0" smtClean="0"/>
              <a:t>stains the cell nuclei </a:t>
            </a:r>
            <a:r>
              <a:rPr lang="en-US" b="1" dirty="0" smtClean="0">
                <a:solidFill>
                  <a:srgbClr val="0070C0"/>
                </a:solidFill>
              </a:rPr>
              <a:t>blue/black</a:t>
            </a:r>
            <a:r>
              <a:rPr lang="en-US" dirty="0" smtClean="0"/>
              <a:t>, with good intranuclear detail, </a:t>
            </a:r>
          </a:p>
          <a:p>
            <a:pPr marL="457200" indent="-457200" algn="just">
              <a:buFont typeface="Wingdings" pitchFamily="2" charset="2"/>
              <a:buChar char="v"/>
            </a:pPr>
            <a:endParaRPr lang="en-US" dirty="0" smtClean="0"/>
          </a:p>
          <a:p>
            <a:pPr marL="457200" indent="-457200" algn="just">
              <a:buFont typeface="Wingdings" pitchFamily="2" charset="2"/>
              <a:buChar char="v"/>
            </a:pPr>
            <a:r>
              <a:rPr lang="en-US" dirty="0" smtClean="0"/>
              <a:t>while the eosin </a:t>
            </a:r>
            <a:r>
              <a:rPr lang="en-US" i="1" dirty="0" smtClean="0">
                <a:solidFill>
                  <a:srgbClr val="7030A0"/>
                </a:solidFill>
              </a:rPr>
              <a:t>(acidic dye; stains basic components) </a:t>
            </a:r>
            <a:r>
              <a:rPr lang="en-US" dirty="0" smtClean="0"/>
              <a:t>stains cell cytoplasm and most connective tissue fibres in varying shades and intensities of </a:t>
            </a:r>
            <a:r>
              <a:rPr lang="en-US" b="1" dirty="0" smtClean="0">
                <a:solidFill>
                  <a:schemeClr val="accent6">
                    <a:lumMod val="75000"/>
                  </a:schemeClr>
                </a:solidFill>
              </a:rPr>
              <a:t>pink, orange and red</a:t>
            </a:r>
            <a:r>
              <a:rPr lang="en-US" dirty="0" smtClean="0"/>
              <a:t>. </a:t>
            </a:r>
            <a:endParaRPr lang="en-US" dirty="0"/>
          </a:p>
        </p:txBody>
      </p:sp>
    </p:spTree>
  </p:cSld>
  <p:clrMapOvr>
    <a:masterClrMapping/>
  </p:clrMapOvr>
  <p:transition spd="slow">
    <p:wipe dir="r"/>
  </p:transition>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tub-mont"/>
          <p:cNvPicPr>
            <a:picLocks noChangeAspect="1" noChangeArrowheads="1"/>
          </p:cNvPicPr>
          <p:nvPr/>
        </p:nvPicPr>
        <p:blipFill>
          <a:blip r:embed="rId2"/>
          <a:srcRect/>
          <a:stretch>
            <a:fillRect/>
          </a:stretch>
        </p:blipFill>
        <p:spPr bwMode="auto">
          <a:xfrm>
            <a:off x="914400" y="1101090"/>
            <a:ext cx="7315200" cy="3108960"/>
          </a:xfrm>
          <a:prstGeom prst="rect">
            <a:avLst/>
          </a:prstGeom>
          <a:noFill/>
        </p:spPr>
      </p:pic>
      <p:sp>
        <p:nvSpPr>
          <p:cNvPr id="4" name="Rectangle 3"/>
          <p:cNvSpPr/>
          <p:nvPr/>
        </p:nvSpPr>
        <p:spPr>
          <a:xfrm>
            <a:off x="228600" y="419040"/>
            <a:ext cx="8229600" cy="400110"/>
          </a:xfrm>
          <a:prstGeom prst="rect">
            <a:avLst/>
          </a:prstGeom>
        </p:spPr>
        <p:txBody>
          <a:bodyPr wrap="square">
            <a:spAutoFit/>
          </a:bodyPr>
          <a:lstStyle/>
          <a:p>
            <a:r>
              <a:rPr lang="en-US" sz="2000" dirty="0" smtClean="0"/>
              <a:t>The classical example of this hypersensitivity is tuberculin (Mantoux) reaction  </a:t>
            </a:r>
            <a:endParaRPr lang="en-US" sz="2000" dirty="0"/>
          </a:p>
        </p:txBody>
      </p:sp>
    </p:spTree>
  </p:cSld>
  <p:clrMapOvr>
    <a:masterClrMapping/>
  </p:clrMapOvr>
  <p:transition spd="slow">
    <p:wipe dir="r"/>
  </p:transition>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descr="figure_18_11_unlabeled"/>
          <p:cNvPicPr>
            <a:picLocks noChangeAspect="1" noChangeArrowheads="1"/>
          </p:cNvPicPr>
          <p:nvPr/>
        </p:nvPicPr>
        <p:blipFill>
          <a:blip r:embed="rId2"/>
          <a:srcRect/>
          <a:stretch>
            <a:fillRect/>
          </a:stretch>
        </p:blipFill>
        <p:spPr bwMode="auto">
          <a:xfrm>
            <a:off x="914400" y="1047750"/>
            <a:ext cx="7467600" cy="3267075"/>
          </a:xfrm>
          <a:prstGeom prst="rect">
            <a:avLst/>
          </a:prstGeom>
          <a:noFill/>
        </p:spPr>
      </p:pic>
      <p:sp>
        <p:nvSpPr>
          <p:cNvPr id="4" name="Rectangle 3"/>
          <p:cNvSpPr/>
          <p:nvPr/>
        </p:nvSpPr>
        <p:spPr>
          <a:xfrm>
            <a:off x="228600" y="419040"/>
            <a:ext cx="8229600" cy="400110"/>
          </a:xfrm>
          <a:prstGeom prst="rect">
            <a:avLst/>
          </a:prstGeom>
        </p:spPr>
        <p:txBody>
          <a:bodyPr wrap="square">
            <a:spAutoFit/>
          </a:bodyPr>
          <a:lstStyle/>
          <a:p>
            <a:r>
              <a:rPr lang="en-US" sz="2000" dirty="0" smtClean="0"/>
              <a:t>The classical example of this hypersensitivity is tuberculin (Mantoux) reaction  </a:t>
            </a:r>
            <a:endParaRPr lang="en-US" sz="2000" dirty="0"/>
          </a:p>
        </p:txBody>
      </p:sp>
    </p:spTree>
  </p:cSld>
  <p:clrMapOvr>
    <a:masterClrMapping/>
  </p:clrMapOvr>
  <p:transition spd="slow">
    <p:wipe dir="r"/>
  </p:transition>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14300"/>
            <a:ext cx="9144000" cy="523220"/>
          </a:xfrm>
          <a:prstGeom prst="rect">
            <a:avLst/>
          </a:prstGeom>
        </p:spPr>
        <p:style>
          <a:lnRef idx="1">
            <a:schemeClr val="accent6"/>
          </a:lnRef>
          <a:fillRef idx="3">
            <a:schemeClr val="accent6"/>
          </a:fillRef>
          <a:effectRef idx="2">
            <a:schemeClr val="accent6"/>
          </a:effectRef>
          <a:fontRef idx="minor">
            <a:schemeClr val="lt1"/>
          </a:fontRef>
        </p:style>
        <p:txBody>
          <a:bodyPr wrap="square" rtlCol="0">
            <a:spAutoFit/>
          </a:bodyPr>
          <a:lstStyle/>
          <a:p>
            <a:pPr algn="ctr"/>
            <a:r>
              <a:rPr lang="en-US" sz="2800" b="1" dirty="0" smtClean="0"/>
              <a:t>Types of hypersensitivity reactions </a:t>
            </a:r>
            <a:endParaRPr lang="en-US" sz="2800" b="1" dirty="0"/>
          </a:p>
        </p:txBody>
      </p:sp>
      <p:sp>
        <p:nvSpPr>
          <p:cNvPr id="3" name="TextBox 2"/>
          <p:cNvSpPr txBox="1"/>
          <p:nvPr/>
        </p:nvSpPr>
        <p:spPr>
          <a:xfrm>
            <a:off x="102442" y="754618"/>
            <a:ext cx="2480359" cy="369332"/>
          </a:xfrm>
          <a:prstGeom prst="rect">
            <a:avLst/>
          </a:prstGeom>
        </p:spPr>
        <p:style>
          <a:lnRef idx="1">
            <a:schemeClr val="accent6"/>
          </a:lnRef>
          <a:fillRef idx="2">
            <a:schemeClr val="accent6"/>
          </a:fillRef>
          <a:effectRef idx="1">
            <a:schemeClr val="accent6"/>
          </a:effectRef>
          <a:fontRef idx="minor">
            <a:schemeClr val="dk1"/>
          </a:fontRef>
        </p:style>
        <p:txBody>
          <a:bodyPr wrap="none" rtlCol="0">
            <a:spAutoFit/>
          </a:bodyPr>
          <a:lstStyle/>
          <a:p>
            <a:r>
              <a:rPr lang="en-US" b="1" dirty="0" smtClean="0"/>
              <a:t>Pathogenesis of type IV:</a:t>
            </a:r>
            <a:endParaRPr lang="en-US" b="1" dirty="0"/>
          </a:p>
        </p:txBody>
      </p:sp>
      <p:sp>
        <p:nvSpPr>
          <p:cNvPr id="4" name="TextBox 3"/>
          <p:cNvSpPr txBox="1"/>
          <p:nvPr/>
        </p:nvSpPr>
        <p:spPr>
          <a:xfrm>
            <a:off x="1" y="1289030"/>
            <a:ext cx="9144000" cy="3416320"/>
          </a:xfrm>
          <a:prstGeom prst="rect">
            <a:avLst/>
          </a:prstGeom>
          <a:noFill/>
        </p:spPr>
        <p:txBody>
          <a:bodyPr wrap="square" rtlCol="0">
            <a:spAutoFit/>
          </a:bodyPr>
          <a:lstStyle/>
          <a:p>
            <a:pPr algn="just"/>
            <a:r>
              <a:rPr lang="en-US" dirty="0" smtClean="0"/>
              <a:t>Type IV reaction involves role of mast cells and basophils, macrophages and CD8+ T-cells.</a:t>
            </a:r>
          </a:p>
          <a:p>
            <a:pPr algn="just"/>
            <a:endParaRPr lang="en-US" dirty="0" smtClean="0"/>
          </a:p>
          <a:p>
            <a:pPr marL="514350" indent="-514350" algn="just">
              <a:buFont typeface="+mj-lt"/>
              <a:buAutoNum type="romanLcPeriod"/>
            </a:pPr>
            <a:r>
              <a:rPr lang="en-US" dirty="0" smtClean="0">
                <a:solidFill>
                  <a:srgbClr val="7030A0"/>
                </a:solidFill>
              </a:rPr>
              <a:t>Ag is recognized by CD8+ T-cells (cytotoxic T-cells) </a:t>
            </a:r>
            <a:r>
              <a:rPr lang="en-US" dirty="0" smtClean="0"/>
              <a:t>and is processed by antigen presenting cells (</a:t>
            </a:r>
            <a:r>
              <a:rPr lang="en-US" dirty="0" smtClean="0">
                <a:solidFill>
                  <a:srgbClr val="7030A0"/>
                </a:solidFill>
              </a:rPr>
              <a:t>APCs</a:t>
            </a:r>
            <a:r>
              <a:rPr lang="en-US" dirty="0" smtClean="0"/>
              <a:t>).</a:t>
            </a:r>
          </a:p>
          <a:p>
            <a:pPr marL="514350" indent="-514350" algn="just">
              <a:buFont typeface="+mj-lt"/>
              <a:buAutoNum type="romanLcPeriod"/>
            </a:pPr>
            <a:endParaRPr lang="en-US" dirty="0" smtClean="0"/>
          </a:p>
          <a:p>
            <a:pPr marL="514350" indent="-514350" algn="just">
              <a:buFont typeface="+mj-lt"/>
              <a:buAutoNum type="romanLcPeriod"/>
            </a:pPr>
            <a:r>
              <a:rPr lang="en-US" dirty="0" smtClean="0"/>
              <a:t>APCs </a:t>
            </a:r>
            <a:r>
              <a:rPr lang="en-US" dirty="0" smtClean="0">
                <a:solidFill>
                  <a:srgbClr val="7030A0"/>
                </a:solidFill>
              </a:rPr>
              <a:t>migrate to lymph node where Ag is presented to helper T-cells (CD4+ T-cells</a:t>
            </a:r>
            <a:r>
              <a:rPr lang="en-US" dirty="0" smtClean="0"/>
              <a:t>).</a:t>
            </a:r>
          </a:p>
          <a:p>
            <a:pPr marL="514350" indent="-514350" algn="just">
              <a:buFont typeface="+mj-lt"/>
              <a:buAutoNum type="romanLcPeriod"/>
            </a:pPr>
            <a:endParaRPr lang="en-US" dirty="0" smtClean="0"/>
          </a:p>
          <a:p>
            <a:pPr marL="514350" indent="-514350" algn="just">
              <a:buFont typeface="+mj-lt"/>
              <a:buAutoNum type="romanLcPeriod"/>
            </a:pPr>
            <a:r>
              <a:rPr lang="en-US" dirty="0" smtClean="0"/>
              <a:t>Helper T cells release </a:t>
            </a:r>
            <a:r>
              <a:rPr lang="en-US" dirty="0" smtClean="0">
                <a:solidFill>
                  <a:srgbClr val="7030A0"/>
                </a:solidFill>
              </a:rPr>
              <a:t>cytokines that stimulate T cell proliferation and activate macrophages</a:t>
            </a:r>
            <a:r>
              <a:rPr lang="en-US" dirty="0" smtClean="0"/>
              <a:t>.</a:t>
            </a:r>
          </a:p>
          <a:p>
            <a:pPr marL="514350" indent="-514350" algn="just">
              <a:buFont typeface="+mj-lt"/>
              <a:buAutoNum type="romanLcPeriod"/>
            </a:pPr>
            <a:endParaRPr lang="en-US" dirty="0" smtClean="0"/>
          </a:p>
          <a:p>
            <a:pPr marL="514350" indent="-514350" algn="just">
              <a:buFont typeface="+mj-lt"/>
              <a:buAutoNum type="romanLcPeriod"/>
            </a:pPr>
            <a:r>
              <a:rPr lang="en-US" dirty="0" smtClean="0"/>
              <a:t>Activated </a:t>
            </a:r>
            <a:r>
              <a:rPr lang="en-US" dirty="0" smtClean="0">
                <a:solidFill>
                  <a:srgbClr val="7030A0"/>
                </a:solidFill>
              </a:rPr>
              <a:t>T cells </a:t>
            </a:r>
            <a:r>
              <a:rPr lang="en-US" dirty="0" smtClean="0"/>
              <a:t>and</a:t>
            </a:r>
            <a:r>
              <a:rPr lang="en-US" dirty="0" smtClean="0">
                <a:solidFill>
                  <a:srgbClr val="7030A0"/>
                </a:solidFill>
              </a:rPr>
              <a:t> macrophages </a:t>
            </a:r>
            <a:r>
              <a:rPr lang="en-US" dirty="0" smtClean="0"/>
              <a:t>release </a:t>
            </a:r>
            <a:r>
              <a:rPr lang="en-US" dirty="0" smtClean="0">
                <a:solidFill>
                  <a:srgbClr val="7030A0"/>
                </a:solidFill>
              </a:rPr>
              <a:t>proinflammatory mediators and cause cell destruction</a:t>
            </a:r>
            <a:r>
              <a:rPr lang="en-US" dirty="0" smtClean="0"/>
              <a:t>.</a:t>
            </a:r>
            <a:endParaRPr lang="en-US" dirty="0"/>
          </a:p>
        </p:txBody>
      </p:sp>
    </p:spTree>
  </p:cSld>
  <p:clrMapOvr>
    <a:masterClrMapping/>
  </p:clrMapOvr>
  <p:transition spd="slow">
    <p:wipe dir="r"/>
  </p:transition>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1618" name="Picture 2" descr="C:\Users\krishna bastola\Desktop\lkl.jpg"/>
          <p:cNvPicPr>
            <a:picLocks noChangeAspect="1" noChangeArrowheads="1"/>
          </p:cNvPicPr>
          <p:nvPr/>
        </p:nvPicPr>
        <p:blipFill>
          <a:blip r:embed="rId2"/>
          <a:srcRect/>
          <a:stretch>
            <a:fillRect/>
          </a:stretch>
        </p:blipFill>
        <p:spPr bwMode="auto">
          <a:xfrm>
            <a:off x="2590800" y="754618"/>
            <a:ext cx="4114800" cy="4388882"/>
          </a:xfrm>
          <a:prstGeom prst="rect">
            <a:avLst/>
          </a:prstGeom>
          <a:noFill/>
        </p:spPr>
      </p:pic>
      <p:sp>
        <p:nvSpPr>
          <p:cNvPr id="3" name="TextBox 2"/>
          <p:cNvSpPr txBox="1"/>
          <p:nvPr/>
        </p:nvSpPr>
        <p:spPr>
          <a:xfrm>
            <a:off x="0" y="114300"/>
            <a:ext cx="9144000" cy="523220"/>
          </a:xfrm>
          <a:prstGeom prst="rect">
            <a:avLst/>
          </a:prstGeom>
        </p:spPr>
        <p:style>
          <a:lnRef idx="1">
            <a:schemeClr val="accent6"/>
          </a:lnRef>
          <a:fillRef idx="3">
            <a:schemeClr val="accent6"/>
          </a:fillRef>
          <a:effectRef idx="2">
            <a:schemeClr val="accent6"/>
          </a:effectRef>
          <a:fontRef idx="minor">
            <a:schemeClr val="lt1"/>
          </a:fontRef>
        </p:style>
        <p:txBody>
          <a:bodyPr wrap="square" rtlCol="0">
            <a:spAutoFit/>
          </a:bodyPr>
          <a:lstStyle/>
          <a:p>
            <a:pPr algn="ctr"/>
            <a:r>
              <a:rPr lang="en-US" sz="2800" b="1" dirty="0" smtClean="0"/>
              <a:t>Types of hypersensitivity reactions </a:t>
            </a:r>
            <a:endParaRPr lang="en-US" sz="2800" b="1" dirty="0"/>
          </a:p>
        </p:txBody>
      </p:sp>
      <p:sp>
        <p:nvSpPr>
          <p:cNvPr id="4" name="TextBox 3"/>
          <p:cNvSpPr txBox="1"/>
          <p:nvPr/>
        </p:nvSpPr>
        <p:spPr>
          <a:xfrm>
            <a:off x="102442" y="754618"/>
            <a:ext cx="2381293" cy="369332"/>
          </a:xfrm>
          <a:prstGeom prst="rect">
            <a:avLst/>
          </a:prstGeom>
        </p:spPr>
        <p:style>
          <a:lnRef idx="1">
            <a:schemeClr val="accent6"/>
          </a:lnRef>
          <a:fillRef idx="2">
            <a:schemeClr val="accent6"/>
          </a:fillRef>
          <a:effectRef idx="1">
            <a:schemeClr val="accent6"/>
          </a:effectRef>
          <a:fontRef idx="minor">
            <a:schemeClr val="dk1"/>
          </a:fontRef>
        </p:style>
        <p:txBody>
          <a:bodyPr wrap="none" rtlCol="0">
            <a:spAutoFit/>
          </a:bodyPr>
          <a:lstStyle/>
          <a:p>
            <a:r>
              <a:rPr lang="en-US" b="1" dirty="0" smtClean="0"/>
              <a:t>Pathogenesis (type IV):</a:t>
            </a:r>
            <a:endParaRPr lang="en-US" b="1" dirty="0"/>
          </a:p>
        </p:txBody>
      </p:sp>
    </p:spTree>
  </p:cSld>
  <p:clrMapOvr>
    <a:masterClrMapping/>
  </p:clrMapOvr>
  <p:transition spd="slow">
    <p:wipe dir="r"/>
  </p:transition>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893586"/>
            <a:ext cx="9144000" cy="646331"/>
          </a:xfrm>
          <a:prstGeom prst="rect">
            <a:avLst/>
          </a:prstGeom>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3600" b="1" dirty="0" smtClean="0"/>
              <a:t>Autoimmune disease</a:t>
            </a:r>
            <a:endParaRPr lang="en-US" sz="3600" b="1" dirty="0"/>
          </a:p>
        </p:txBody>
      </p:sp>
    </p:spTree>
  </p:cSld>
  <p:clrMapOvr>
    <a:masterClrMapping/>
  </p:clrMapOvr>
  <p:transition spd="slow">
    <p:wipe dir="r"/>
  </p:transition>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57689" y="57150"/>
            <a:ext cx="3334246"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Autoimmune disease</a:t>
            </a:r>
            <a:endParaRPr lang="en-US" sz="2800" b="1" dirty="0"/>
          </a:p>
        </p:txBody>
      </p:sp>
      <p:sp>
        <p:nvSpPr>
          <p:cNvPr id="3" name="TextBox 2"/>
          <p:cNvSpPr txBox="1"/>
          <p:nvPr/>
        </p:nvSpPr>
        <p:spPr>
          <a:xfrm>
            <a:off x="0" y="767298"/>
            <a:ext cx="9144000" cy="3785652"/>
          </a:xfrm>
          <a:prstGeom prst="rect">
            <a:avLst/>
          </a:prstGeom>
          <a:noFill/>
        </p:spPr>
        <p:txBody>
          <a:bodyPr wrap="square" rtlCol="0">
            <a:spAutoFit/>
          </a:bodyPr>
          <a:lstStyle/>
          <a:p>
            <a:pPr marL="457200" indent="-457200" algn="just">
              <a:buFont typeface="Arial" pitchFamily="34" charset="0"/>
              <a:buChar char="•"/>
            </a:pPr>
            <a:r>
              <a:rPr lang="en-US" sz="2000" b="1" dirty="0" smtClean="0"/>
              <a:t>Autoimmunity</a:t>
            </a:r>
            <a:r>
              <a:rPr lang="en-US" sz="2000" dirty="0" smtClean="0"/>
              <a:t> is a state in which the body’s immune system fails to distinguish between ‘</a:t>
            </a:r>
            <a:r>
              <a:rPr lang="en-US" sz="2000" b="1" dirty="0" smtClean="0"/>
              <a:t>self</a:t>
            </a:r>
            <a:r>
              <a:rPr lang="en-US" sz="2000" dirty="0" smtClean="0"/>
              <a:t>’ and ‘</a:t>
            </a:r>
            <a:r>
              <a:rPr lang="en-US" sz="2000" b="1" dirty="0" smtClean="0"/>
              <a:t>non-self</a:t>
            </a:r>
            <a:r>
              <a:rPr lang="en-US" sz="2000" dirty="0" smtClean="0"/>
              <a:t>’ and reacts by </a:t>
            </a:r>
            <a:r>
              <a:rPr lang="en-US" sz="2000" dirty="0" smtClean="0">
                <a:solidFill>
                  <a:srgbClr val="7030A0"/>
                </a:solidFill>
              </a:rPr>
              <a:t>formation of autoantibodies against one’s own tissue antigen</a:t>
            </a:r>
            <a:r>
              <a:rPr lang="en-US" sz="2000" dirty="0" smtClean="0"/>
              <a:t>.</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In other words, there is </a:t>
            </a:r>
            <a:r>
              <a:rPr lang="en-US" sz="2000" dirty="0" smtClean="0">
                <a:solidFill>
                  <a:srgbClr val="7030A0"/>
                </a:solidFill>
              </a:rPr>
              <a:t>loss of tolerance to one’s own tissues</a:t>
            </a:r>
            <a:r>
              <a:rPr lang="en-US" sz="2000" dirty="0" smtClean="0"/>
              <a:t>; autoimmunity is the opposite of immune tolerance.</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b="1" dirty="0" smtClean="0"/>
              <a:t>Immune tolerance </a:t>
            </a:r>
            <a:r>
              <a:rPr lang="en-US" sz="2000" dirty="0" smtClean="0"/>
              <a:t>is a normal phenomenon present since foetal life and is defined as the ability of an individual to recognise self tissue and antigens.</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Normally, the immune system of the body is able to distinguish self from non-self antigens.</a:t>
            </a:r>
            <a:endParaRPr lang="en-US" sz="2000" dirty="0"/>
          </a:p>
        </p:txBody>
      </p:sp>
    </p:spTree>
  </p:cSld>
  <p:clrMapOvr>
    <a:masterClrMapping/>
  </p:clrMapOvr>
  <p:transition spd="slow">
    <p:wipe dir="r"/>
  </p:transition>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57689" y="57150"/>
            <a:ext cx="3334246"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Autoimmune disease</a:t>
            </a:r>
            <a:endParaRPr lang="en-US" sz="2800" b="1" dirty="0"/>
          </a:p>
        </p:txBody>
      </p:sp>
      <p:sp>
        <p:nvSpPr>
          <p:cNvPr id="3" name="TextBox 2"/>
          <p:cNvSpPr txBox="1"/>
          <p:nvPr/>
        </p:nvSpPr>
        <p:spPr>
          <a:xfrm>
            <a:off x="0" y="800100"/>
            <a:ext cx="9144000" cy="2308324"/>
          </a:xfrm>
          <a:prstGeom prst="rect">
            <a:avLst/>
          </a:prstGeom>
          <a:noFill/>
        </p:spPr>
        <p:txBody>
          <a:bodyPr wrap="square" rtlCol="0">
            <a:spAutoFit/>
          </a:bodyPr>
          <a:lstStyle/>
          <a:p>
            <a:pPr marL="457200" indent="-457200" algn="just">
              <a:buFont typeface="Arial" pitchFamily="34" charset="0"/>
              <a:buChar char="•"/>
            </a:pPr>
            <a:r>
              <a:rPr lang="en-US" sz="2400" dirty="0" smtClean="0"/>
              <a:t>The mechanisms by which the immune tolerance of the body is broken causes autoimmunity.</a:t>
            </a:r>
          </a:p>
          <a:p>
            <a:pPr marL="457200" indent="-457200" algn="just">
              <a:buFont typeface="Arial" pitchFamily="34" charset="0"/>
              <a:buChar char="•"/>
            </a:pPr>
            <a:endParaRPr lang="en-US" sz="2400" dirty="0" smtClean="0"/>
          </a:p>
          <a:p>
            <a:pPr marL="457200" indent="-457200" algn="just">
              <a:buFont typeface="Arial" pitchFamily="34" charset="0"/>
              <a:buChar char="•"/>
            </a:pPr>
            <a:r>
              <a:rPr lang="en-US" sz="2400" dirty="0" smtClean="0"/>
              <a:t>These mechanisms or theories of autoimmunity may be immunological, genetic and microbial, all of which may be interacting.</a:t>
            </a:r>
            <a:endParaRPr lang="en-US" sz="2400" dirty="0"/>
          </a:p>
        </p:txBody>
      </p:sp>
    </p:spTree>
  </p:cSld>
  <p:clrMapOvr>
    <a:masterClrMapping/>
  </p:clrMapOvr>
  <p:transition spd="slow">
    <p:wipe dir="r"/>
  </p:transition>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57689" y="57150"/>
            <a:ext cx="3334246"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Autoimmune disease</a:t>
            </a:r>
            <a:endParaRPr lang="en-US" sz="2800" b="1" dirty="0"/>
          </a:p>
        </p:txBody>
      </p:sp>
      <p:sp>
        <p:nvSpPr>
          <p:cNvPr id="3" name="TextBox 2"/>
          <p:cNvSpPr txBox="1"/>
          <p:nvPr/>
        </p:nvSpPr>
        <p:spPr>
          <a:xfrm>
            <a:off x="76201" y="568152"/>
            <a:ext cx="1002197" cy="461665"/>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400" b="1" dirty="0" smtClean="0"/>
              <a:t>Types:</a:t>
            </a:r>
            <a:endParaRPr lang="en-US" sz="2400" b="1" dirty="0"/>
          </a:p>
        </p:txBody>
      </p:sp>
      <p:sp>
        <p:nvSpPr>
          <p:cNvPr id="4" name="TextBox 3"/>
          <p:cNvSpPr txBox="1"/>
          <p:nvPr/>
        </p:nvSpPr>
        <p:spPr>
          <a:xfrm>
            <a:off x="1" y="1148298"/>
            <a:ext cx="9144001" cy="3785652"/>
          </a:xfrm>
          <a:prstGeom prst="rect">
            <a:avLst/>
          </a:prstGeom>
          <a:noFill/>
        </p:spPr>
        <p:txBody>
          <a:bodyPr wrap="square" rtlCol="0">
            <a:spAutoFit/>
          </a:bodyPr>
          <a:lstStyle/>
          <a:p>
            <a:pPr marL="342900" indent="-342900" algn="just">
              <a:buAutoNum type="arabicPeriod"/>
            </a:pPr>
            <a:r>
              <a:rPr lang="en-US" sz="2000" b="1" dirty="0" smtClean="0"/>
              <a:t>Organ specific diseases:</a:t>
            </a:r>
          </a:p>
          <a:p>
            <a:pPr marL="1257300" lvl="2" indent="-342900" algn="just">
              <a:buFont typeface="Wingdings" pitchFamily="2" charset="2"/>
              <a:buChar char="§"/>
            </a:pPr>
            <a:r>
              <a:rPr lang="en-US" sz="2000" dirty="0" smtClean="0"/>
              <a:t>The autoantibodies formed react specifically </a:t>
            </a:r>
            <a:r>
              <a:rPr lang="en-US" sz="2000" b="1" dirty="0" smtClean="0">
                <a:solidFill>
                  <a:srgbClr val="002060"/>
                </a:solidFill>
              </a:rPr>
              <a:t>against an organ or target tissue component </a:t>
            </a:r>
            <a:r>
              <a:rPr lang="en-US" sz="2000" dirty="0" smtClean="0"/>
              <a:t>and causes its chronic inflammatory destruction.</a:t>
            </a:r>
          </a:p>
          <a:p>
            <a:pPr marL="1257300" lvl="2" indent="-342900" algn="just">
              <a:buFont typeface="Wingdings" pitchFamily="2" charset="2"/>
              <a:buChar char="§"/>
            </a:pPr>
            <a:r>
              <a:rPr lang="en-US" sz="2000" dirty="0" smtClean="0"/>
              <a:t>The tissues affected are endocrine glands (thyroid, pancreatic islets of Langerhans, adrenal cortex), alimentary tract, blood cells, etc.</a:t>
            </a:r>
          </a:p>
          <a:p>
            <a:pPr marL="1257300" lvl="2" indent="-342900" algn="just"/>
            <a:endParaRPr lang="en-US" sz="2000" dirty="0" smtClean="0"/>
          </a:p>
          <a:p>
            <a:pPr marL="457200" indent="-457200" algn="just">
              <a:buFont typeface="+mj-lt"/>
              <a:buAutoNum type="arabicPeriod"/>
            </a:pPr>
            <a:r>
              <a:rPr lang="en-US" sz="2000" b="1" dirty="0" smtClean="0"/>
              <a:t>Organ non-specific (systemic) disease:</a:t>
            </a:r>
          </a:p>
          <a:p>
            <a:pPr marL="1371600" lvl="2" indent="-457200" algn="just">
              <a:buFont typeface="Wingdings" pitchFamily="2" charset="2"/>
              <a:buChar char="§"/>
            </a:pPr>
            <a:r>
              <a:rPr lang="en-US" sz="2000" dirty="0" smtClean="0"/>
              <a:t>These are diseases in which a number or autoantibodies are formed which react with antigen </a:t>
            </a:r>
            <a:r>
              <a:rPr lang="en-US" sz="2000" b="1" dirty="0" smtClean="0">
                <a:solidFill>
                  <a:srgbClr val="002060"/>
                </a:solidFill>
              </a:rPr>
              <a:t>in many tissues and thus cause systemic lesions</a:t>
            </a:r>
            <a:r>
              <a:rPr lang="en-US" sz="2000" dirty="0" smtClean="0"/>
              <a:t>. </a:t>
            </a:r>
          </a:p>
          <a:p>
            <a:pPr marL="1371600" lvl="2" indent="-457200" algn="just">
              <a:buFont typeface="Wingdings" pitchFamily="2" charset="2"/>
              <a:buChar char="§"/>
            </a:pPr>
            <a:r>
              <a:rPr lang="en-US" sz="2000" dirty="0" smtClean="0"/>
              <a:t>These includes Systemic Lupus Erythematosus (SLE), rheumatoid arthritis, etc.</a:t>
            </a:r>
          </a:p>
        </p:txBody>
      </p:sp>
    </p:spTree>
  </p:cSld>
  <p:clrMapOvr>
    <a:masterClrMapping/>
  </p:clrMapOvr>
  <p:transition spd="slow">
    <p:wipe dir="r"/>
  </p:transition>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57689" y="57150"/>
            <a:ext cx="3334246"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Autoimmune disease</a:t>
            </a:r>
            <a:endParaRPr lang="en-US" sz="2800" b="1" dirty="0"/>
          </a:p>
        </p:txBody>
      </p:sp>
      <p:sp>
        <p:nvSpPr>
          <p:cNvPr id="3" name="Rectangle 2"/>
          <p:cNvSpPr/>
          <p:nvPr/>
        </p:nvSpPr>
        <p:spPr>
          <a:xfrm>
            <a:off x="76200" y="662285"/>
            <a:ext cx="4876800" cy="461665"/>
          </a:xfrm>
          <a:prstGeom prst="rect">
            <a:avLst/>
          </a:prstGeom>
        </p:spPr>
        <p:style>
          <a:lnRef idx="1">
            <a:schemeClr val="accent5"/>
          </a:lnRef>
          <a:fillRef idx="2">
            <a:schemeClr val="accent5"/>
          </a:fillRef>
          <a:effectRef idx="1">
            <a:schemeClr val="accent5"/>
          </a:effectRef>
          <a:fontRef idx="minor">
            <a:schemeClr val="dk1"/>
          </a:fontRef>
        </p:style>
        <p:txBody>
          <a:bodyPr wrap="square">
            <a:spAutoFit/>
          </a:bodyPr>
          <a:lstStyle/>
          <a:p>
            <a:pPr algn="ctr"/>
            <a:r>
              <a:rPr lang="en-US" sz="2400" b="1" dirty="0" smtClean="0"/>
              <a:t>Systemic Lupus Erythematosus (SLE)</a:t>
            </a:r>
            <a:endParaRPr lang="en-US" sz="2400" b="1" dirty="0"/>
          </a:p>
        </p:txBody>
      </p:sp>
      <p:sp>
        <p:nvSpPr>
          <p:cNvPr id="4" name="TextBox 3"/>
          <p:cNvSpPr txBox="1"/>
          <p:nvPr/>
        </p:nvSpPr>
        <p:spPr>
          <a:xfrm>
            <a:off x="0" y="1238399"/>
            <a:ext cx="9144000" cy="3924151"/>
          </a:xfrm>
          <a:prstGeom prst="rect">
            <a:avLst/>
          </a:prstGeom>
          <a:noFill/>
        </p:spPr>
        <p:txBody>
          <a:bodyPr wrap="square" rtlCol="0">
            <a:spAutoFit/>
          </a:bodyPr>
          <a:lstStyle/>
          <a:p>
            <a:pPr marL="457200" indent="-457200" algn="just">
              <a:buFont typeface="Arial" pitchFamily="34" charset="0"/>
              <a:buChar char="•"/>
            </a:pPr>
            <a:r>
              <a:rPr lang="en-US" sz="2000" dirty="0" smtClean="0"/>
              <a:t>It is the systemic autoimmune collagen disease, ‘</a:t>
            </a:r>
            <a:r>
              <a:rPr lang="en-US" sz="2000" i="1" dirty="0" smtClean="0"/>
              <a:t>lupus</a:t>
            </a:r>
            <a:r>
              <a:rPr lang="en-US" sz="2000" dirty="0" smtClean="0"/>
              <a:t>’ Latin word meaning ‘wolf’, believed to affect skin only and eat always skin like a wolf.</a:t>
            </a:r>
            <a:endParaRPr lang="en-US" sz="1050" dirty="0" smtClean="0"/>
          </a:p>
          <a:p>
            <a:pPr marL="457200" indent="-457200" algn="just">
              <a:buFont typeface="Arial" pitchFamily="34" charset="0"/>
              <a:buChar char="•"/>
            </a:pPr>
            <a:r>
              <a:rPr lang="en-US" sz="2000" dirty="0" smtClean="0"/>
              <a:t>Connective tissue disease that mainly </a:t>
            </a:r>
            <a:r>
              <a:rPr lang="en-US" sz="2000" dirty="0" smtClean="0">
                <a:solidFill>
                  <a:srgbClr val="7030A0"/>
                </a:solidFill>
              </a:rPr>
              <a:t>affects the skin, blood, joints and kidneys</a:t>
            </a:r>
            <a:r>
              <a:rPr lang="en-US" sz="2000" dirty="0" smtClean="0"/>
              <a:t>.</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Occurs predominantly in women of childbearing age.</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 disease is characterized by the </a:t>
            </a:r>
            <a:r>
              <a:rPr lang="en-US" sz="2000" dirty="0" smtClean="0">
                <a:solidFill>
                  <a:srgbClr val="7030A0"/>
                </a:solidFill>
              </a:rPr>
              <a:t>presence of autoantibodies, which form immune complexes with autoantigens and are deposited within the kidney glomeruli</a:t>
            </a:r>
            <a:r>
              <a:rPr lang="en-US" sz="2000" dirty="0" smtClean="0"/>
              <a:t>.</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 resulting </a:t>
            </a:r>
            <a:r>
              <a:rPr lang="en-US" sz="2000" dirty="0" smtClean="0">
                <a:solidFill>
                  <a:srgbClr val="7030A0"/>
                </a:solidFill>
              </a:rPr>
              <a:t>type III hypersensitivity </a:t>
            </a:r>
            <a:r>
              <a:rPr lang="en-US" sz="2000" dirty="0" smtClean="0"/>
              <a:t>is responsible for the glomerulonephritis (Inflammation of blood capillary vessels in the glomeruli).</a:t>
            </a:r>
            <a:endParaRPr lang="en-US" sz="900" dirty="0" smtClean="0"/>
          </a:p>
        </p:txBody>
      </p:sp>
    </p:spTree>
  </p:cSld>
  <p:clrMapOvr>
    <a:masterClrMapping/>
  </p:clrMapOvr>
  <p:transition spd="slow">
    <p:wipe dir="r"/>
  </p:transition>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366718"/>
            <a:ext cx="9144000" cy="2739211"/>
          </a:xfrm>
          <a:prstGeom prst="rect">
            <a:avLst/>
          </a:prstGeom>
        </p:spPr>
        <p:txBody>
          <a:bodyPr wrap="square">
            <a:spAutoFit/>
          </a:bodyPr>
          <a:lstStyle/>
          <a:p>
            <a:pPr marL="457200" indent="-457200" algn="just">
              <a:buAutoNum type="arabicPeriod"/>
            </a:pPr>
            <a:r>
              <a:rPr lang="en-US" sz="2000" b="1" dirty="0" smtClean="0"/>
              <a:t>Systemic or disseminated form: </a:t>
            </a:r>
          </a:p>
          <a:p>
            <a:pPr marL="1371600" lvl="2" indent="-457200" algn="just"/>
            <a:r>
              <a:rPr lang="en-US" sz="2000" dirty="0" smtClean="0"/>
              <a:t>	It is characterized by acute and chronic inflammatory lesions widely </a:t>
            </a:r>
            <a:r>
              <a:rPr lang="en-US" sz="2000" dirty="0" smtClean="0">
                <a:solidFill>
                  <a:srgbClr val="7030A0"/>
                </a:solidFill>
              </a:rPr>
              <a:t>scattered in the body </a:t>
            </a:r>
            <a:r>
              <a:rPr lang="en-US" sz="2000" dirty="0" smtClean="0"/>
              <a:t>and there is presence of various nuclear and cytoplasmic autoantibodies in the plasma.</a:t>
            </a:r>
          </a:p>
          <a:p>
            <a:pPr marL="1371600" lvl="2" indent="-457200" algn="just"/>
            <a:endParaRPr lang="en-US" sz="2000" dirty="0" smtClean="0"/>
          </a:p>
          <a:p>
            <a:pPr marL="1371600" lvl="2" indent="-457200" algn="just"/>
            <a:endParaRPr lang="en-US" sz="1200" dirty="0" smtClean="0"/>
          </a:p>
          <a:p>
            <a:pPr marL="457200" indent="-457200" algn="just">
              <a:buFont typeface="+mj-lt"/>
              <a:buAutoNum type="arabicPeriod"/>
            </a:pPr>
            <a:r>
              <a:rPr lang="en-US" sz="2000" b="1" dirty="0" smtClean="0"/>
              <a:t>Discoid form: </a:t>
            </a:r>
          </a:p>
          <a:p>
            <a:pPr marL="1371600" lvl="2" indent="-457200" algn="just"/>
            <a:r>
              <a:rPr lang="en-US" sz="2000" dirty="0" smtClean="0"/>
              <a:t>	It is characterized by chronic and </a:t>
            </a:r>
            <a:r>
              <a:rPr lang="en-US" sz="2000" dirty="0" smtClean="0">
                <a:solidFill>
                  <a:srgbClr val="7030A0"/>
                </a:solidFill>
              </a:rPr>
              <a:t>localised skin lesions </a:t>
            </a:r>
            <a:r>
              <a:rPr lang="en-US" sz="2000" dirty="0" smtClean="0"/>
              <a:t>involving the bridge of nose and adjacent cheeks without any systemic manifestation.</a:t>
            </a:r>
          </a:p>
        </p:txBody>
      </p:sp>
      <p:sp>
        <p:nvSpPr>
          <p:cNvPr id="3" name="TextBox 2"/>
          <p:cNvSpPr txBox="1"/>
          <p:nvPr/>
        </p:nvSpPr>
        <p:spPr>
          <a:xfrm>
            <a:off x="2757689" y="57150"/>
            <a:ext cx="3334246"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Autoimmune disease</a:t>
            </a:r>
            <a:endParaRPr lang="en-US" sz="2800" b="1" dirty="0"/>
          </a:p>
        </p:txBody>
      </p:sp>
      <p:sp>
        <p:nvSpPr>
          <p:cNvPr id="4" name="Rectangle 3"/>
          <p:cNvSpPr/>
          <p:nvPr/>
        </p:nvSpPr>
        <p:spPr>
          <a:xfrm>
            <a:off x="76200" y="662285"/>
            <a:ext cx="4876800" cy="461665"/>
          </a:xfrm>
          <a:prstGeom prst="rect">
            <a:avLst/>
          </a:prstGeom>
        </p:spPr>
        <p:style>
          <a:lnRef idx="1">
            <a:schemeClr val="accent5"/>
          </a:lnRef>
          <a:fillRef idx="2">
            <a:schemeClr val="accent5"/>
          </a:fillRef>
          <a:effectRef idx="1">
            <a:schemeClr val="accent5"/>
          </a:effectRef>
          <a:fontRef idx="minor">
            <a:schemeClr val="dk1"/>
          </a:fontRef>
        </p:style>
        <p:txBody>
          <a:bodyPr wrap="square">
            <a:spAutoFit/>
          </a:bodyPr>
          <a:lstStyle/>
          <a:p>
            <a:pPr algn="ctr"/>
            <a:r>
              <a:rPr lang="en-US" sz="2400" b="1" dirty="0" smtClean="0"/>
              <a:t>Systemic Lupus Erythematosus (SLE)</a:t>
            </a:r>
            <a:endParaRPr lang="en-US" sz="2400" b="1" dirty="0"/>
          </a:p>
        </p:txBody>
      </p:sp>
    </p:spTree>
  </p:cSld>
  <p:clrMapOvr>
    <a:masterClrMapping/>
  </p:clrMapOvr>
  <p:transition spd="slow">
    <p:wipe dir="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84520"/>
            <a:ext cx="9144000" cy="523220"/>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en-US" sz="2800" b="1" dirty="0" smtClean="0"/>
              <a:t>Methods Used in Pathology</a:t>
            </a:r>
            <a:endParaRPr lang="en-US" sz="2800" b="1" dirty="0"/>
          </a:p>
        </p:txBody>
      </p:sp>
      <p:sp>
        <p:nvSpPr>
          <p:cNvPr id="3" name="TextBox 2"/>
          <p:cNvSpPr txBox="1"/>
          <p:nvPr/>
        </p:nvSpPr>
        <p:spPr>
          <a:xfrm>
            <a:off x="1304463" y="1504950"/>
            <a:ext cx="6239337" cy="400110"/>
          </a:xfrm>
          <a:prstGeom prst="rect">
            <a:avLst/>
          </a:prstGeom>
          <a:noFill/>
        </p:spPr>
        <p:txBody>
          <a:bodyPr wrap="none" rtlCol="0">
            <a:spAutoFit/>
          </a:bodyPr>
          <a:lstStyle/>
          <a:p>
            <a:r>
              <a:rPr lang="en-US" sz="2000" b="1" u="sng" dirty="0" smtClean="0"/>
              <a:t>Table</a:t>
            </a:r>
            <a:r>
              <a:rPr lang="en-US" sz="2000" b="1" dirty="0" smtClean="0"/>
              <a:t>: </a:t>
            </a:r>
            <a:r>
              <a:rPr lang="en-US" sz="2000" b="1" u="sng" dirty="0" smtClean="0"/>
              <a:t>Structure stained by </a:t>
            </a:r>
            <a:r>
              <a:rPr lang="en-US" sz="2000" b="1" i="1" u="sng" dirty="0" smtClean="0"/>
              <a:t>Hematoxylin and Eosin (H&amp;E)</a:t>
            </a:r>
            <a:endParaRPr lang="en-US" sz="2000" b="1" u="sng" dirty="0"/>
          </a:p>
        </p:txBody>
      </p:sp>
      <p:graphicFrame>
        <p:nvGraphicFramePr>
          <p:cNvPr id="4" name="Table 3"/>
          <p:cNvGraphicFramePr>
            <a:graphicFrameLocks noGrp="1"/>
          </p:cNvGraphicFramePr>
          <p:nvPr>
            <p:extLst>
              <p:ext uri="{D42A27DB-BD31-4B8C-83A1-F6EECF244321}">
                <p14:modId xmlns:p14="http://schemas.microsoft.com/office/powerpoint/2010/main" val="2261732050"/>
              </p:ext>
            </p:extLst>
          </p:nvPr>
        </p:nvGraphicFramePr>
        <p:xfrm>
          <a:off x="1066800" y="2038350"/>
          <a:ext cx="6781800" cy="2820356"/>
        </p:xfrm>
        <a:graphic>
          <a:graphicData uri="http://schemas.openxmlformats.org/drawingml/2006/table">
            <a:tbl>
              <a:tblPr firstRow="1" bandRow="1">
                <a:tableStyleId>{7DF18680-E054-41AD-8BC1-D1AEF772440D}</a:tableStyleId>
              </a:tblPr>
              <a:tblGrid>
                <a:gridCol w="3390900"/>
                <a:gridCol w="3390900"/>
              </a:tblGrid>
              <a:tr h="349568">
                <a:tc>
                  <a:txBody>
                    <a:bodyPr/>
                    <a:lstStyle/>
                    <a:p>
                      <a:pPr algn="ctr"/>
                      <a:r>
                        <a:rPr lang="en-US" sz="2000" dirty="0" smtClean="0"/>
                        <a:t>Hematoxylin </a:t>
                      </a:r>
                      <a:endParaRPr lang="en-US" sz="2000" b="1" dirty="0"/>
                    </a:p>
                  </a:txBody>
                  <a:tcPr marT="34290" marB="34290"/>
                </a:tc>
                <a:tc>
                  <a:txBody>
                    <a:bodyPr/>
                    <a:lstStyle/>
                    <a:p>
                      <a:pPr algn="ctr"/>
                      <a:r>
                        <a:rPr lang="en-US" sz="2000" dirty="0" smtClean="0"/>
                        <a:t>Eosin</a:t>
                      </a:r>
                      <a:endParaRPr lang="en-US" sz="2000" b="1" dirty="0"/>
                    </a:p>
                  </a:txBody>
                  <a:tcPr marT="34290" marB="34290"/>
                </a:tc>
              </a:tr>
              <a:tr h="349568">
                <a:tc>
                  <a:txBody>
                    <a:bodyPr/>
                    <a:lstStyle/>
                    <a:p>
                      <a:pPr algn="ctr"/>
                      <a:r>
                        <a:rPr lang="en-US" sz="1600" u="sng" dirty="0" smtClean="0"/>
                        <a:t>Stains blue to purple</a:t>
                      </a:r>
                      <a:endParaRPr lang="en-US" sz="1600" b="1" u="sng" dirty="0"/>
                    </a:p>
                  </a:txBody>
                  <a:tcPr marT="34290" marB="34290"/>
                </a:tc>
                <a:tc>
                  <a:txBody>
                    <a:bodyPr/>
                    <a:lstStyle/>
                    <a:p>
                      <a:pPr algn="ctr"/>
                      <a:r>
                        <a:rPr lang="en-US" sz="1600" u="sng" dirty="0" smtClean="0"/>
                        <a:t>Stains pink to red</a:t>
                      </a:r>
                      <a:endParaRPr lang="en-US" sz="1600" b="1" u="sng" dirty="0"/>
                    </a:p>
                  </a:txBody>
                  <a:tcPr marT="34290" marB="34290"/>
                </a:tc>
              </a:tr>
              <a:tr h="349568">
                <a:tc>
                  <a:txBody>
                    <a:bodyPr/>
                    <a:lstStyle/>
                    <a:p>
                      <a:pPr marL="1257300" lvl="2" indent="-342900" algn="l">
                        <a:buFont typeface="Arial" pitchFamily="34" charset="0"/>
                        <a:buChar char="•"/>
                      </a:pPr>
                      <a:r>
                        <a:rPr lang="en-US" sz="1600" dirty="0" err="1" smtClean="0"/>
                        <a:t>Neuclei</a:t>
                      </a:r>
                      <a:endParaRPr lang="en-US" sz="1600" dirty="0"/>
                    </a:p>
                  </a:txBody>
                  <a:tcPr marT="34290" marB="34290"/>
                </a:tc>
                <a:tc>
                  <a:txBody>
                    <a:bodyPr/>
                    <a:lstStyle/>
                    <a:p>
                      <a:pPr marL="1257300" lvl="2" indent="-342900" algn="l">
                        <a:buFont typeface="Arial" pitchFamily="34" charset="0"/>
                        <a:buChar char="•"/>
                      </a:pPr>
                      <a:r>
                        <a:rPr lang="en-US" sz="1600" dirty="0" smtClean="0"/>
                        <a:t>Cytoplasm</a:t>
                      </a:r>
                      <a:endParaRPr lang="en-US" sz="1600" dirty="0"/>
                    </a:p>
                  </a:txBody>
                  <a:tcPr marT="34290" marB="34290"/>
                </a:tc>
              </a:tr>
              <a:tr h="349568">
                <a:tc>
                  <a:txBody>
                    <a:bodyPr/>
                    <a:lstStyle/>
                    <a:p>
                      <a:pPr marL="1257300" lvl="2" indent="-342900" algn="l">
                        <a:buFont typeface="Arial" pitchFamily="34" charset="0"/>
                        <a:buChar char="•"/>
                      </a:pPr>
                      <a:r>
                        <a:rPr lang="en-US" sz="1600" dirty="0" err="1" smtClean="0"/>
                        <a:t>Neucleoli</a:t>
                      </a:r>
                      <a:endParaRPr lang="en-US" sz="1600" dirty="0"/>
                    </a:p>
                  </a:txBody>
                  <a:tcPr marT="34290" marB="34290"/>
                </a:tc>
                <a:tc>
                  <a:txBody>
                    <a:bodyPr/>
                    <a:lstStyle/>
                    <a:p>
                      <a:pPr marL="1257300" lvl="2" indent="-342900" algn="l">
                        <a:buFont typeface="Arial" pitchFamily="34" charset="0"/>
                        <a:buChar char="•"/>
                      </a:pPr>
                      <a:r>
                        <a:rPr lang="en-US" sz="1600" dirty="0" smtClean="0"/>
                        <a:t>Collagen</a:t>
                      </a:r>
                      <a:endParaRPr lang="en-US" sz="1600" dirty="0"/>
                    </a:p>
                  </a:txBody>
                  <a:tcPr marT="34290" marB="34290"/>
                </a:tc>
              </a:tr>
              <a:tr h="349568">
                <a:tc>
                  <a:txBody>
                    <a:bodyPr/>
                    <a:lstStyle/>
                    <a:p>
                      <a:pPr marL="1257300" lvl="2" indent="-342900" algn="l">
                        <a:buFont typeface="Arial" pitchFamily="34" charset="0"/>
                        <a:buChar char="•"/>
                      </a:pPr>
                      <a:r>
                        <a:rPr lang="en-US" sz="1600" dirty="0" smtClean="0"/>
                        <a:t>Bacteria</a:t>
                      </a:r>
                      <a:endParaRPr lang="en-US" sz="1600" dirty="0"/>
                    </a:p>
                  </a:txBody>
                  <a:tcPr marT="34290" marB="34290"/>
                </a:tc>
                <a:tc>
                  <a:txBody>
                    <a:bodyPr/>
                    <a:lstStyle/>
                    <a:p>
                      <a:pPr marL="1257300" lvl="2" indent="-342900" algn="l">
                        <a:buFont typeface="Arial" pitchFamily="34" charset="0"/>
                        <a:buChar char="•"/>
                      </a:pPr>
                      <a:r>
                        <a:rPr lang="en-US" sz="1600" dirty="0" smtClean="0"/>
                        <a:t>Fibrin</a:t>
                      </a:r>
                      <a:endParaRPr lang="en-US" sz="1600" dirty="0"/>
                    </a:p>
                  </a:txBody>
                  <a:tcPr marT="34290" marB="34290"/>
                </a:tc>
              </a:tr>
              <a:tr h="349568">
                <a:tc>
                  <a:txBody>
                    <a:bodyPr/>
                    <a:lstStyle/>
                    <a:p>
                      <a:pPr marL="1257300" lvl="2" indent="-342900" algn="l">
                        <a:buFont typeface="Arial" pitchFamily="34" charset="0"/>
                        <a:buChar char="•"/>
                      </a:pPr>
                      <a:r>
                        <a:rPr lang="en-US" sz="1600" dirty="0" smtClean="0"/>
                        <a:t>Calcium</a:t>
                      </a:r>
                      <a:endParaRPr lang="en-US" sz="1600" dirty="0"/>
                    </a:p>
                  </a:txBody>
                  <a:tcPr marT="34290" marB="34290"/>
                </a:tc>
                <a:tc>
                  <a:txBody>
                    <a:bodyPr/>
                    <a:lstStyle/>
                    <a:p>
                      <a:pPr marL="1257300" lvl="2" indent="-342900" algn="l">
                        <a:buFont typeface="Arial" pitchFamily="34" charset="0"/>
                        <a:buChar char="•"/>
                      </a:pPr>
                      <a:r>
                        <a:rPr lang="en-US" sz="1600" dirty="0" smtClean="0"/>
                        <a:t>RBCs</a:t>
                      </a:r>
                      <a:endParaRPr lang="en-US" sz="1600" dirty="0"/>
                    </a:p>
                  </a:txBody>
                  <a:tcPr marT="34290" marB="34290"/>
                </a:tc>
              </a:tr>
              <a:tr h="349568">
                <a:tc>
                  <a:txBody>
                    <a:bodyPr/>
                    <a:lstStyle/>
                    <a:p>
                      <a:pPr marL="1257300" lvl="2" indent="-342900" algn="l">
                        <a:buFont typeface="Arial" pitchFamily="34" charset="0"/>
                        <a:buChar char="•"/>
                      </a:pPr>
                      <a:r>
                        <a:rPr lang="en-US" sz="1600" dirty="0" smtClean="0"/>
                        <a:t>Many</a:t>
                      </a:r>
                      <a:r>
                        <a:rPr lang="en-US" sz="1600" baseline="0" dirty="0" smtClean="0"/>
                        <a:t> others…</a:t>
                      </a:r>
                      <a:endParaRPr lang="en-US" sz="1600" dirty="0"/>
                    </a:p>
                  </a:txBody>
                  <a:tcPr marT="34290" marB="34290"/>
                </a:tc>
                <a:tc>
                  <a:txBody>
                    <a:bodyPr/>
                    <a:lstStyle/>
                    <a:p>
                      <a:pPr marL="1257300" lvl="2" indent="-342900" algn="l">
                        <a:buFont typeface="Arial" pitchFamily="34" charset="0"/>
                        <a:buChar char="•"/>
                      </a:pPr>
                      <a:r>
                        <a:rPr lang="en-US" sz="1600" dirty="0" smtClean="0"/>
                        <a:t>Thyroid colloid</a:t>
                      </a:r>
                      <a:endParaRPr lang="en-US" sz="1600" dirty="0"/>
                    </a:p>
                  </a:txBody>
                  <a:tcPr marT="34290" marB="34290"/>
                </a:tc>
              </a:tr>
              <a:tr h="349568">
                <a:tc>
                  <a:txBody>
                    <a:bodyPr/>
                    <a:lstStyle/>
                    <a:p>
                      <a:pPr algn="ctr"/>
                      <a:endParaRPr lang="en-US" sz="1600" dirty="0"/>
                    </a:p>
                  </a:txBody>
                  <a:tcPr marT="34290" marB="34290"/>
                </a:tc>
                <a:tc>
                  <a:txBody>
                    <a:bodyPr/>
                    <a:lstStyle/>
                    <a:p>
                      <a:pPr marL="1257300" lvl="2" indent="-342900" algn="l">
                        <a:buFont typeface="Arial" pitchFamily="34" charset="0"/>
                        <a:buChar char="•"/>
                      </a:pPr>
                      <a:r>
                        <a:rPr lang="en-US" sz="1600" dirty="0" smtClean="0"/>
                        <a:t>Many others…</a:t>
                      </a:r>
                      <a:endParaRPr lang="en-US" sz="1600" dirty="0"/>
                    </a:p>
                  </a:txBody>
                  <a:tcPr marT="34290" marB="34290"/>
                </a:tc>
              </a:tr>
            </a:tbl>
          </a:graphicData>
        </a:graphic>
      </p:graphicFrame>
      <p:sp>
        <p:nvSpPr>
          <p:cNvPr id="5" name="Rectangle 4"/>
          <p:cNvSpPr/>
          <p:nvPr/>
        </p:nvSpPr>
        <p:spPr>
          <a:xfrm>
            <a:off x="0" y="571501"/>
            <a:ext cx="9144000" cy="830997"/>
          </a:xfrm>
          <a:prstGeom prst="rect">
            <a:avLst/>
          </a:prstGeom>
        </p:spPr>
        <p:txBody>
          <a:bodyPr wrap="square">
            <a:spAutoFit/>
          </a:bodyPr>
          <a:lstStyle/>
          <a:p>
            <a:r>
              <a:rPr lang="en-US" sz="2400" b="1" dirty="0" smtClean="0"/>
              <a:t>2. Microscopic examination of tissue</a:t>
            </a:r>
          </a:p>
          <a:p>
            <a:pPr marL="914400" lvl="1" indent="-457200">
              <a:buAutoNum type="alphaLcPeriod"/>
            </a:pPr>
            <a:r>
              <a:rPr lang="en-US" sz="2400" b="1" dirty="0" smtClean="0"/>
              <a:t>Light microscopy</a:t>
            </a:r>
          </a:p>
        </p:txBody>
      </p:sp>
    </p:spTree>
  </p:cSld>
  <p:clrMapOvr>
    <a:masterClrMapping/>
  </p:clrMapOvr>
  <p:transition spd="slow">
    <p:wipe dir="r"/>
  </p:transition>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57689" y="57150"/>
            <a:ext cx="3334246"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Autoimmune disease</a:t>
            </a:r>
            <a:endParaRPr lang="en-US" sz="2800" b="1" dirty="0"/>
          </a:p>
        </p:txBody>
      </p:sp>
      <p:sp>
        <p:nvSpPr>
          <p:cNvPr id="3" name="Rectangle 2"/>
          <p:cNvSpPr/>
          <p:nvPr/>
        </p:nvSpPr>
        <p:spPr>
          <a:xfrm>
            <a:off x="76200" y="662285"/>
            <a:ext cx="4876800" cy="461665"/>
          </a:xfrm>
          <a:prstGeom prst="rect">
            <a:avLst/>
          </a:prstGeom>
        </p:spPr>
        <p:style>
          <a:lnRef idx="1">
            <a:schemeClr val="accent5"/>
          </a:lnRef>
          <a:fillRef idx="2">
            <a:schemeClr val="accent5"/>
          </a:fillRef>
          <a:effectRef idx="1">
            <a:schemeClr val="accent5"/>
          </a:effectRef>
          <a:fontRef idx="minor">
            <a:schemeClr val="dk1"/>
          </a:fontRef>
        </p:style>
        <p:txBody>
          <a:bodyPr wrap="square">
            <a:spAutoFit/>
          </a:bodyPr>
          <a:lstStyle/>
          <a:p>
            <a:pPr algn="ctr"/>
            <a:r>
              <a:rPr lang="en-US" sz="2400" b="1" dirty="0" smtClean="0"/>
              <a:t>Systemic Lupus Erythematosus (SLE)</a:t>
            </a:r>
            <a:endParaRPr lang="en-US" sz="2400" b="1" dirty="0"/>
          </a:p>
        </p:txBody>
      </p:sp>
      <p:sp>
        <p:nvSpPr>
          <p:cNvPr id="4" name="TextBox 3"/>
          <p:cNvSpPr txBox="1"/>
          <p:nvPr/>
        </p:nvSpPr>
        <p:spPr>
          <a:xfrm>
            <a:off x="0" y="1249309"/>
            <a:ext cx="9143999" cy="3816429"/>
          </a:xfrm>
          <a:prstGeom prst="rect">
            <a:avLst/>
          </a:prstGeom>
          <a:noFill/>
        </p:spPr>
        <p:txBody>
          <a:bodyPr wrap="square" rtlCol="0">
            <a:spAutoFit/>
          </a:bodyPr>
          <a:lstStyle/>
          <a:p>
            <a:pPr algn="just"/>
            <a:r>
              <a:rPr lang="en-US" sz="2000" b="1" dirty="0" smtClean="0"/>
              <a:t>Etiology: </a:t>
            </a:r>
            <a:r>
              <a:rPr lang="en-US" sz="2000" dirty="0" smtClean="0"/>
              <a:t>Exact etiology is unknown, however </a:t>
            </a:r>
            <a:r>
              <a:rPr lang="en-US" sz="2000" dirty="0" smtClean="0">
                <a:solidFill>
                  <a:srgbClr val="7030A0"/>
                </a:solidFill>
              </a:rPr>
              <a:t>autoantibodies against nuclear and cytoplasmic components</a:t>
            </a:r>
            <a:r>
              <a:rPr lang="en-US" sz="2000" dirty="0" smtClean="0"/>
              <a:t> of the cells are demonstrable in plasma by Immunofluorescence tests in almost all cases of SLE.</a:t>
            </a:r>
            <a:endParaRPr lang="en-US" sz="2000" b="1" dirty="0" smtClean="0"/>
          </a:p>
          <a:p>
            <a:pPr marL="914400" lvl="1" indent="-457200" algn="just">
              <a:buFont typeface="Arial" pitchFamily="34" charset="0"/>
              <a:buChar char="•"/>
            </a:pPr>
            <a:r>
              <a:rPr lang="en-US" sz="2000" dirty="0" smtClean="0"/>
              <a:t>Antinuclear antibodies (ANAs)</a:t>
            </a:r>
          </a:p>
          <a:p>
            <a:pPr marL="914400" lvl="1" indent="-457200" algn="just">
              <a:buFont typeface="Arial" pitchFamily="34" charset="0"/>
              <a:buChar char="•"/>
            </a:pPr>
            <a:endParaRPr lang="en-US" sz="1200" dirty="0" smtClean="0"/>
          </a:p>
          <a:p>
            <a:pPr marL="914400" lvl="1" indent="-457200" algn="just">
              <a:buFont typeface="Arial" pitchFamily="34" charset="0"/>
              <a:buChar char="•"/>
            </a:pPr>
            <a:r>
              <a:rPr lang="en-US" sz="2000" dirty="0" smtClean="0"/>
              <a:t>Antibodies to double-stranded (anti-</a:t>
            </a:r>
            <a:r>
              <a:rPr lang="en-US" sz="2000" dirty="0" err="1" smtClean="0"/>
              <a:t>dsDNA</a:t>
            </a:r>
            <a:r>
              <a:rPr lang="en-US" sz="2000" dirty="0" smtClean="0"/>
              <a:t>)</a:t>
            </a:r>
          </a:p>
          <a:p>
            <a:pPr marL="914400" lvl="1" indent="-457200" algn="just">
              <a:buFont typeface="Arial" pitchFamily="34" charset="0"/>
              <a:buChar char="•"/>
            </a:pPr>
            <a:endParaRPr lang="en-US" sz="1100" dirty="0" smtClean="0"/>
          </a:p>
          <a:p>
            <a:pPr marL="914400" lvl="1" indent="-457200" algn="just">
              <a:buFont typeface="Arial" pitchFamily="34" charset="0"/>
              <a:buChar char="•"/>
            </a:pPr>
            <a:r>
              <a:rPr lang="en-US" sz="2000" dirty="0" smtClean="0"/>
              <a:t>Anti-Smith antibodies (anti-</a:t>
            </a:r>
            <a:r>
              <a:rPr lang="en-US" sz="2000" dirty="0" err="1" smtClean="0"/>
              <a:t>Sm</a:t>
            </a:r>
            <a:r>
              <a:rPr lang="en-US" sz="2000" dirty="0" smtClean="0"/>
              <a:t>)</a:t>
            </a:r>
          </a:p>
          <a:p>
            <a:pPr marL="914400" lvl="1" indent="-457200" algn="just">
              <a:buFont typeface="Arial" pitchFamily="34" charset="0"/>
              <a:buChar char="•"/>
            </a:pPr>
            <a:endParaRPr lang="en-US" sz="1100" dirty="0" smtClean="0"/>
          </a:p>
          <a:p>
            <a:pPr marL="914400" lvl="1" indent="-457200" algn="just">
              <a:buFont typeface="Arial" pitchFamily="34" charset="0"/>
              <a:buChar char="•"/>
            </a:pPr>
            <a:r>
              <a:rPr lang="en-US" sz="2000" dirty="0" smtClean="0"/>
              <a:t>Anti-</a:t>
            </a:r>
            <a:r>
              <a:rPr lang="en-US" sz="2000" dirty="0" err="1" smtClean="0"/>
              <a:t>ribonucleoprtoeins</a:t>
            </a:r>
            <a:r>
              <a:rPr lang="en-US" sz="2000" dirty="0" smtClean="0"/>
              <a:t> (anti-RNP)</a:t>
            </a:r>
          </a:p>
          <a:p>
            <a:pPr marL="914400" lvl="1" indent="-457200" algn="just">
              <a:buFont typeface="Arial" pitchFamily="34" charset="0"/>
              <a:buChar char="•"/>
            </a:pPr>
            <a:endParaRPr lang="en-US" sz="1100" dirty="0" smtClean="0"/>
          </a:p>
          <a:p>
            <a:pPr marL="914400" lvl="1" indent="-457200" algn="just">
              <a:buFont typeface="Arial" pitchFamily="34" charset="0"/>
              <a:buChar char="•"/>
            </a:pPr>
            <a:r>
              <a:rPr lang="en-US" sz="2000" dirty="0" smtClean="0"/>
              <a:t>Anti-</a:t>
            </a:r>
            <a:r>
              <a:rPr lang="en-US" sz="2000" dirty="0" err="1" smtClean="0"/>
              <a:t>histone</a:t>
            </a:r>
            <a:r>
              <a:rPr lang="en-US" sz="2000" dirty="0" smtClean="0"/>
              <a:t> antibody</a:t>
            </a:r>
          </a:p>
          <a:p>
            <a:pPr marL="914400" lvl="1" indent="-457200" algn="just">
              <a:buFont typeface="Arial" pitchFamily="34" charset="0"/>
              <a:buChar char="•"/>
            </a:pPr>
            <a:endParaRPr lang="en-US" sz="1100" dirty="0" smtClean="0"/>
          </a:p>
          <a:p>
            <a:pPr marL="914400" lvl="1" indent="-457200" algn="just">
              <a:buFont typeface="Arial" pitchFamily="34" charset="0"/>
              <a:buChar char="•"/>
            </a:pPr>
            <a:r>
              <a:rPr lang="en-US" sz="2000" dirty="0" smtClean="0"/>
              <a:t>Others</a:t>
            </a:r>
            <a:endParaRPr lang="en-US" sz="2000" dirty="0"/>
          </a:p>
        </p:txBody>
      </p:sp>
    </p:spTree>
  </p:cSld>
  <p:clrMapOvr>
    <a:masterClrMapping/>
  </p:clrMapOvr>
  <p:transition spd="slow">
    <p:wipe dir="r"/>
  </p:transition>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57689" y="57150"/>
            <a:ext cx="3334246"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Autoimmune disease</a:t>
            </a:r>
            <a:endParaRPr lang="en-US" sz="2800" b="1" dirty="0"/>
          </a:p>
        </p:txBody>
      </p:sp>
      <p:sp>
        <p:nvSpPr>
          <p:cNvPr id="3" name="Rectangle 2"/>
          <p:cNvSpPr/>
          <p:nvPr/>
        </p:nvSpPr>
        <p:spPr>
          <a:xfrm>
            <a:off x="76200" y="662285"/>
            <a:ext cx="4876800" cy="461665"/>
          </a:xfrm>
          <a:prstGeom prst="rect">
            <a:avLst/>
          </a:prstGeom>
        </p:spPr>
        <p:style>
          <a:lnRef idx="1">
            <a:schemeClr val="accent5"/>
          </a:lnRef>
          <a:fillRef idx="2">
            <a:schemeClr val="accent5"/>
          </a:fillRef>
          <a:effectRef idx="1">
            <a:schemeClr val="accent5"/>
          </a:effectRef>
          <a:fontRef idx="minor">
            <a:schemeClr val="dk1"/>
          </a:fontRef>
        </p:style>
        <p:txBody>
          <a:bodyPr wrap="square">
            <a:spAutoFit/>
          </a:bodyPr>
          <a:lstStyle/>
          <a:p>
            <a:pPr algn="ctr"/>
            <a:r>
              <a:rPr lang="en-US" sz="2400" b="1" dirty="0" smtClean="0"/>
              <a:t>Systemic Lupus Erythematosus (SLE)</a:t>
            </a:r>
            <a:endParaRPr lang="en-US" sz="2400" b="1" dirty="0"/>
          </a:p>
        </p:txBody>
      </p:sp>
      <p:sp>
        <p:nvSpPr>
          <p:cNvPr id="4" name="TextBox 3"/>
          <p:cNvSpPr txBox="1"/>
          <p:nvPr/>
        </p:nvSpPr>
        <p:spPr>
          <a:xfrm>
            <a:off x="102442" y="1257240"/>
            <a:ext cx="1658916" cy="400110"/>
          </a:xfrm>
          <a:prstGeom prst="rect">
            <a:avLst/>
          </a:prstGeom>
        </p:spPr>
        <p:style>
          <a:lnRef idx="1">
            <a:schemeClr val="accent2"/>
          </a:lnRef>
          <a:fillRef idx="3">
            <a:schemeClr val="accent2"/>
          </a:fillRef>
          <a:effectRef idx="2">
            <a:schemeClr val="accent2"/>
          </a:effectRef>
          <a:fontRef idx="minor">
            <a:schemeClr val="lt1"/>
          </a:fontRef>
        </p:style>
        <p:txBody>
          <a:bodyPr wrap="none" rtlCol="0">
            <a:spAutoFit/>
          </a:bodyPr>
          <a:lstStyle/>
          <a:p>
            <a:r>
              <a:rPr lang="en-US" sz="2000" b="1" dirty="0" smtClean="0"/>
              <a:t>Pathogenesis:</a:t>
            </a:r>
            <a:endParaRPr lang="en-US" sz="2000" b="1" dirty="0"/>
          </a:p>
        </p:txBody>
      </p:sp>
      <p:sp>
        <p:nvSpPr>
          <p:cNvPr id="5" name="TextBox 4"/>
          <p:cNvSpPr txBox="1"/>
          <p:nvPr/>
        </p:nvSpPr>
        <p:spPr>
          <a:xfrm>
            <a:off x="0" y="1793141"/>
            <a:ext cx="9144000" cy="3293209"/>
          </a:xfrm>
          <a:prstGeom prst="rect">
            <a:avLst/>
          </a:prstGeom>
          <a:noFill/>
        </p:spPr>
        <p:txBody>
          <a:bodyPr wrap="square" rtlCol="0">
            <a:spAutoFit/>
          </a:bodyPr>
          <a:lstStyle/>
          <a:p>
            <a:pPr algn="just"/>
            <a:r>
              <a:rPr lang="en-US" sz="2000" dirty="0" smtClean="0"/>
              <a:t>The autoantibodies formed are the mediators of tissue injury in SLE.</a:t>
            </a:r>
          </a:p>
          <a:p>
            <a:pPr algn="just"/>
            <a:endParaRPr lang="en-US" sz="2000" dirty="0" smtClean="0"/>
          </a:p>
          <a:p>
            <a:pPr algn="just"/>
            <a:r>
              <a:rPr lang="en-US" sz="2000" dirty="0" smtClean="0"/>
              <a:t>Two types of immunologic tissue injury:</a:t>
            </a:r>
          </a:p>
          <a:p>
            <a:pPr algn="just"/>
            <a:endParaRPr lang="en-US" sz="800" dirty="0" smtClean="0"/>
          </a:p>
          <a:p>
            <a:pPr marL="342900" indent="-342900" algn="just">
              <a:buAutoNum type="alphaLcParenR"/>
            </a:pPr>
            <a:r>
              <a:rPr lang="en-US" sz="2000" b="1" i="1" dirty="0" smtClean="0"/>
              <a:t>Type II hypersensitivity </a:t>
            </a:r>
            <a:r>
              <a:rPr lang="en-US" sz="2000" dirty="0" smtClean="0"/>
              <a:t>is characterized by formation of autoantibodies against blood cells (red blood cells, platelets, leucocytes) and results in haematologic derangement in SLE.</a:t>
            </a:r>
          </a:p>
          <a:p>
            <a:pPr marL="342900" indent="-342900" algn="just">
              <a:buAutoNum type="alphaLcParenR"/>
            </a:pPr>
            <a:endParaRPr lang="en-US" sz="2000" dirty="0" smtClean="0"/>
          </a:p>
          <a:p>
            <a:pPr marL="342900" indent="-342900" algn="just">
              <a:buAutoNum type="alphaLcParenR"/>
            </a:pPr>
            <a:r>
              <a:rPr lang="en-US" sz="2000" b="1" i="1" dirty="0" smtClean="0"/>
              <a:t>Type III hypersensitivity </a:t>
            </a:r>
            <a:r>
              <a:rPr lang="en-US" sz="2000" dirty="0" smtClean="0"/>
              <a:t>is characterized by antigen-antibody complex (commonly DNA-anti-DNA antibody) which is deposited at sites such as renal glomeruli, wall of small blood vessels, etc.</a:t>
            </a:r>
            <a:endParaRPr lang="en-US" sz="2000" dirty="0"/>
          </a:p>
        </p:txBody>
      </p:sp>
    </p:spTree>
  </p:cSld>
  <p:clrMapOvr>
    <a:masterClrMapping/>
  </p:clrMapOvr>
  <p:transition spd="slow">
    <p:wipe dir="r"/>
  </p:transition>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57689" y="57150"/>
            <a:ext cx="3334246"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Autoimmune disease</a:t>
            </a:r>
            <a:endParaRPr lang="en-US" sz="2800" b="1" dirty="0"/>
          </a:p>
        </p:txBody>
      </p:sp>
      <p:sp>
        <p:nvSpPr>
          <p:cNvPr id="3" name="Rectangle 2"/>
          <p:cNvSpPr/>
          <p:nvPr/>
        </p:nvSpPr>
        <p:spPr>
          <a:xfrm>
            <a:off x="76200" y="666750"/>
            <a:ext cx="4876800" cy="461665"/>
          </a:xfrm>
          <a:prstGeom prst="rect">
            <a:avLst/>
          </a:prstGeom>
        </p:spPr>
        <p:style>
          <a:lnRef idx="1">
            <a:schemeClr val="accent5"/>
          </a:lnRef>
          <a:fillRef idx="2">
            <a:schemeClr val="accent5"/>
          </a:fillRef>
          <a:effectRef idx="1">
            <a:schemeClr val="accent5"/>
          </a:effectRef>
          <a:fontRef idx="minor">
            <a:schemeClr val="dk1"/>
          </a:fontRef>
        </p:style>
        <p:txBody>
          <a:bodyPr wrap="square">
            <a:spAutoFit/>
          </a:bodyPr>
          <a:lstStyle/>
          <a:p>
            <a:pPr algn="ctr"/>
            <a:r>
              <a:rPr lang="en-US" sz="2400" b="1" dirty="0" smtClean="0"/>
              <a:t>Systemic Lupus Erythematosus (SLE)</a:t>
            </a:r>
            <a:endParaRPr lang="en-US" sz="2400" b="1" dirty="0"/>
          </a:p>
        </p:txBody>
      </p:sp>
      <p:sp>
        <p:nvSpPr>
          <p:cNvPr id="4" name="TextBox 3"/>
          <p:cNvSpPr txBox="1"/>
          <p:nvPr/>
        </p:nvSpPr>
        <p:spPr>
          <a:xfrm>
            <a:off x="26242" y="1211818"/>
            <a:ext cx="2170787" cy="369332"/>
          </a:xfrm>
          <a:prstGeom prst="rect">
            <a:avLst/>
          </a:prstGeom>
        </p:spPr>
        <p:style>
          <a:lnRef idx="1">
            <a:schemeClr val="accent6"/>
          </a:lnRef>
          <a:fillRef idx="2">
            <a:schemeClr val="accent6"/>
          </a:fillRef>
          <a:effectRef idx="1">
            <a:schemeClr val="accent6"/>
          </a:effectRef>
          <a:fontRef idx="minor">
            <a:schemeClr val="dk1"/>
          </a:fontRef>
        </p:style>
        <p:txBody>
          <a:bodyPr wrap="none" rtlCol="0">
            <a:spAutoFit/>
          </a:bodyPr>
          <a:lstStyle/>
          <a:p>
            <a:r>
              <a:rPr lang="en-US" b="1" dirty="0" smtClean="0"/>
              <a:t>LE cell phenomenon:</a:t>
            </a:r>
            <a:endParaRPr lang="en-US" b="1" dirty="0"/>
          </a:p>
        </p:txBody>
      </p:sp>
      <p:sp>
        <p:nvSpPr>
          <p:cNvPr id="5" name="TextBox 4"/>
          <p:cNvSpPr txBox="1"/>
          <p:nvPr/>
        </p:nvSpPr>
        <p:spPr>
          <a:xfrm>
            <a:off x="1" y="1684675"/>
            <a:ext cx="9144000" cy="3477875"/>
          </a:xfrm>
          <a:prstGeom prst="rect">
            <a:avLst/>
          </a:prstGeom>
          <a:noFill/>
        </p:spPr>
        <p:txBody>
          <a:bodyPr wrap="square" rtlCol="0">
            <a:spAutoFit/>
          </a:bodyPr>
          <a:lstStyle/>
          <a:p>
            <a:pPr marL="457200" indent="-457200" algn="just">
              <a:buFont typeface="Wingdings" pitchFamily="2" charset="2"/>
              <a:buChar char="Ø"/>
            </a:pPr>
            <a:r>
              <a:rPr lang="en-US" sz="2000" dirty="0" smtClean="0"/>
              <a:t>First diagnostic laboratory test described for SLE.</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dirty="0" smtClean="0"/>
              <a:t>The test is based on the principle that </a:t>
            </a:r>
            <a:r>
              <a:rPr lang="en-US" sz="2000" dirty="0" smtClean="0">
                <a:solidFill>
                  <a:srgbClr val="7030A0"/>
                </a:solidFill>
              </a:rPr>
              <a:t>ANAs cannot penetrate </a:t>
            </a:r>
            <a:r>
              <a:rPr lang="en-US" sz="2000" dirty="0" smtClean="0"/>
              <a:t>the intact cells and thus </a:t>
            </a:r>
            <a:r>
              <a:rPr lang="en-US" sz="2000" dirty="0" smtClean="0">
                <a:solidFill>
                  <a:srgbClr val="7030A0"/>
                </a:solidFill>
              </a:rPr>
              <a:t>cell nuclei should be exposed to bind </a:t>
            </a:r>
            <a:r>
              <a:rPr lang="en-US" sz="2000" dirty="0" smtClean="0"/>
              <a:t>them with the ANAs.</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dirty="0" smtClean="0"/>
              <a:t>The </a:t>
            </a:r>
            <a:r>
              <a:rPr lang="en-US" sz="2000" dirty="0" smtClean="0">
                <a:solidFill>
                  <a:srgbClr val="7030A0"/>
                </a:solidFill>
              </a:rPr>
              <a:t>binding of </a:t>
            </a:r>
            <a:r>
              <a:rPr lang="en-US" sz="2000" dirty="0" smtClean="0"/>
              <a:t>exposed nucleus with ANAs results in homogenous mass of nuclear chromatin material which is called LE body.</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dirty="0" smtClean="0"/>
              <a:t>LE cell is a </a:t>
            </a:r>
            <a:r>
              <a:rPr lang="en-US" sz="2000" dirty="0" smtClean="0">
                <a:solidFill>
                  <a:srgbClr val="7030A0"/>
                </a:solidFill>
              </a:rPr>
              <a:t>phagocytic leucocyte, commonly polymorphonuclear neutrophils, </a:t>
            </a:r>
            <a:r>
              <a:rPr lang="en-US" sz="2000" dirty="0" smtClean="0"/>
              <a:t>and sometimes </a:t>
            </a:r>
            <a:r>
              <a:rPr lang="en-US" sz="2000" dirty="0" smtClean="0">
                <a:solidFill>
                  <a:srgbClr val="7030A0"/>
                </a:solidFill>
              </a:rPr>
              <a:t>a monocytes</a:t>
            </a:r>
            <a:r>
              <a:rPr lang="en-US" sz="2000" dirty="0" smtClean="0"/>
              <a:t>, </a:t>
            </a:r>
            <a:r>
              <a:rPr lang="en-US" sz="2000" dirty="0" smtClean="0">
                <a:solidFill>
                  <a:srgbClr val="7030A0"/>
                </a:solidFill>
              </a:rPr>
              <a:t>which engulf the homogenous nuclear material of the injured cell</a:t>
            </a:r>
            <a:r>
              <a:rPr lang="en-US" sz="2000" dirty="0" smtClean="0"/>
              <a:t>.</a:t>
            </a:r>
            <a:endParaRPr lang="en-US" sz="2000" dirty="0"/>
          </a:p>
        </p:txBody>
      </p:sp>
    </p:spTree>
  </p:cSld>
  <p:clrMapOvr>
    <a:masterClrMapping/>
  </p:clrMapOvr>
  <p:transition spd="slow">
    <p:wipe dir="r"/>
  </p:transition>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57689" y="57150"/>
            <a:ext cx="3334246"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Autoimmune disease</a:t>
            </a:r>
            <a:endParaRPr lang="en-US" sz="2800" b="1" dirty="0"/>
          </a:p>
        </p:txBody>
      </p:sp>
      <p:sp>
        <p:nvSpPr>
          <p:cNvPr id="3" name="Rectangle 2"/>
          <p:cNvSpPr/>
          <p:nvPr/>
        </p:nvSpPr>
        <p:spPr>
          <a:xfrm>
            <a:off x="76200" y="666750"/>
            <a:ext cx="4876800" cy="461665"/>
          </a:xfrm>
          <a:prstGeom prst="rect">
            <a:avLst/>
          </a:prstGeom>
        </p:spPr>
        <p:style>
          <a:lnRef idx="1">
            <a:schemeClr val="accent5"/>
          </a:lnRef>
          <a:fillRef idx="2">
            <a:schemeClr val="accent5"/>
          </a:fillRef>
          <a:effectRef idx="1">
            <a:schemeClr val="accent5"/>
          </a:effectRef>
          <a:fontRef idx="minor">
            <a:schemeClr val="dk1"/>
          </a:fontRef>
        </p:style>
        <p:txBody>
          <a:bodyPr wrap="square">
            <a:spAutoFit/>
          </a:bodyPr>
          <a:lstStyle/>
          <a:p>
            <a:pPr algn="ctr"/>
            <a:r>
              <a:rPr lang="en-US" sz="2400" b="1" dirty="0" smtClean="0"/>
              <a:t>Systemic Lupus Erythematosus (SLE)</a:t>
            </a:r>
            <a:endParaRPr lang="en-US" sz="2400" b="1" dirty="0"/>
          </a:p>
        </p:txBody>
      </p:sp>
      <p:sp>
        <p:nvSpPr>
          <p:cNvPr id="4" name="TextBox 3"/>
          <p:cNvSpPr txBox="1"/>
          <p:nvPr/>
        </p:nvSpPr>
        <p:spPr>
          <a:xfrm>
            <a:off x="26242" y="1288018"/>
            <a:ext cx="1766381" cy="369332"/>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b="1" dirty="0" smtClean="0"/>
              <a:t>Clinical features:</a:t>
            </a:r>
            <a:endParaRPr lang="en-US" b="1" dirty="0"/>
          </a:p>
        </p:txBody>
      </p:sp>
      <p:sp>
        <p:nvSpPr>
          <p:cNvPr id="5" name="TextBox 4"/>
          <p:cNvSpPr txBox="1"/>
          <p:nvPr/>
        </p:nvSpPr>
        <p:spPr>
          <a:xfrm>
            <a:off x="0" y="1851958"/>
            <a:ext cx="9144000" cy="1938992"/>
          </a:xfrm>
          <a:prstGeom prst="rect">
            <a:avLst/>
          </a:prstGeom>
          <a:noFill/>
        </p:spPr>
        <p:txBody>
          <a:bodyPr wrap="square" rtlCol="0">
            <a:spAutoFit/>
          </a:bodyPr>
          <a:lstStyle/>
          <a:p>
            <a:pPr marL="457200" indent="-457200" algn="just">
              <a:buFont typeface="Arial" pitchFamily="34" charset="0"/>
              <a:buChar char="•"/>
            </a:pPr>
            <a:r>
              <a:rPr lang="en-US" sz="2000" dirty="0" smtClean="0"/>
              <a:t>Targeted organs are musculoskeletal system, skin, kidneys, nervous system, lungs, heart and blood vessels, GI system, </a:t>
            </a:r>
            <a:r>
              <a:rPr lang="en-US" sz="2000" dirty="0" err="1" smtClean="0"/>
              <a:t>haematopoietic</a:t>
            </a:r>
            <a:r>
              <a:rPr lang="en-US" sz="2000" dirty="0" smtClean="0"/>
              <a:t> system.</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Fatigue and myalgia (pain in a muscle) are present.</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Severe illness with fever, weight loss, anaemia and organ related manifestations.</a:t>
            </a:r>
            <a:endParaRPr lang="en-US" sz="2000" dirty="0"/>
          </a:p>
        </p:txBody>
      </p:sp>
    </p:spTree>
  </p:cSld>
  <p:clrMapOvr>
    <a:masterClrMapping/>
  </p:clrMapOvr>
  <p:transition spd="slow">
    <p:wipe dir="r"/>
  </p:transition>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57689" y="57150"/>
            <a:ext cx="3334246"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Autoimmune disease</a:t>
            </a:r>
            <a:endParaRPr lang="en-US" sz="2800" b="1" dirty="0"/>
          </a:p>
        </p:txBody>
      </p:sp>
      <p:sp>
        <p:nvSpPr>
          <p:cNvPr id="3" name="Rectangle 2"/>
          <p:cNvSpPr/>
          <p:nvPr/>
        </p:nvSpPr>
        <p:spPr>
          <a:xfrm>
            <a:off x="76200" y="662285"/>
            <a:ext cx="4876800" cy="461665"/>
          </a:xfrm>
          <a:prstGeom prst="rect">
            <a:avLst/>
          </a:prstGeom>
        </p:spPr>
        <p:style>
          <a:lnRef idx="1">
            <a:schemeClr val="accent5"/>
          </a:lnRef>
          <a:fillRef idx="2">
            <a:schemeClr val="accent5"/>
          </a:fillRef>
          <a:effectRef idx="1">
            <a:schemeClr val="accent5"/>
          </a:effectRef>
          <a:fontRef idx="minor">
            <a:schemeClr val="dk1"/>
          </a:fontRef>
        </p:style>
        <p:txBody>
          <a:bodyPr wrap="square">
            <a:spAutoFit/>
          </a:bodyPr>
          <a:lstStyle/>
          <a:p>
            <a:pPr algn="ctr"/>
            <a:r>
              <a:rPr lang="en-US" sz="2400" b="1" dirty="0" smtClean="0"/>
              <a:t>Systemic Lupus Erythematosus (SLE)</a:t>
            </a:r>
            <a:endParaRPr lang="en-US" sz="2400" b="1" dirty="0"/>
          </a:p>
        </p:txBody>
      </p:sp>
      <p:sp>
        <p:nvSpPr>
          <p:cNvPr id="4" name="TextBox 3"/>
          <p:cNvSpPr txBox="1"/>
          <p:nvPr/>
        </p:nvSpPr>
        <p:spPr>
          <a:xfrm>
            <a:off x="136108" y="1211818"/>
            <a:ext cx="1159292" cy="369332"/>
          </a:xfrm>
          <a:prstGeom prst="rect">
            <a:avLst/>
          </a:prstGeom>
        </p:spPr>
        <p:style>
          <a:lnRef idx="1">
            <a:schemeClr val="accent2"/>
          </a:lnRef>
          <a:fillRef idx="3">
            <a:schemeClr val="accent2"/>
          </a:fillRef>
          <a:effectRef idx="2">
            <a:schemeClr val="accent2"/>
          </a:effectRef>
          <a:fontRef idx="minor">
            <a:schemeClr val="lt1"/>
          </a:fontRef>
        </p:style>
        <p:txBody>
          <a:bodyPr wrap="none" rtlCol="0">
            <a:spAutoFit/>
          </a:bodyPr>
          <a:lstStyle/>
          <a:p>
            <a:r>
              <a:rPr lang="en-US" b="1" dirty="0" smtClean="0"/>
              <a:t>Diagnosis:</a:t>
            </a:r>
            <a:endParaRPr lang="en-US" b="1" dirty="0"/>
          </a:p>
        </p:txBody>
      </p:sp>
      <p:sp>
        <p:nvSpPr>
          <p:cNvPr id="5" name="TextBox 4"/>
          <p:cNvSpPr txBox="1"/>
          <p:nvPr/>
        </p:nvSpPr>
        <p:spPr>
          <a:xfrm>
            <a:off x="914400" y="1607731"/>
            <a:ext cx="7958467" cy="3231654"/>
          </a:xfrm>
          <a:prstGeom prst="rect">
            <a:avLst/>
          </a:prstGeom>
          <a:noFill/>
        </p:spPr>
        <p:txBody>
          <a:bodyPr wrap="square" rtlCol="0">
            <a:spAutoFit/>
          </a:bodyPr>
          <a:lstStyle/>
          <a:p>
            <a:pPr algn="just"/>
            <a:r>
              <a:rPr lang="en-US" sz="1700" dirty="0" smtClean="0"/>
              <a:t>Four or more diagnostic criteria must be fulfill:</a:t>
            </a:r>
          </a:p>
          <a:p>
            <a:pPr marL="342900" indent="-342900" algn="just">
              <a:buAutoNum type="arabicPeriod"/>
            </a:pPr>
            <a:r>
              <a:rPr lang="en-US" sz="1700" i="1" dirty="0" smtClean="0"/>
              <a:t>Malar rash  </a:t>
            </a:r>
            <a:r>
              <a:rPr lang="en-US" sz="1700" dirty="0" smtClean="0"/>
              <a:t>(erythema, flat or raised over malar eminences (butterfly rash)</a:t>
            </a:r>
          </a:p>
          <a:p>
            <a:pPr marL="342900" indent="-342900" algn="just">
              <a:buAutoNum type="arabicPeriod"/>
            </a:pPr>
            <a:r>
              <a:rPr lang="en-US" sz="1700" i="1" dirty="0" smtClean="0"/>
              <a:t>Discoid rash </a:t>
            </a:r>
            <a:r>
              <a:rPr lang="en-US" sz="1700" dirty="0" smtClean="0"/>
              <a:t>(erythematous circular raised patches)</a:t>
            </a:r>
          </a:p>
          <a:p>
            <a:pPr marL="342900" indent="-342900" algn="just">
              <a:buAutoNum type="arabicPeriod"/>
            </a:pPr>
            <a:r>
              <a:rPr lang="en-US" sz="1700" i="1" dirty="0" smtClean="0"/>
              <a:t>Photosensitivit</a:t>
            </a:r>
            <a:r>
              <a:rPr lang="en-US" sz="1700" dirty="0" smtClean="0"/>
              <a:t>y (rash on exposure to sunlight)</a:t>
            </a:r>
          </a:p>
          <a:p>
            <a:pPr marL="342900" indent="-342900" algn="just">
              <a:buAutoNum type="arabicPeriod"/>
            </a:pPr>
            <a:r>
              <a:rPr lang="en-US" sz="1700" i="1" dirty="0" smtClean="0"/>
              <a:t>Oral ulcers</a:t>
            </a:r>
          </a:p>
          <a:p>
            <a:pPr marL="342900" indent="-342900" algn="just">
              <a:buAutoNum type="arabicPeriod"/>
            </a:pPr>
            <a:r>
              <a:rPr lang="en-US" sz="1700" i="1" dirty="0" smtClean="0"/>
              <a:t>Non-erosive arthritis </a:t>
            </a:r>
            <a:r>
              <a:rPr lang="en-US" sz="1700" dirty="0" smtClean="0"/>
              <a:t>(affecting  two or more joints, swelling, tenderness, effusion)</a:t>
            </a:r>
          </a:p>
          <a:p>
            <a:pPr marL="342900" indent="-342900" algn="just">
              <a:buAutoNum type="arabicPeriod"/>
            </a:pPr>
            <a:r>
              <a:rPr lang="en-US" sz="1700" i="1" dirty="0" err="1" smtClean="0"/>
              <a:t>Serositis</a:t>
            </a:r>
            <a:r>
              <a:rPr lang="en-US" sz="1700" dirty="0" smtClean="0"/>
              <a:t> (as </a:t>
            </a:r>
            <a:r>
              <a:rPr lang="en-US" sz="1700" dirty="0" err="1" smtClean="0"/>
              <a:t>pleuritis</a:t>
            </a:r>
            <a:r>
              <a:rPr lang="en-US" sz="1700" dirty="0" smtClean="0"/>
              <a:t> or </a:t>
            </a:r>
            <a:r>
              <a:rPr lang="en-US" sz="1700" dirty="0" err="1" smtClean="0"/>
              <a:t>pericarditis</a:t>
            </a:r>
            <a:r>
              <a:rPr lang="en-US" sz="1700" dirty="0" smtClean="0"/>
              <a:t>)</a:t>
            </a:r>
          </a:p>
          <a:p>
            <a:pPr marL="342900" indent="-342900" algn="just">
              <a:buAutoNum type="arabicPeriod"/>
            </a:pPr>
            <a:r>
              <a:rPr lang="en-US" sz="1700" i="1" dirty="0" smtClean="0"/>
              <a:t>Renal manifestation</a:t>
            </a:r>
          </a:p>
          <a:p>
            <a:pPr marL="342900" indent="-342900" algn="just">
              <a:buAutoNum type="arabicPeriod"/>
            </a:pPr>
            <a:r>
              <a:rPr lang="en-US" sz="1700" i="1" dirty="0" smtClean="0"/>
              <a:t>Neurological manifestation</a:t>
            </a:r>
          </a:p>
          <a:p>
            <a:pPr marL="342900" indent="-342900" algn="just">
              <a:buAutoNum type="arabicPeriod"/>
            </a:pPr>
            <a:r>
              <a:rPr lang="en-US" sz="1700" i="1" dirty="0" smtClean="0"/>
              <a:t>Haematologic derangements </a:t>
            </a:r>
            <a:r>
              <a:rPr lang="en-US" sz="1700" dirty="0" smtClean="0"/>
              <a:t>(hemolytic anaemia, thrombocytopenia, leucopenia)</a:t>
            </a:r>
          </a:p>
          <a:p>
            <a:pPr marL="342900" indent="-342900" algn="just">
              <a:buAutoNum type="arabicPeriod"/>
            </a:pPr>
            <a:r>
              <a:rPr lang="en-US" sz="1700" i="1" dirty="0" smtClean="0"/>
              <a:t>Immunological derangements </a:t>
            </a:r>
            <a:r>
              <a:rPr lang="en-US" sz="1700" dirty="0" smtClean="0"/>
              <a:t>(positive test for anti-</a:t>
            </a:r>
            <a:r>
              <a:rPr lang="en-US" sz="1700" dirty="0" err="1" smtClean="0"/>
              <a:t>dsDNA</a:t>
            </a:r>
            <a:r>
              <a:rPr lang="en-US" sz="1700" dirty="0" smtClean="0"/>
              <a:t>, etc.)</a:t>
            </a:r>
          </a:p>
          <a:p>
            <a:pPr marL="342900" indent="-342900" algn="just">
              <a:buAutoNum type="arabicPeriod"/>
            </a:pPr>
            <a:r>
              <a:rPr lang="en-US" sz="1700" i="1" dirty="0" smtClean="0"/>
              <a:t>Antinuclear antibodies </a:t>
            </a:r>
            <a:r>
              <a:rPr lang="en-US" sz="1700" dirty="0" smtClean="0"/>
              <a:t>(by Immunofluorescence)</a:t>
            </a:r>
            <a:endParaRPr lang="en-US" sz="1700" dirty="0"/>
          </a:p>
        </p:txBody>
      </p:sp>
    </p:spTree>
  </p:cSld>
  <p:clrMapOvr>
    <a:masterClrMapping/>
  </p:clrMapOvr>
  <p:transition spd="slow">
    <p:wipe dir="r"/>
  </p:transition>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0594" name="Picture 2" descr="C:\Users\krishna bastola\Desktop\IOM, BN\Symptoms_of_SLE.png"/>
          <p:cNvPicPr>
            <a:picLocks noChangeAspect="1" noChangeArrowheads="1"/>
          </p:cNvPicPr>
          <p:nvPr/>
        </p:nvPicPr>
        <p:blipFill>
          <a:blip r:embed="rId2"/>
          <a:srcRect/>
          <a:stretch>
            <a:fillRect/>
          </a:stretch>
        </p:blipFill>
        <p:spPr bwMode="auto">
          <a:xfrm>
            <a:off x="2057399" y="-1"/>
            <a:ext cx="4876801" cy="5143501"/>
          </a:xfrm>
          <a:prstGeom prst="rect">
            <a:avLst/>
          </a:prstGeom>
          <a:noFill/>
        </p:spPr>
      </p:pic>
    </p:spTree>
  </p:cSld>
  <p:clrMapOvr>
    <a:masterClrMapping/>
  </p:clrMapOvr>
  <p:transition spd="slow">
    <p:wipe dir="r"/>
  </p:transition>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descr="figure_18_10_unlabeled"/>
          <p:cNvPicPr>
            <a:picLocks noChangeAspect="1" noChangeArrowheads="1"/>
          </p:cNvPicPr>
          <p:nvPr/>
        </p:nvPicPr>
        <p:blipFill>
          <a:blip r:embed="rId2"/>
          <a:srcRect/>
          <a:stretch>
            <a:fillRect/>
          </a:stretch>
        </p:blipFill>
        <p:spPr bwMode="auto">
          <a:xfrm>
            <a:off x="1905000" y="1118672"/>
            <a:ext cx="5333999" cy="2843728"/>
          </a:xfrm>
          <a:prstGeom prst="rect">
            <a:avLst/>
          </a:prstGeom>
          <a:noFill/>
        </p:spPr>
      </p:pic>
      <p:sp>
        <p:nvSpPr>
          <p:cNvPr id="3" name="Rectangle 2"/>
          <p:cNvSpPr/>
          <p:nvPr/>
        </p:nvSpPr>
        <p:spPr>
          <a:xfrm>
            <a:off x="838200" y="4324350"/>
            <a:ext cx="7924800" cy="307777"/>
          </a:xfrm>
          <a:prstGeom prst="rect">
            <a:avLst/>
          </a:prstGeom>
        </p:spPr>
        <p:style>
          <a:lnRef idx="1">
            <a:schemeClr val="accent5"/>
          </a:lnRef>
          <a:fillRef idx="2">
            <a:schemeClr val="accent5"/>
          </a:fillRef>
          <a:effectRef idx="1">
            <a:schemeClr val="accent5"/>
          </a:effectRef>
          <a:fontRef idx="minor">
            <a:schemeClr val="dk1"/>
          </a:fontRef>
        </p:style>
        <p:txBody>
          <a:bodyPr wrap="square">
            <a:spAutoFit/>
          </a:bodyPr>
          <a:lstStyle/>
          <a:p>
            <a:r>
              <a:rPr lang="en-US" sz="1400" b="1" dirty="0" smtClean="0">
                <a:latin typeface="Arial" charset="0"/>
              </a:rPr>
              <a:t>Fig: The</a:t>
            </a:r>
            <a:r>
              <a:rPr lang="en-US" sz="1400" b="1" dirty="0" smtClean="0">
                <a:solidFill>
                  <a:srgbClr val="000000"/>
                </a:solidFill>
                <a:latin typeface="Arial" charset="0"/>
              </a:rPr>
              <a:t> characteristic facial rash of systemic lupus erythematosus (SLE), Type III reaction.</a:t>
            </a:r>
            <a:endParaRPr lang="en-US" sz="1400" b="1" dirty="0"/>
          </a:p>
        </p:txBody>
      </p:sp>
    </p:spTree>
  </p:cSld>
  <p:clrMapOvr>
    <a:masterClrMapping/>
  </p:clrMapOvr>
  <p:transition spd="slow">
    <p:wipe dir="r"/>
  </p:transition>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685801"/>
            <a:ext cx="9144000" cy="584775"/>
          </a:xfrm>
          <a:prstGeom prst="rect">
            <a:avLst/>
          </a:prstGeom>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3200" b="1" dirty="0" smtClean="0"/>
              <a:t>HIV and AIDS</a:t>
            </a:r>
            <a:endParaRPr lang="en-US" sz="3200" b="1" dirty="0"/>
          </a:p>
        </p:txBody>
      </p:sp>
    </p:spTree>
  </p:cSld>
  <p:clrMapOvr>
    <a:masterClrMapping/>
  </p:clrMapOvr>
  <p:transition spd="slow">
    <p:wipe dir="r"/>
  </p:transition>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331644" y="57150"/>
            <a:ext cx="215475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HIV and AIDS</a:t>
            </a:r>
            <a:endParaRPr lang="en-US" sz="2800" b="1" dirty="0"/>
          </a:p>
        </p:txBody>
      </p:sp>
      <p:sp>
        <p:nvSpPr>
          <p:cNvPr id="3" name="TextBox 2"/>
          <p:cNvSpPr txBox="1"/>
          <p:nvPr/>
        </p:nvSpPr>
        <p:spPr>
          <a:xfrm>
            <a:off x="76200" y="765855"/>
            <a:ext cx="4857355" cy="1015663"/>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000" b="1" dirty="0" smtClean="0"/>
              <a:t>HIV</a:t>
            </a:r>
            <a:r>
              <a:rPr lang="en-US" sz="2000" dirty="0" smtClean="0"/>
              <a:t>: Human Immunodeficiency Virus</a:t>
            </a:r>
          </a:p>
          <a:p>
            <a:endParaRPr lang="en-US" sz="2000" dirty="0" smtClean="0"/>
          </a:p>
          <a:p>
            <a:r>
              <a:rPr lang="en-US" sz="2000" b="1" dirty="0" smtClean="0"/>
              <a:t>AIDS</a:t>
            </a:r>
            <a:r>
              <a:rPr lang="en-US" sz="2000" dirty="0" smtClean="0"/>
              <a:t>: Acquired Immunodeficiency Syndrome</a:t>
            </a:r>
            <a:endParaRPr lang="en-US" sz="2000" dirty="0"/>
          </a:p>
        </p:txBody>
      </p:sp>
      <p:sp>
        <p:nvSpPr>
          <p:cNvPr id="4" name="TextBox 3"/>
          <p:cNvSpPr txBox="1"/>
          <p:nvPr/>
        </p:nvSpPr>
        <p:spPr>
          <a:xfrm>
            <a:off x="0" y="2000250"/>
            <a:ext cx="9144000" cy="2862322"/>
          </a:xfrm>
          <a:prstGeom prst="rect">
            <a:avLst/>
          </a:prstGeom>
          <a:noFill/>
        </p:spPr>
        <p:txBody>
          <a:bodyPr wrap="square" rtlCol="0">
            <a:spAutoFit/>
          </a:bodyPr>
          <a:lstStyle/>
          <a:p>
            <a:pPr marL="457200" indent="-457200" algn="just">
              <a:buFont typeface="Wingdings" pitchFamily="2" charset="2"/>
              <a:buChar char="Ø"/>
            </a:pPr>
            <a:r>
              <a:rPr lang="en-US" sz="2000" dirty="0" smtClean="0"/>
              <a:t>AIDS is caused by an </a:t>
            </a:r>
            <a:r>
              <a:rPr lang="en-US" sz="2000" dirty="0" smtClean="0">
                <a:solidFill>
                  <a:srgbClr val="7030A0"/>
                </a:solidFill>
              </a:rPr>
              <a:t>RNA retrovirus called human immunodeficiency virus (HIV) </a:t>
            </a:r>
            <a:r>
              <a:rPr lang="en-US" sz="2000" dirty="0" smtClean="0"/>
              <a:t>which is a type of human T cell leukemia-lymphoma virus (HTLV).</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dirty="0" smtClean="0"/>
              <a:t>It is </a:t>
            </a:r>
            <a:r>
              <a:rPr lang="en-US" sz="2000" b="1" dirty="0" smtClean="0">
                <a:solidFill>
                  <a:srgbClr val="7030A0"/>
                </a:solidFill>
              </a:rPr>
              <a:t>characterized by infection and depletion of CD4+ T lymphocytes</a:t>
            </a:r>
            <a:r>
              <a:rPr lang="en-US" sz="2000" dirty="0" smtClean="0"/>
              <a:t>, and by profound immunosupression leading to </a:t>
            </a:r>
            <a:r>
              <a:rPr lang="en-US" sz="2000" dirty="0" smtClean="0">
                <a:solidFill>
                  <a:srgbClr val="7030A0"/>
                </a:solidFill>
              </a:rPr>
              <a:t>opportunistic infections, secondary neoplasms, and neurological manifestations</a:t>
            </a:r>
            <a:r>
              <a:rPr lang="en-US" sz="2000" dirty="0" smtClean="0"/>
              <a:t>.</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dirty="0" smtClean="0"/>
              <a:t>AIDS is </a:t>
            </a:r>
            <a:r>
              <a:rPr lang="en-US" sz="2000" dirty="0" smtClean="0">
                <a:solidFill>
                  <a:srgbClr val="FF0000"/>
                </a:solidFill>
              </a:rPr>
              <a:t>end-stage disease </a:t>
            </a:r>
            <a:r>
              <a:rPr lang="en-US" sz="2000" dirty="0" smtClean="0"/>
              <a:t>of HIV infection which denotes irreversible breakdown of immune system of the host.</a:t>
            </a:r>
          </a:p>
        </p:txBody>
      </p:sp>
    </p:spTree>
  </p:cSld>
  <p:clrMapOvr>
    <a:masterClrMapping/>
  </p:clrMapOvr>
  <p:transition spd="slow">
    <p:wipe dir="r"/>
  </p:transition>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331644" y="57150"/>
            <a:ext cx="215475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HIV and AIDS</a:t>
            </a:r>
            <a:endParaRPr lang="en-US" sz="2800" b="1" dirty="0"/>
          </a:p>
        </p:txBody>
      </p:sp>
      <p:sp>
        <p:nvSpPr>
          <p:cNvPr id="3" name="TextBox 2"/>
          <p:cNvSpPr txBox="1"/>
          <p:nvPr/>
        </p:nvSpPr>
        <p:spPr>
          <a:xfrm>
            <a:off x="0" y="916722"/>
            <a:ext cx="9144000" cy="4093428"/>
          </a:xfrm>
          <a:prstGeom prst="rect">
            <a:avLst/>
          </a:prstGeom>
          <a:noFill/>
        </p:spPr>
        <p:txBody>
          <a:bodyPr wrap="square" rtlCol="0">
            <a:spAutoFit/>
          </a:bodyPr>
          <a:lstStyle/>
          <a:p>
            <a:pPr marL="457200" indent="-457200" algn="just">
              <a:buFont typeface="Arial" pitchFamily="34" charset="0"/>
              <a:buChar char="•"/>
            </a:pPr>
            <a:r>
              <a:rPr lang="en-US" sz="2000" dirty="0" smtClean="0"/>
              <a:t>First described in United States in 1981; but now been reported in every country in the world.</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Worldwide, more than 22 millions people have died of AIDS, about 42 million people are living with the disease and about 5 million infections each year.</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Worldwide, 95% of HIV infections are in developing countries, with Africa alone carrying more than 50% of the HIV burden.</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Although largest number of infection is in Africa, the most rapid increase in HIV infection in the past decades are in southeast Asian countries, including Thailand, India and Indonesia.</a:t>
            </a:r>
          </a:p>
          <a:p>
            <a:pPr marL="457200" indent="-457200" algn="just">
              <a:buFont typeface="Arial" pitchFamily="34" charset="0"/>
              <a:buChar char="•"/>
            </a:pPr>
            <a:endParaRPr lang="en-US" sz="2000" dirty="0"/>
          </a:p>
        </p:txBody>
      </p:sp>
      <p:sp>
        <p:nvSpPr>
          <p:cNvPr id="4" name="TextBox 3"/>
          <p:cNvSpPr txBox="1"/>
          <p:nvPr/>
        </p:nvSpPr>
        <p:spPr>
          <a:xfrm>
            <a:off x="469249" y="400050"/>
            <a:ext cx="1688283" cy="400110"/>
          </a:xfrm>
          <a:prstGeom prst="rect">
            <a:avLst/>
          </a:prstGeom>
        </p:spPr>
        <p:style>
          <a:lnRef idx="1">
            <a:schemeClr val="accent5"/>
          </a:lnRef>
          <a:fillRef idx="2">
            <a:schemeClr val="accent5"/>
          </a:fillRef>
          <a:effectRef idx="1">
            <a:schemeClr val="accent5"/>
          </a:effectRef>
          <a:fontRef idx="minor">
            <a:schemeClr val="dk1"/>
          </a:fontRef>
        </p:style>
        <p:txBody>
          <a:bodyPr wrap="none" rtlCol="0">
            <a:spAutoFit/>
          </a:bodyPr>
          <a:lstStyle/>
          <a:p>
            <a:r>
              <a:rPr lang="en-US" sz="2000" b="1" dirty="0" smtClean="0"/>
              <a:t>Epidemiology </a:t>
            </a:r>
            <a:endParaRPr lang="en-US" sz="2000" b="1" dirty="0"/>
          </a:p>
        </p:txBody>
      </p:sp>
    </p:spTree>
  </p:cSld>
  <p:clrMapOvr>
    <a:masterClrMapping/>
  </p:clrMapOvr>
  <p:transition spd="slow">
    <p:wipe dir="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571500"/>
            <a:ext cx="9144000" cy="4555093"/>
          </a:xfrm>
          <a:prstGeom prst="rect">
            <a:avLst/>
          </a:prstGeom>
        </p:spPr>
        <p:txBody>
          <a:bodyPr wrap="square">
            <a:spAutoFit/>
          </a:bodyPr>
          <a:lstStyle/>
          <a:p>
            <a:r>
              <a:rPr lang="en-US" sz="2000" b="1" dirty="0" smtClean="0"/>
              <a:t>2. Microscopic examination of tissue</a:t>
            </a:r>
          </a:p>
          <a:p>
            <a:r>
              <a:rPr lang="en-US" b="1" dirty="0" smtClean="0"/>
              <a:t>b. Other histochemical stains (chemical reactions)</a:t>
            </a:r>
          </a:p>
          <a:p>
            <a:pPr marL="857250" lvl="1" indent="-400050">
              <a:buAutoNum type="romanLcPeriod"/>
            </a:pPr>
            <a:r>
              <a:rPr lang="en-US" dirty="0" smtClean="0"/>
              <a:t>Prussian blue – iron </a:t>
            </a:r>
          </a:p>
          <a:p>
            <a:pPr marL="857250" lvl="1" indent="-400050">
              <a:buAutoNum type="romanLcPeriod"/>
            </a:pPr>
            <a:r>
              <a:rPr lang="en-US" dirty="0" smtClean="0"/>
              <a:t>Congo red – amyloid </a:t>
            </a:r>
          </a:p>
          <a:p>
            <a:pPr marL="857250" lvl="1" indent="-400050">
              <a:buAutoNum type="romanLcPeriod"/>
            </a:pPr>
            <a:r>
              <a:rPr lang="en-US" dirty="0" smtClean="0"/>
              <a:t>Acid fast (</a:t>
            </a:r>
            <a:r>
              <a:rPr lang="en-US" dirty="0" err="1" smtClean="0"/>
              <a:t>Ziehl-Neelson</a:t>
            </a:r>
            <a:r>
              <a:rPr lang="en-US" dirty="0" smtClean="0"/>
              <a:t>) – acid-fast bacilli</a:t>
            </a:r>
          </a:p>
          <a:p>
            <a:pPr marL="857250" lvl="1" indent="-400050">
              <a:buAutoNum type="romanLcPeriod"/>
            </a:pPr>
            <a:r>
              <a:rPr lang="en-US" dirty="0" smtClean="0"/>
              <a:t>Periodic Acid-Schiff (PAS) – with high carbohydrate content molecules</a:t>
            </a:r>
          </a:p>
          <a:p>
            <a:pPr marL="857250" lvl="1" indent="-400050">
              <a:buAutoNum type="romanLcPeriod"/>
            </a:pPr>
            <a:r>
              <a:rPr lang="en-US" dirty="0" smtClean="0"/>
              <a:t>Gram’s stain – bacteria</a:t>
            </a:r>
          </a:p>
          <a:p>
            <a:pPr marL="857250" lvl="1" indent="-400050">
              <a:buAutoNum type="romanLcPeriod"/>
            </a:pPr>
            <a:r>
              <a:rPr lang="en-US" dirty="0" smtClean="0"/>
              <a:t>Trichrome – cells and connective tissue</a:t>
            </a:r>
          </a:p>
          <a:p>
            <a:pPr marL="857250" lvl="1" indent="-400050">
              <a:buAutoNum type="romanLcPeriod"/>
            </a:pPr>
            <a:r>
              <a:rPr lang="en-US" dirty="0" smtClean="0"/>
              <a:t>Reticulin – collagen type III molecules</a:t>
            </a:r>
          </a:p>
          <a:p>
            <a:pPr lvl="1"/>
            <a:endParaRPr lang="en-US" dirty="0" smtClean="0"/>
          </a:p>
          <a:p>
            <a:r>
              <a:rPr lang="en-US" b="1" dirty="0" smtClean="0"/>
              <a:t>c. Immunohistochemical (antibody) stains</a:t>
            </a:r>
          </a:p>
          <a:p>
            <a:pPr marL="857250" lvl="1" indent="-400050">
              <a:buAutoNum type="romanLcPeriod"/>
            </a:pPr>
            <a:r>
              <a:rPr lang="en-US" dirty="0" smtClean="0"/>
              <a:t>Cytokeratin – epithelial cells</a:t>
            </a:r>
          </a:p>
          <a:p>
            <a:pPr marL="857250" lvl="1" indent="-400050">
              <a:buAutoNum type="romanLcPeriod"/>
            </a:pPr>
            <a:r>
              <a:rPr lang="en-US" dirty="0" smtClean="0"/>
              <a:t>Vimentin – cells of mesenchymal origin</a:t>
            </a:r>
          </a:p>
          <a:p>
            <a:pPr marL="857250" lvl="1" indent="-400050">
              <a:buAutoNum type="romanLcPeriod"/>
            </a:pPr>
            <a:r>
              <a:rPr lang="en-US" dirty="0" smtClean="0"/>
              <a:t>Desmin – smooth, cardiac and skeletal myosin</a:t>
            </a:r>
          </a:p>
          <a:p>
            <a:pPr marL="857250" lvl="1" indent="-400050">
              <a:buAutoNum type="romanLcPeriod"/>
            </a:pPr>
            <a:r>
              <a:rPr lang="en-US" dirty="0" smtClean="0"/>
              <a:t>Prostate specific antigen (PSA)</a:t>
            </a:r>
          </a:p>
          <a:p>
            <a:pPr marL="857250" lvl="1" indent="-400050">
              <a:buAutoNum type="romanLcPeriod"/>
            </a:pPr>
            <a:r>
              <a:rPr lang="en-US" dirty="0" smtClean="0"/>
              <a:t>Many others</a:t>
            </a:r>
            <a:endParaRPr lang="en-US" dirty="0"/>
          </a:p>
        </p:txBody>
      </p:sp>
      <p:sp>
        <p:nvSpPr>
          <p:cNvPr id="3" name="TextBox 2"/>
          <p:cNvSpPr txBox="1"/>
          <p:nvPr/>
        </p:nvSpPr>
        <p:spPr>
          <a:xfrm>
            <a:off x="0" y="84520"/>
            <a:ext cx="9144000" cy="523220"/>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en-US" sz="2800" b="1" dirty="0" smtClean="0"/>
              <a:t>Methods Used in Pathology</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331644" y="57150"/>
            <a:ext cx="215475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HIV and AIDS</a:t>
            </a:r>
            <a:endParaRPr lang="en-US" sz="2800" b="1" dirty="0"/>
          </a:p>
        </p:txBody>
      </p:sp>
      <p:sp>
        <p:nvSpPr>
          <p:cNvPr id="3" name="TextBox 2"/>
          <p:cNvSpPr txBox="1"/>
          <p:nvPr/>
        </p:nvSpPr>
        <p:spPr>
          <a:xfrm>
            <a:off x="0" y="590550"/>
            <a:ext cx="9144000" cy="2185214"/>
          </a:xfrm>
          <a:prstGeom prst="rect">
            <a:avLst/>
          </a:prstGeom>
          <a:noFill/>
        </p:spPr>
        <p:txBody>
          <a:bodyPr wrap="square" rtlCol="0">
            <a:spAutoFit/>
          </a:bodyPr>
          <a:lstStyle/>
          <a:p>
            <a:pPr marL="457200" indent="-457200" algn="ctr"/>
            <a:r>
              <a:rPr lang="en-US" sz="1600" b="1" u="sng" dirty="0" smtClean="0"/>
              <a:t>WHO data on HIV IN 2019:</a:t>
            </a:r>
          </a:p>
          <a:p>
            <a:pPr marL="457200" indent="-457200" algn="ctr"/>
            <a:endParaRPr lang="en-US" sz="1100" dirty="0" smtClean="0"/>
          </a:p>
          <a:p>
            <a:pPr marL="457200" indent="-457200" algn="ctr"/>
            <a:r>
              <a:rPr lang="en-US" sz="1600" dirty="0" smtClean="0"/>
              <a:t>People living with HIV: </a:t>
            </a:r>
            <a:r>
              <a:rPr lang="en-US" sz="1400" dirty="0" smtClean="0">
                <a:solidFill>
                  <a:srgbClr val="00B0F0"/>
                </a:solidFill>
              </a:rPr>
              <a:t>37.9 millions</a:t>
            </a:r>
            <a:endParaRPr lang="en-US" sz="1600" dirty="0" smtClean="0">
              <a:solidFill>
                <a:srgbClr val="00B0F0"/>
              </a:solidFill>
            </a:endParaRPr>
          </a:p>
          <a:p>
            <a:pPr marL="457200" indent="-457200" algn="ctr"/>
            <a:endParaRPr lang="en-US" sz="900" dirty="0" smtClean="0"/>
          </a:p>
          <a:p>
            <a:pPr marL="457200" indent="-457200" algn="ctr"/>
            <a:r>
              <a:rPr lang="en-US" sz="1600" dirty="0" smtClean="0"/>
              <a:t>People on antiretroviral therapy: </a:t>
            </a:r>
            <a:r>
              <a:rPr lang="en-US" sz="1400" dirty="0" smtClean="0">
                <a:solidFill>
                  <a:srgbClr val="00B0F0"/>
                </a:solidFill>
              </a:rPr>
              <a:t>24.5 millions</a:t>
            </a:r>
          </a:p>
          <a:p>
            <a:pPr marL="457200" indent="-457200" algn="ctr"/>
            <a:endParaRPr lang="en-US" sz="800" dirty="0" smtClean="0">
              <a:solidFill>
                <a:srgbClr val="00B0F0"/>
              </a:solidFill>
            </a:endParaRPr>
          </a:p>
          <a:p>
            <a:pPr marL="457200" indent="-457200" algn="ctr"/>
            <a:r>
              <a:rPr lang="en-US" sz="1600" dirty="0" smtClean="0"/>
              <a:t>People </a:t>
            </a:r>
            <a:r>
              <a:rPr lang="en-US" sz="1600" dirty="0"/>
              <a:t>became newly infected with </a:t>
            </a:r>
            <a:r>
              <a:rPr lang="en-US" sz="1600" dirty="0" smtClean="0"/>
              <a:t>HIV: </a:t>
            </a:r>
            <a:r>
              <a:rPr lang="en-US" sz="1600" dirty="0" smtClean="0">
                <a:solidFill>
                  <a:srgbClr val="00B0F0"/>
                </a:solidFill>
              </a:rPr>
              <a:t>1.7 </a:t>
            </a:r>
            <a:r>
              <a:rPr lang="en-US" sz="1600" dirty="0">
                <a:solidFill>
                  <a:srgbClr val="00B0F0"/>
                </a:solidFill>
              </a:rPr>
              <a:t>million </a:t>
            </a:r>
            <a:endParaRPr lang="en-US" sz="1600" dirty="0" smtClean="0">
              <a:solidFill>
                <a:srgbClr val="00B0F0"/>
              </a:solidFill>
            </a:endParaRPr>
          </a:p>
          <a:p>
            <a:pPr marL="457200" indent="-457200" algn="ctr"/>
            <a:endParaRPr lang="en-US" sz="800" dirty="0" smtClean="0"/>
          </a:p>
          <a:p>
            <a:pPr marL="457200" indent="-457200" algn="ctr"/>
            <a:r>
              <a:rPr lang="en-US" sz="1600" dirty="0" smtClean="0"/>
              <a:t>Mother to child transmission: </a:t>
            </a:r>
            <a:r>
              <a:rPr lang="en-US" sz="1400" dirty="0" smtClean="0">
                <a:solidFill>
                  <a:srgbClr val="00B0F0"/>
                </a:solidFill>
              </a:rPr>
              <a:t>7 out of 10 </a:t>
            </a:r>
            <a:r>
              <a:rPr lang="en-US" sz="1400" dirty="0" smtClean="0"/>
              <a:t>pregnant women living with HIV</a:t>
            </a:r>
            <a:endParaRPr lang="en-US" sz="1600" dirty="0" smtClean="0"/>
          </a:p>
          <a:p>
            <a:pPr marL="457200" indent="-457200" algn="just">
              <a:buFont typeface="Arial" pitchFamily="34" charset="0"/>
              <a:buChar char="•"/>
            </a:pPr>
            <a:endParaRPr lang="en-US" sz="1600" dirty="0"/>
          </a:p>
        </p:txBody>
      </p:sp>
      <p:sp>
        <p:nvSpPr>
          <p:cNvPr id="4" name="TextBox 3"/>
          <p:cNvSpPr txBox="1"/>
          <p:nvPr/>
        </p:nvSpPr>
        <p:spPr>
          <a:xfrm>
            <a:off x="469249" y="400050"/>
            <a:ext cx="1688283" cy="400110"/>
          </a:xfrm>
          <a:prstGeom prst="rect">
            <a:avLst/>
          </a:prstGeom>
        </p:spPr>
        <p:style>
          <a:lnRef idx="1">
            <a:schemeClr val="accent5"/>
          </a:lnRef>
          <a:fillRef idx="2">
            <a:schemeClr val="accent5"/>
          </a:fillRef>
          <a:effectRef idx="1">
            <a:schemeClr val="accent5"/>
          </a:effectRef>
          <a:fontRef idx="minor">
            <a:schemeClr val="dk1"/>
          </a:fontRef>
        </p:style>
        <p:txBody>
          <a:bodyPr wrap="none" rtlCol="0">
            <a:spAutoFit/>
          </a:bodyPr>
          <a:lstStyle/>
          <a:p>
            <a:r>
              <a:rPr lang="en-US" sz="2000" b="1" dirty="0" smtClean="0"/>
              <a:t>Epidemiology </a:t>
            </a:r>
            <a:endParaRPr lang="en-US" sz="2000" b="1" dirty="0"/>
          </a:p>
        </p:txBody>
      </p:sp>
      <p:pic>
        <p:nvPicPr>
          <p:cNvPr id="115714" name="Picture 2" descr="H:\global-aids-overview-1.png"/>
          <p:cNvPicPr>
            <a:picLocks noChangeAspect="1" noChangeArrowheads="1"/>
          </p:cNvPicPr>
          <p:nvPr/>
        </p:nvPicPr>
        <p:blipFill>
          <a:blip r:embed="rId2"/>
          <a:srcRect/>
          <a:stretch>
            <a:fillRect/>
          </a:stretch>
        </p:blipFill>
        <p:spPr bwMode="auto">
          <a:xfrm>
            <a:off x="3200400" y="2495550"/>
            <a:ext cx="3276600" cy="2647950"/>
          </a:xfrm>
          <a:prstGeom prst="rect">
            <a:avLst/>
          </a:prstGeom>
          <a:noFill/>
        </p:spPr>
      </p:pic>
      <p:sp>
        <p:nvSpPr>
          <p:cNvPr id="5" name="TextBox 4"/>
          <p:cNvSpPr txBox="1"/>
          <p:nvPr/>
        </p:nvSpPr>
        <p:spPr>
          <a:xfrm>
            <a:off x="3886200" y="4248150"/>
            <a:ext cx="1981200" cy="400110"/>
          </a:xfrm>
          <a:prstGeom prst="rect">
            <a:avLst/>
          </a:prstGeom>
          <a:solidFill>
            <a:schemeClr val="bg1"/>
          </a:solidFill>
        </p:spPr>
        <p:txBody>
          <a:bodyPr wrap="square" rtlCol="0">
            <a:spAutoFit/>
          </a:bodyPr>
          <a:lstStyle/>
          <a:p>
            <a:r>
              <a:rPr lang="en-US" sz="2000" b="1" dirty="0" smtClean="0">
                <a:solidFill>
                  <a:schemeClr val="accent2">
                    <a:lumMod val="75000"/>
                  </a:schemeClr>
                </a:solidFill>
              </a:rPr>
              <a:t>37.9 MILLION</a:t>
            </a:r>
            <a:endParaRPr lang="en-US" sz="2000" b="1" dirty="0">
              <a:solidFill>
                <a:schemeClr val="accent2">
                  <a:lumMod val="75000"/>
                </a:schemeClr>
              </a:solidFill>
            </a:endParaRPr>
          </a:p>
        </p:txBody>
      </p:sp>
    </p:spTree>
  </p:cSld>
  <p:clrMapOvr>
    <a:masterClrMapping/>
  </p:clrMapOvr>
  <p:transition spd="slow">
    <p:wipe dir="r"/>
  </p:transition>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331644" y="57150"/>
            <a:ext cx="215475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HIV and AIDS</a:t>
            </a:r>
            <a:endParaRPr lang="en-US" sz="2800" b="1" dirty="0"/>
          </a:p>
        </p:txBody>
      </p:sp>
      <p:sp>
        <p:nvSpPr>
          <p:cNvPr id="3" name="TextBox 2"/>
          <p:cNvSpPr txBox="1"/>
          <p:nvPr/>
        </p:nvSpPr>
        <p:spPr>
          <a:xfrm>
            <a:off x="1" y="947499"/>
            <a:ext cx="9144000" cy="4062651"/>
          </a:xfrm>
          <a:prstGeom prst="rect">
            <a:avLst/>
          </a:prstGeom>
          <a:noFill/>
        </p:spPr>
        <p:txBody>
          <a:bodyPr wrap="square" rtlCol="0">
            <a:spAutoFit/>
          </a:bodyPr>
          <a:lstStyle/>
          <a:p>
            <a:pPr marL="457200" indent="-457200" algn="just">
              <a:buFont typeface="Arial" pitchFamily="34" charset="0"/>
              <a:buChar char="•"/>
            </a:pPr>
            <a:r>
              <a:rPr lang="en-US" sz="2000" dirty="0" smtClean="0"/>
              <a:t>HIV-I virus particles is </a:t>
            </a:r>
            <a:r>
              <a:rPr lang="en-US" sz="2000" dirty="0" smtClean="0">
                <a:solidFill>
                  <a:srgbClr val="7030A0"/>
                </a:solidFill>
              </a:rPr>
              <a:t>spherical in shape </a:t>
            </a:r>
            <a:r>
              <a:rPr lang="en-US" sz="2000" dirty="0" smtClean="0"/>
              <a:t>and 100-140 nm in size.</a:t>
            </a:r>
          </a:p>
          <a:p>
            <a:pPr marL="457200" indent="-457200" algn="just"/>
            <a:endParaRPr lang="en-US" sz="1400" dirty="0" smtClean="0"/>
          </a:p>
          <a:p>
            <a:pPr marL="457200" indent="-457200" algn="just">
              <a:buFont typeface="Arial" pitchFamily="34" charset="0"/>
              <a:buChar char="•"/>
            </a:pPr>
            <a:r>
              <a:rPr lang="en-US" sz="2000" dirty="0" smtClean="0"/>
              <a:t>It contains a core having </a:t>
            </a:r>
            <a:r>
              <a:rPr lang="en-US" sz="2000" dirty="0" smtClean="0">
                <a:solidFill>
                  <a:srgbClr val="7030A0"/>
                </a:solidFill>
              </a:rPr>
              <a:t>core particles</a:t>
            </a:r>
            <a:r>
              <a:rPr lang="en-US" sz="2000" dirty="0" smtClean="0"/>
              <a:t>, p24 and p18, two strands of </a:t>
            </a:r>
            <a:r>
              <a:rPr lang="en-US" sz="2000" dirty="0" smtClean="0">
                <a:solidFill>
                  <a:srgbClr val="7030A0"/>
                </a:solidFill>
              </a:rPr>
              <a:t>genomic RNA </a:t>
            </a:r>
            <a:r>
              <a:rPr lang="en-US" sz="2000" dirty="0" smtClean="0"/>
              <a:t>and the </a:t>
            </a:r>
            <a:r>
              <a:rPr lang="en-US" sz="2000" dirty="0" smtClean="0">
                <a:solidFill>
                  <a:srgbClr val="7030A0"/>
                </a:solidFill>
              </a:rPr>
              <a:t>enzyme, reverse transcriptase</a:t>
            </a:r>
            <a:r>
              <a:rPr lang="en-US" sz="2000" dirty="0" smtClean="0"/>
              <a:t>.</a:t>
            </a:r>
          </a:p>
          <a:p>
            <a:pPr marL="457200" indent="-457200" algn="just"/>
            <a:endParaRPr lang="en-US" sz="1400" dirty="0" smtClean="0"/>
          </a:p>
          <a:p>
            <a:pPr marL="457200" indent="-457200" algn="just">
              <a:buFont typeface="Arial" pitchFamily="34" charset="0"/>
              <a:buChar char="•"/>
            </a:pPr>
            <a:r>
              <a:rPr lang="en-US" sz="2000" dirty="0" smtClean="0"/>
              <a:t>The core is covered by a </a:t>
            </a:r>
            <a:r>
              <a:rPr lang="en-US" sz="2000" dirty="0" smtClean="0">
                <a:solidFill>
                  <a:srgbClr val="7030A0"/>
                </a:solidFill>
              </a:rPr>
              <a:t>double layer of lipid membrane </a:t>
            </a:r>
            <a:r>
              <a:rPr lang="en-US" sz="2000" dirty="0" smtClean="0"/>
              <a:t>derived from the outer membrane of infected host cell during budding process of virus.</a:t>
            </a:r>
          </a:p>
          <a:p>
            <a:pPr marL="457200" indent="-457200" algn="just"/>
            <a:endParaRPr lang="en-US" sz="1600" dirty="0" smtClean="0"/>
          </a:p>
          <a:p>
            <a:pPr marL="457200" indent="-457200" algn="just">
              <a:buFont typeface="Arial" pitchFamily="34" charset="0"/>
              <a:buChar char="•"/>
            </a:pPr>
            <a:r>
              <a:rPr lang="en-US" sz="2000" dirty="0" smtClean="0"/>
              <a:t>The membrane studded with </a:t>
            </a:r>
            <a:r>
              <a:rPr lang="en-US" sz="2000" dirty="0" smtClean="0">
                <a:solidFill>
                  <a:srgbClr val="7030A0"/>
                </a:solidFill>
              </a:rPr>
              <a:t>2 envelope glycoproteins, gp120 and gp41</a:t>
            </a:r>
            <a:r>
              <a:rPr lang="en-US" sz="2000" dirty="0" smtClean="0"/>
              <a:t>.</a:t>
            </a:r>
          </a:p>
          <a:p>
            <a:pPr marL="457200" indent="-457200" algn="just"/>
            <a:endParaRPr lang="en-US" sz="1400" dirty="0" smtClean="0"/>
          </a:p>
          <a:p>
            <a:pPr marL="457200" indent="-457200" algn="just">
              <a:buFont typeface="Arial" pitchFamily="34" charset="0"/>
              <a:buChar char="•"/>
            </a:pPr>
            <a:r>
              <a:rPr lang="en-US" sz="2000" dirty="0" smtClean="0"/>
              <a:t>Three important </a:t>
            </a:r>
            <a:r>
              <a:rPr lang="en-US" sz="2000" dirty="0" smtClean="0">
                <a:solidFill>
                  <a:srgbClr val="7030A0"/>
                </a:solidFill>
              </a:rPr>
              <a:t>genes codes </a:t>
            </a:r>
            <a:r>
              <a:rPr lang="en-US" sz="2000" dirty="0" smtClean="0"/>
              <a:t>for the respective components of virion:</a:t>
            </a:r>
          </a:p>
          <a:p>
            <a:pPr marL="1371600" lvl="2" indent="-457200" algn="just">
              <a:buFont typeface="Wingdings" pitchFamily="2" charset="2"/>
              <a:buChar char="Ø"/>
            </a:pPr>
            <a:r>
              <a:rPr lang="en-US" sz="2000" dirty="0" smtClean="0"/>
              <a:t>gag (group antigen) for core proteins</a:t>
            </a:r>
          </a:p>
          <a:p>
            <a:pPr marL="1371600" lvl="2" indent="-457200" algn="just">
              <a:buFont typeface="Wingdings" pitchFamily="2" charset="2"/>
              <a:buChar char="Ø"/>
            </a:pPr>
            <a:r>
              <a:rPr lang="en-US" sz="2000" dirty="0" err="1" smtClean="0"/>
              <a:t>pol</a:t>
            </a:r>
            <a:r>
              <a:rPr lang="en-US" sz="2000" dirty="0" smtClean="0"/>
              <a:t> (polymerase) for reverse transcriptase, and </a:t>
            </a:r>
          </a:p>
          <a:p>
            <a:pPr marL="1371600" lvl="2" indent="-457200" algn="just">
              <a:buFont typeface="Wingdings" pitchFamily="2" charset="2"/>
              <a:buChar char="Ø"/>
            </a:pPr>
            <a:r>
              <a:rPr lang="en-US" sz="2000" dirty="0" err="1" smtClean="0"/>
              <a:t>env</a:t>
            </a:r>
            <a:r>
              <a:rPr lang="en-US" sz="2000" dirty="0" smtClean="0"/>
              <a:t> (envelope) for the envelope proteins.</a:t>
            </a:r>
          </a:p>
        </p:txBody>
      </p:sp>
      <p:sp>
        <p:nvSpPr>
          <p:cNvPr id="4" name="TextBox 3"/>
          <p:cNvSpPr txBox="1"/>
          <p:nvPr/>
        </p:nvSpPr>
        <p:spPr>
          <a:xfrm>
            <a:off x="469249" y="400050"/>
            <a:ext cx="1233351" cy="400110"/>
          </a:xfrm>
          <a:prstGeom prst="rect">
            <a:avLst/>
          </a:prstGeom>
        </p:spPr>
        <p:style>
          <a:lnRef idx="1">
            <a:schemeClr val="accent5"/>
          </a:lnRef>
          <a:fillRef idx="2">
            <a:schemeClr val="accent5"/>
          </a:fillRef>
          <a:effectRef idx="1">
            <a:schemeClr val="accent5"/>
          </a:effectRef>
          <a:fontRef idx="minor">
            <a:schemeClr val="dk1"/>
          </a:fontRef>
        </p:style>
        <p:txBody>
          <a:bodyPr wrap="none" rtlCol="0">
            <a:spAutoFit/>
          </a:bodyPr>
          <a:lstStyle/>
          <a:p>
            <a:r>
              <a:rPr lang="en-US" sz="2000" b="1" dirty="0" smtClean="0"/>
              <a:t>Structure </a:t>
            </a:r>
            <a:endParaRPr lang="en-US" sz="2000" b="1" dirty="0"/>
          </a:p>
        </p:txBody>
      </p:sp>
    </p:spTree>
  </p:cSld>
  <p:clrMapOvr>
    <a:masterClrMapping/>
  </p:clrMapOvr>
  <p:transition spd="slow">
    <p:wipe dir="r"/>
  </p:transition>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331644" y="57150"/>
            <a:ext cx="215475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HIV and AIDS</a:t>
            </a:r>
            <a:endParaRPr lang="en-US" sz="2800" b="1" dirty="0"/>
          </a:p>
        </p:txBody>
      </p:sp>
      <p:pic>
        <p:nvPicPr>
          <p:cNvPr id="1026" name="Picture 2"/>
          <p:cNvPicPr>
            <a:picLocks noChangeAspect="1" noChangeArrowheads="1"/>
          </p:cNvPicPr>
          <p:nvPr/>
        </p:nvPicPr>
        <p:blipFill>
          <a:blip r:embed="rId2"/>
          <a:srcRect/>
          <a:stretch>
            <a:fillRect/>
          </a:stretch>
        </p:blipFill>
        <p:spPr bwMode="auto">
          <a:xfrm>
            <a:off x="2133600" y="666750"/>
            <a:ext cx="5105400" cy="3720412"/>
          </a:xfrm>
          <a:prstGeom prst="rect">
            <a:avLst/>
          </a:prstGeom>
          <a:noFill/>
          <a:ln w="9525">
            <a:noFill/>
            <a:miter lim="800000"/>
            <a:headEnd/>
            <a:tailEnd/>
          </a:ln>
          <a:effectLst/>
        </p:spPr>
      </p:pic>
      <p:sp>
        <p:nvSpPr>
          <p:cNvPr id="4" name="Rectangle 3"/>
          <p:cNvSpPr/>
          <p:nvPr/>
        </p:nvSpPr>
        <p:spPr>
          <a:xfrm>
            <a:off x="0" y="4501575"/>
            <a:ext cx="9144000" cy="584775"/>
          </a:xfrm>
          <a:prstGeom prst="rect">
            <a:avLst/>
          </a:prstGeom>
        </p:spPr>
        <p:txBody>
          <a:bodyPr wrap="square">
            <a:spAutoFit/>
          </a:bodyPr>
          <a:lstStyle/>
          <a:p>
            <a:pPr algn="just"/>
            <a:r>
              <a:rPr lang="en-US" sz="1600" b="1" dirty="0" smtClean="0"/>
              <a:t>Fig: Schematic illustration of an HIV virion. The viral particle is covered by a lipid bilayer that is derived from the host cell.</a:t>
            </a:r>
            <a:endParaRPr lang="en-US" sz="1600" dirty="0"/>
          </a:p>
        </p:txBody>
      </p:sp>
    </p:spTree>
  </p:cSld>
  <p:clrMapOvr>
    <a:masterClrMapping/>
  </p:clrMapOvr>
  <p:transition spd="slow">
    <p:wipe dir="r"/>
  </p:transition>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331644" y="57150"/>
            <a:ext cx="215475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HIV and AIDS</a:t>
            </a:r>
            <a:endParaRPr lang="en-US" sz="2800" b="1" dirty="0"/>
          </a:p>
        </p:txBody>
      </p:sp>
      <p:sp>
        <p:nvSpPr>
          <p:cNvPr id="3" name="TextBox 2"/>
          <p:cNvSpPr txBox="1"/>
          <p:nvPr/>
        </p:nvSpPr>
        <p:spPr>
          <a:xfrm>
            <a:off x="124276" y="514350"/>
            <a:ext cx="2999924" cy="461665"/>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lstStyle/>
          <a:p>
            <a:pPr algn="ctr"/>
            <a:r>
              <a:rPr lang="en-US" sz="2400" b="1" dirty="0" smtClean="0"/>
              <a:t>Route of Transmission</a:t>
            </a:r>
            <a:endParaRPr lang="en-US" sz="2400" b="1" dirty="0"/>
          </a:p>
        </p:txBody>
      </p:sp>
      <p:sp>
        <p:nvSpPr>
          <p:cNvPr id="4" name="TextBox 3"/>
          <p:cNvSpPr txBox="1"/>
          <p:nvPr/>
        </p:nvSpPr>
        <p:spPr>
          <a:xfrm>
            <a:off x="0" y="1028700"/>
            <a:ext cx="9144000" cy="2246769"/>
          </a:xfrm>
          <a:prstGeom prst="rect">
            <a:avLst/>
          </a:prstGeom>
          <a:noFill/>
        </p:spPr>
        <p:txBody>
          <a:bodyPr wrap="square" rtlCol="0">
            <a:spAutoFit/>
          </a:bodyPr>
          <a:lstStyle/>
          <a:p>
            <a:pPr marL="800100" lvl="1" indent="-342900">
              <a:buAutoNum type="arabicPeriod"/>
            </a:pPr>
            <a:r>
              <a:rPr lang="en-US" sz="2000" dirty="0" smtClean="0"/>
              <a:t>Sexual transmission</a:t>
            </a:r>
          </a:p>
          <a:p>
            <a:pPr marL="800100" lvl="1" indent="-342900">
              <a:buAutoNum type="arabicPeriod"/>
            </a:pPr>
            <a:r>
              <a:rPr lang="en-US" sz="2000" dirty="0" smtClean="0"/>
              <a:t>Transmission via blood and blood products</a:t>
            </a:r>
          </a:p>
          <a:p>
            <a:pPr marL="800100" lvl="1" indent="-342900">
              <a:buAutoNum type="arabicPeriod"/>
            </a:pPr>
            <a:r>
              <a:rPr lang="en-US" sz="2000" dirty="0" smtClean="0"/>
              <a:t>Perinatal transmission</a:t>
            </a:r>
          </a:p>
          <a:p>
            <a:pPr marL="800100" lvl="1" indent="-342900">
              <a:buAutoNum type="arabicPeriod"/>
            </a:pPr>
            <a:r>
              <a:rPr lang="en-US" sz="2000" dirty="0" smtClean="0"/>
              <a:t>Occupational transmission</a:t>
            </a:r>
          </a:p>
          <a:p>
            <a:pPr marL="800100" lvl="1" indent="-342900">
              <a:buAutoNum type="arabicPeriod"/>
            </a:pPr>
            <a:r>
              <a:rPr lang="en-US" sz="2000" dirty="0" smtClean="0"/>
              <a:t>Transmission may by other body fluids (saliva, tears, sweat, urine, semen, vaginal and cervical secretions, breast milk, CSF, etc. and should come in contact with blood)</a:t>
            </a:r>
            <a:endParaRPr lang="en-US" sz="2000" dirty="0"/>
          </a:p>
        </p:txBody>
      </p:sp>
      <p:sp>
        <p:nvSpPr>
          <p:cNvPr id="5" name="TextBox 4"/>
          <p:cNvSpPr txBox="1"/>
          <p:nvPr/>
        </p:nvSpPr>
        <p:spPr>
          <a:xfrm>
            <a:off x="0" y="3378934"/>
            <a:ext cx="9144000" cy="1631216"/>
          </a:xfrm>
          <a:prstGeom prst="rect">
            <a:avLst/>
          </a:prstGeom>
          <a:noFill/>
        </p:spPr>
        <p:txBody>
          <a:bodyPr wrap="square" rtlCol="0">
            <a:spAutoFit/>
          </a:bodyPr>
          <a:lstStyle/>
          <a:p>
            <a:pPr marL="457200" indent="-457200" algn="just">
              <a:buFont typeface="Wingdings" pitchFamily="2" charset="2"/>
              <a:buChar char="Ø"/>
            </a:pPr>
            <a:r>
              <a:rPr lang="en-US" sz="2000" i="1" dirty="0" smtClean="0"/>
              <a:t>AIDS cannot be transmitted by casual non-sexual contact like shaking hands, hugging, sharing household facilities like beds, toilets, utensils, etc.</a:t>
            </a:r>
          </a:p>
          <a:p>
            <a:pPr marL="457200" indent="-457200" algn="just">
              <a:buFont typeface="Wingdings" pitchFamily="2" charset="2"/>
              <a:buChar char="Ø"/>
            </a:pPr>
            <a:endParaRPr lang="en-US" sz="2000" i="1" dirty="0" smtClean="0"/>
          </a:p>
          <a:p>
            <a:pPr marL="457200" indent="-457200" algn="just">
              <a:buFont typeface="Wingdings" pitchFamily="2" charset="2"/>
              <a:buChar char="Ø"/>
            </a:pPr>
            <a:r>
              <a:rPr lang="en-US" sz="2000" i="1" dirty="0" smtClean="0"/>
              <a:t>Sterilization and disinfection: by the use of sodium hypochlorite, formaldehyde (5%), ethanol (70%), glutaraldehyde (2%), heating at 56 ⁰C for 30 </a:t>
            </a:r>
            <a:r>
              <a:rPr lang="en-US" sz="2000" i="1" dirty="0" err="1" smtClean="0"/>
              <a:t>mins</a:t>
            </a:r>
            <a:r>
              <a:rPr lang="en-US" sz="2000" i="1" dirty="0" smtClean="0"/>
              <a:t>.</a:t>
            </a:r>
            <a:endParaRPr lang="en-US" sz="2000" i="1" dirty="0"/>
          </a:p>
        </p:txBody>
      </p:sp>
    </p:spTree>
  </p:cSld>
  <p:clrMapOvr>
    <a:masterClrMapping/>
  </p:clrMapOvr>
  <p:transition spd="slow">
    <p:wipe dir="r"/>
  </p:transition>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331644" y="57150"/>
            <a:ext cx="215475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HIV and AIDS</a:t>
            </a:r>
            <a:endParaRPr lang="en-US" sz="2800" b="1" dirty="0"/>
          </a:p>
        </p:txBody>
      </p:sp>
      <p:sp>
        <p:nvSpPr>
          <p:cNvPr id="4" name="TextBox 3"/>
          <p:cNvSpPr txBox="1"/>
          <p:nvPr/>
        </p:nvSpPr>
        <p:spPr>
          <a:xfrm>
            <a:off x="124277" y="514350"/>
            <a:ext cx="1954958" cy="461665"/>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lstStyle/>
          <a:p>
            <a:pPr algn="ctr"/>
            <a:r>
              <a:rPr lang="en-US" sz="2400" b="1" dirty="0" smtClean="0"/>
              <a:t>Pathogenesis:</a:t>
            </a:r>
            <a:endParaRPr lang="en-US" sz="2400" b="1" dirty="0"/>
          </a:p>
        </p:txBody>
      </p:sp>
      <p:sp>
        <p:nvSpPr>
          <p:cNvPr id="5" name="TextBox 4"/>
          <p:cNvSpPr txBox="1"/>
          <p:nvPr/>
        </p:nvSpPr>
        <p:spPr>
          <a:xfrm>
            <a:off x="1" y="1028700"/>
            <a:ext cx="9144001" cy="4093428"/>
          </a:xfrm>
          <a:prstGeom prst="rect">
            <a:avLst/>
          </a:prstGeom>
          <a:noFill/>
        </p:spPr>
        <p:txBody>
          <a:bodyPr wrap="square" rtlCol="0">
            <a:spAutoFit/>
          </a:bodyPr>
          <a:lstStyle/>
          <a:p>
            <a:pPr algn="just"/>
            <a:r>
              <a:rPr lang="en-US" sz="2000" dirty="0" smtClean="0"/>
              <a:t>The pathogenesis of HIV infection is largely related to the depletion of CD4+ T cells (helper T cells) resulting in profound immunosupression.</a:t>
            </a:r>
          </a:p>
          <a:p>
            <a:pPr algn="just"/>
            <a:endParaRPr lang="en-US" sz="2000" dirty="0" smtClean="0"/>
          </a:p>
          <a:p>
            <a:pPr marL="457200" indent="-457200" algn="just">
              <a:buAutoNum type="arabicPeriod"/>
            </a:pPr>
            <a:r>
              <a:rPr lang="en-US" sz="2000" b="1" dirty="0" smtClean="0"/>
              <a:t>Selective tropism for CD4 molecule receptor: </a:t>
            </a:r>
            <a:r>
              <a:rPr lang="en-US" sz="2000" dirty="0" smtClean="0"/>
              <a:t>(gp120 </a:t>
            </a:r>
            <a:r>
              <a:rPr lang="en-US" sz="2000" dirty="0" err="1" smtClean="0"/>
              <a:t>env</a:t>
            </a:r>
            <a:r>
              <a:rPr lang="en-US" sz="2000" dirty="0" smtClean="0"/>
              <a:t> </a:t>
            </a:r>
            <a:r>
              <a:rPr lang="en-US" sz="2000" dirty="0" err="1" smtClean="0"/>
              <a:t>protien</a:t>
            </a:r>
            <a:r>
              <a:rPr lang="en-US" sz="2000" dirty="0" smtClean="0"/>
              <a:t>)</a:t>
            </a:r>
          </a:p>
          <a:p>
            <a:pPr marL="457200" indent="-457200" algn="just">
              <a:buAutoNum type="arabicPeriod"/>
            </a:pPr>
            <a:r>
              <a:rPr lang="en-US" sz="2000" b="1" dirty="0" smtClean="0"/>
              <a:t>Internalisation:  </a:t>
            </a:r>
            <a:r>
              <a:rPr lang="en-US" sz="2000" dirty="0" smtClean="0"/>
              <a:t>(entry of virus in CD4 cell)</a:t>
            </a:r>
          </a:p>
          <a:p>
            <a:pPr marL="457200" indent="-457200" algn="just">
              <a:buAutoNum type="arabicPeriod"/>
            </a:pPr>
            <a:r>
              <a:rPr lang="en-US" sz="2000" b="1" dirty="0" smtClean="0"/>
              <a:t>Uncoating and viral DNA formation: </a:t>
            </a:r>
            <a:r>
              <a:rPr lang="en-US" sz="2000" dirty="0" smtClean="0"/>
              <a:t>(viral RNA    </a:t>
            </a:r>
            <a:r>
              <a:rPr lang="en-US" sz="2000" dirty="0" err="1" smtClean="0"/>
              <a:t>ssDNA</a:t>
            </a:r>
            <a:r>
              <a:rPr lang="en-US" sz="2000" dirty="0" smtClean="0"/>
              <a:t> (</a:t>
            </a:r>
            <a:r>
              <a:rPr lang="en-US" sz="2000" i="1" dirty="0" smtClean="0"/>
              <a:t>reverse transcriptase</a:t>
            </a:r>
            <a:r>
              <a:rPr lang="en-US" sz="2000" dirty="0" smtClean="0"/>
              <a:t>)          	</a:t>
            </a:r>
            <a:r>
              <a:rPr lang="en-US" sz="2000" dirty="0" err="1" smtClean="0"/>
              <a:t>dsDNA</a:t>
            </a:r>
            <a:r>
              <a:rPr lang="en-US" sz="2000" dirty="0" smtClean="0"/>
              <a:t> (</a:t>
            </a:r>
            <a:r>
              <a:rPr lang="en-US" sz="2000" i="1" dirty="0" smtClean="0"/>
              <a:t>DNA polymerase</a:t>
            </a:r>
            <a:r>
              <a:rPr lang="en-US" sz="2000" dirty="0" smtClean="0"/>
              <a:t>))</a:t>
            </a:r>
          </a:p>
          <a:p>
            <a:pPr marL="457200" indent="-457200" algn="just">
              <a:buAutoNum type="arabicPeriod"/>
            </a:pPr>
            <a:r>
              <a:rPr lang="en-US" sz="2000" b="1" dirty="0" smtClean="0"/>
              <a:t>Viral integration: </a:t>
            </a:r>
            <a:r>
              <a:rPr lang="en-US" sz="2000" dirty="0" smtClean="0"/>
              <a:t>(Viral DNA integrates into host cell DNA)</a:t>
            </a:r>
          </a:p>
          <a:p>
            <a:pPr marL="457200" indent="-457200" algn="just">
              <a:buAutoNum type="arabicPeriod"/>
            </a:pPr>
            <a:r>
              <a:rPr lang="en-US" sz="2000" b="1" dirty="0" smtClean="0"/>
              <a:t>Viral replication: </a:t>
            </a:r>
            <a:r>
              <a:rPr lang="en-US" sz="2000" dirty="0" smtClean="0"/>
              <a:t>(many virus particles are produces)</a:t>
            </a:r>
          </a:p>
          <a:p>
            <a:pPr marL="457200" indent="-457200" algn="just">
              <a:buAutoNum type="arabicPeriod"/>
            </a:pPr>
            <a:r>
              <a:rPr lang="en-US" sz="2000" b="1" dirty="0" smtClean="0"/>
              <a:t>Latent period and immune attack: </a:t>
            </a:r>
            <a:r>
              <a:rPr lang="en-US" sz="2000" dirty="0" smtClean="0"/>
              <a:t>(overpowers the host immune system)</a:t>
            </a:r>
          </a:p>
          <a:p>
            <a:pPr marL="457200" indent="-457200" algn="just">
              <a:buAutoNum type="arabicPeriod"/>
            </a:pPr>
            <a:r>
              <a:rPr lang="en-US" sz="2000" b="1" dirty="0" smtClean="0"/>
              <a:t>CD4+ T cell destruction: </a:t>
            </a:r>
            <a:r>
              <a:rPr lang="en-US" sz="2000" dirty="0" smtClean="0"/>
              <a:t>(destruction of CD4 cells)</a:t>
            </a:r>
          </a:p>
          <a:p>
            <a:pPr marL="457200" indent="-457200" algn="just">
              <a:buAutoNum type="arabicPeriod"/>
            </a:pPr>
            <a:r>
              <a:rPr lang="en-US" sz="2000" b="1" dirty="0" smtClean="0"/>
              <a:t>Viral dissemination: </a:t>
            </a:r>
            <a:r>
              <a:rPr lang="en-US" sz="2000" dirty="0" smtClean="0"/>
              <a:t>(and finally releases and attacks other CD4 cells, immune cells and other body cells; produces viraemia).</a:t>
            </a:r>
            <a:endParaRPr lang="en-US" sz="2000" dirty="0"/>
          </a:p>
        </p:txBody>
      </p:sp>
      <p:cxnSp>
        <p:nvCxnSpPr>
          <p:cNvPr id="9" name="Straight Arrow Connector 8"/>
          <p:cNvCxnSpPr/>
          <p:nvPr/>
        </p:nvCxnSpPr>
        <p:spPr>
          <a:xfrm>
            <a:off x="533400" y="3074076"/>
            <a:ext cx="381000" cy="119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a:off x="5715000" y="2799159"/>
            <a:ext cx="228600" cy="119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wipe dir="r"/>
  </p:transition>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7874" name="Picture 2" descr="figure_18_19_unlabeled"/>
          <p:cNvPicPr>
            <a:picLocks noChangeAspect="1" noChangeArrowheads="1"/>
          </p:cNvPicPr>
          <p:nvPr/>
        </p:nvPicPr>
        <p:blipFill>
          <a:blip r:embed="rId3"/>
          <a:srcRect/>
          <a:stretch>
            <a:fillRect/>
          </a:stretch>
        </p:blipFill>
        <p:spPr bwMode="auto">
          <a:xfrm>
            <a:off x="296864" y="202407"/>
            <a:ext cx="8548687" cy="4737497"/>
          </a:xfrm>
          <a:prstGeom prst="rect">
            <a:avLst/>
          </a:prstGeom>
          <a:noFill/>
        </p:spPr>
      </p:pic>
      <p:sp>
        <p:nvSpPr>
          <p:cNvPr id="207875" name="Rectangle 3"/>
          <p:cNvSpPr>
            <a:spLocks noGrp="1" noChangeArrowheads="1"/>
          </p:cNvSpPr>
          <p:nvPr>
            <p:ph type="ctrTitle"/>
          </p:nvPr>
        </p:nvSpPr>
        <p:spPr>
          <a:xfrm>
            <a:off x="152400" y="0"/>
            <a:ext cx="8789988" cy="228600"/>
          </a:xfrm>
          <a:noFill/>
          <a:ln/>
        </p:spPr>
        <p:txBody>
          <a:bodyPr>
            <a:normAutofit fontScale="90000"/>
          </a:bodyPr>
          <a:lstStyle/>
          <a:p>
            <a:r>
              <a:rPr lang="en-US" sz="1400" b="1" u="sng" dirty="0" smtClean="0">
                <a:latin typeface="Arial" charset="0"/>
              </a:rPr>
              <a:t>Fig: </a:t>
            </a:r>
            <a:r>
              <a:rPr lang="en-US" sz="1400" b="1" u="sng" dirty="0" smtClean="0">
                <a:solidFill>
                  <a:srgbClr val="000000"/>
                </a:solidFill>
                <a:latin typeface="Arial" charset="0"/>
              </a:rPr>
              <a:t>The course of AIDS</a:t>
            </a:r>
          </a:p>
        </p:txBody>
      </p:sp>
      <p:sp>
        <p:nvSpPr>
          <p:cNvPr id="207876" name="Text Box 4"/>
          <p:cNvSpPr txBox="1">
            <a:spLocks noChangeArrowheads="1"/>
          </p:cNvSpPr>
          <p:nvPr/>
        </p:nvSpPr>
        <p:spPr bwMode="auto">
          <a:xfrm>
            <a:off x="2598739" y="4013597"/>
            <a:ext cx="1570037" cy="228600"/>
          </a:xfrm>
          <a:prstGeom prst="rect">
            <a:avLst/>
          </a:prstGeom>
          <a:noFill/>
          <a:ln w="9525">
            <a:noFill/>
            <a:miter lim="800000"/>
            <a:headEnd/>
            <a:tailEnd/>
          </a:ln>
          <a:effectLst/>
        </p:spPr>
        <p:txBody>
          <a:bodyPr wrap="none" lIns="0" tIns="0" rIns="0" bIns="0"/>
          <a:lstStyle/>
          <a:p>
            <a:pPr>
              <a:lnSpc>
                <a:spcPct val="90000"/>
              </a:lnSpc>
            </a:pPr>
            <a:r>
              <a:rPr lang="en-US" sz="2000" b="1"/>
              <a:t>HIV in blood</a:t>
            </a:r>
          </a:p>
        </p:txBody>
      </p:sp>
      <p:sp>
        <p:nvSpPr>
          <p:cNvPr id="207877" name="Text Box 5"/>
          <p:cNvSpPr txBox="1">
            <a:spLocks noChangeArrowheads="1"/>
          </p:cNvSpPr>
          <p:nvPr/>
        </p:nvSpPr>
        <p:spPr bwMode="auto">
          <a:xfrm>
            <a:off x="2590800" y="4306491"/>
            <a:ext cx="3143250" cy="238125"/>
          </a:xfrm>
          <a:prstGeom prst="rect">
            <a:avLst/>
          </a:prstGeom>
          <a:noFill/>
          <a:ln w="9525">
            <a:noFill/>
            <a:miter lim="800000"/>
            <a:headEnd/>
            <a:tailEnd/>
          </a:ln>
          <a:effectLst/>
        </p:spPr>
        <p:txBody>
          <a:bodyPr wrap="none" lIns="0" tIns="0" rIns="0" bIns="0"/>
          <a:lstStyle/>
          <a:p>
            <a:pPr>
              <a:lnSpc>
                <a:spcPct val="90000"/>
              </a:lnSpc>
            </a:pPr>
            <a:r>
              <a:rPr lang="en-US" sz="2000" b="1"/>
              <a:t>CD4 (helper) T cell count</a:t>
            </a:r>
          </a:p>
        </p:txBody>
      </p:sp>
      <p:sp>
        <p:nvSpPr>
          <p:cNvPr id="207878" name="Text Box 6"/>
          <p:cNvSpPr txBox="1">
            <a:spLocks noChangeArrowheads="1"/>
          </p:cNvSpPr>
          <p:nvPr/>
        </p:nvSpPr>
        <p:spPr bwMode="auto">
          <a:xfrm>
            <a:off x="2597151" y="4589860"/>
            <a:ext cx="2640013" cy="198834"/>
          </a:xfrm>
          <a:prstGeom prst="rect">
            <a:avLst/>
          </a:prstGeom>
          <a:noFill/>
          <a:ln w="9525">
            <a:noFill/>
            <a:miter lim="800000"/>
            <a:headEnd/>
            <a:tailEnd/>
          </a:ln>
          <a:effectLst/>
        </p:spPr>
        <p:txBody>
          <a:bodyPr wrap="none" lIns="0" tIns="0" rIns="0" bIns="0"/>
          <a:lstStyle/>
          <a:p>
            <a:pPr>
              <a:lnSpc>
                <a:spcPct val="90000"/>
              </a:lnSpc>
            </a:pPr>
            <a:r>
              <a:rPr lang="en-US" sz="2000" b="1"/>
              <a:t>Antibody against HIV</a:t>
            </a:r>
          </a:p>
        </p:txBody>
      </p:sp>
      <p:sp>
        <p:nvSpPr>
          <p:cNvPr id="207879" name="Text Box 7"/>
          <p:cNvSpPr txBox="1">
            <a:spLocks noChangeArrowheads="1"/>
          </p:cNvSpPr>
          <p:nvPr/>
        </p:nvSpPr>
        <p:spPr bwMode="auto">
          <a:xfrm>
            <a:off x="2041526" y="3625454"/>
            <a:ext cx="841375" cy="198834"/>
          </a:xfrm>
          <a:prstGeom prst="rect">
            <a:avLst/>
          </a:prstGeom>
          <a:noFill/>
          <a:ln w="9525">
            <a:noFill/>
            <a:miter lim="800000"/>
            <a:headEnd/>
            <a:tailEnd/>
          </a:ln>
          <a:effectLst/>
        </p:spPr>
        <p:txBody>
          <a:bodyPr wrap="none" lIns="0" tIns="0" rIns="0" bIns="0"/>
          <a:lstStyle/>
          <a:p>
            <a:pPr>
              <a:lnSpc>
                <a:spcPct val="90000"/>
              </a:lnSpc>
            </a:pPr>
            <a:r>
              <a:rPr lang="en-US" sz="2000" b="1"/>
              <a:t>Weeks</a:t>
            </a:r>
          </a:p>
        </p:txBody>
      </p:sp>
      <p:sp>
        <p:nvSpPr>
          <p:cNvPr id="207880" name="Text Box 8"/>
          <p:cNvSpPr txBox="1">
            <a:spLocks noChangeArrowheads="1"/>
          </p:cNvSpPr>
          <p:nvPr/>
        </p:nvSpPr>
        <p:spPr bwMode="auto">
          <a:xfrm>
            <a:off x="5500689" y="3630216"/>
            <a:ext cx="841375" cy="198834"/>
          </a:xfrm>
          <a:prstGeom prst="rect">
            <a:avLst/>
          </a:prstGeom>
          <a:noFill/>
          <a:ln w="9525">
            <a:noFill/>
            <a:miter lim="800000"/>
            <a:headEnd/>
            <a:tailEnd/>
          </a:ln>
          <a:effectLst/>
        </p:spPr>
        <p:txBody>
          <a:bodyPr wrap="none" lIns="0" tIns="0" rIns="0" bIns="0"/>
          <a:lstStyle/>
          <a:p>
            <a:pPr>
              <a:lnSpc>
                <a:spcPct val="90000"/>
              </a:lnSpc>
            </a:pPr>
            <a:r>
              <a:rPr lang="en-US" sz="2000" b="1"/>
              <a:t>Years</a:t>
            </a:r>
          </a:p>
        </p:txBody>
      </p:sp>
      <p:sp>
        <p:nvSpPr>
          <p:cNvPr id="207881" name="Text Box 9"/>
          <p:cNvSpPr txBox="1">
            <a:spLocks noChangeArrowheads="1"/>
          </p:cNvSpPr>
          <p:nvPr/>
        </p:nvSpPr>
        <p:spPr bwMode="auto">
          <a:xfrm rot="5400000">
            <a:off x="7428906" y="1827412"/>
            <a:ext cx="2506265" cy="292100"/>
          </a:xfrm>
          <a:prstGeom prst="rect">
            <a:avLst/>
          </a:prstGeom>
          <a:noFill/>
          <a:ln w="9525">
            <a:noFill/>
            <a:miter lim="800000"/>
            <a:headEnd/>
            <a:tailEnd/>
          </a:ln>
          <a:effectLst/>
        </p:spPr>
        <p:txBody>
          <a:bodyPr wrap="none" lIns="0" tIns="0" rIns="0" bIns="0"/>
          <a:lstStyle/>
          <a:p>
            <a:pPr>
              <a:lnSpc>
                <a:spcPct val="90000"/>
              </a:lnSpc>
            </a:pPr>
            <a:r>
              <a:rPr lang="en-US" sz="2000" b="1"/>
              <a:t>HIV RNA copies/ml plasma</a:t>
            </a:r>
          </a:p>
        </p:txBody>
      </p:sp>
      <p:sp>
        <p:nvSpPr>
          <p:cNvPr id="207882" name="Text Box 10"/>
          <p:cNvSpPr txBox="1">
            <a:spLocks noChangeArrowheads="1"/>
          </p:cNvSpPr>
          <p:nvPr/>
        </p:nvSpPr>
        <p:spPr bwMode="auto">
          <a:xfrm rot="-5400000">
            <a:off x="-565150" y="1911748"/>
            <a:ext cx="2109788" cy="265112"/>
          </a:xfrm>
          <a:prstGeom prst="rect">
            <a:avLst/>
          </a:prstGeom>
          <a:noFill/>
          <a:ln w="9525">
            <a:noFill/>
            <a:miter lim="800000"/>
            <a:headEnd/>
            <a:tailEnd/>
          </a:ln>
          <a:effectLst/>
        </p:spPr>
        <p:txBody>
          <a:bodyPr wrap="none" lIns="0" tIns="0" rIns="0" bIns="0"/>
          <a:lstStyle/>
          <a:p>
            <a:pPr>
              <a:lnSpc>
                <a:spcPct val="90000"/>
              </a:lnSpc>
            </a:pPr>
            <a:r>
              <a:rPr lang="en-US" sz="2000" b="1" dirty="0"/>
              <a:t>CD4 T cells/mm</a:t>
            </a:r>
            <a:r>
              <a:rPr lang="en-US" sz="2000" b="1" baseline="30000" dirty="0"/>
              <a:t>3</a:t>
            </a:r>
            <a:r>
              <a:rPr lang="en-US" sz="2000" b="1" dirty="0"/>
              <a:t> blood</a:t>
            </a:r>
          </a:p>
        </p:txBody>
      </p:sp>
      <p:sp>
        <p:nvSpPr>
          <p:cNvPr id="207883" name="Text Box 11"/>
          <p:cNvSpPr txBox="1">
            <a:spLocks noChangeArrowheads="1"/>
          </p:cNvSpPr>
          <p:nvPr/>
        </p:nvSpPr>
        <p:spPr bwMode="auto">
          <a:xfrm>
            <a:off x="2087564" y="467916"/>
            <a:ext cx="2097087" cy="198834"/>
          </a:xfrm>
          <a:prstGeom prst="rect">
            <a:avLst/>
          </a:prstGeom>
          <a:noFill/>
          <a:ln w="9525">
            <a:noFill/>
            <a:miter lim="800000"/>
            <a:headEnd/>
            <a:tailEnd/>
          </a:ln>
          <a:effectLst/>
        </p:spPr>
        <p:txBody>
          <a:bodyPr wrap="none" lIns="0" tIns="0" rIns="0" bIns="0"/>
          <a:lstStyle/>
          <a:p>
            <a:pPr>
              <a:lnSpc>
                <a:spcPct val="90000"/>
              </a:lnSpc>
            </a:pPr>
            <a:r>
              <a:rPr lang="en-US" sz="2000" b="1" dirty="0"/>
              <a:t>Primary infection</a:t>
            </a:r>
          </a:p>
        </p:txBody>
      </p:sp>
      <p:sp>
        <p:nvSpPr>
          <p:cNvPr id="207884" name="Text Box 12"/>
          <p:cNvSpPr txBox="1">
            <a:spLocks noChangeArrowheads="1"/>
          </p:cNvSpPr>
          <p:nvPr/>
        </p:nvSpPr>
        <p:spPr bwMode="auto">
          <a:xfrm>
            <a:off x="3810000" y="971550"/>
            <a:ext cx="1885950" cy="228600"/>
          </a:xfrm>
          <a:prstGeom prst="rect">
            <a:avLst/>
          </a:prstGeom>
          <a:noFill/>
          <a:ln w="9525">
            <a:noFill/>
            <a:miter lim="800000"/>
            <a:headEnd/>
            <a:tailEnd/>
          </a:ln>
          <a:effectLst/>
        </p:spPr>
        <p:txBody>
          <a:bodyPr wrap="none" lIns="0" tIns="0" rIns="0" bIns="0"/>
          <a:lstStyle/>
          <a:p>
            <a:pPr>
              <a:lnSpc>
                <a:spcPct val="90000"/>
              </a:lnSpc>
            </a:pPr>
            <a:r>
              <a:rPr lang="en-US" sz="2000" b="1" dirty="0"/>
              <a:t>Clinical latency</a:t>
            </a:r>
          </a:p>
        </p:txBody>
      </p:sp>
      <p:sp>
        <p:nvSpPr>
          <p:cNvPr id="207885" name="Text Box 13"/>
          <p:cNvSpPr txBox="1">
            <a:spLocks noChangeArrowheads="1"/>
          </p:cNvSpPr>
          <p:nvPr/>
        </p:nvSpPr>
        <p:spPr bwMode="auto">
          <a:xfrm>
            <a:off x="4953000" y="361950"/>
            <a:ext cx="1700213" cy="407194"/>
          </a:xfrm>
          <a:prstGeom prst="rect">
            <a:avLst/>
          </a:prstGeom>
          <a:noFill/>
          <a:ln w="9525">
            <a:noFill/>
            <a:miter lim="800000"/>
            <a:headEnd/>
            <a:tailEnd/>
          </a:ln>
          <a:effectLst/>
        </p:spPr>
        <p:txBody>
          <a:bodyPr wrap="none" lIns="0" tIns="0" rIns="0" bIns="0"/>
          <a:lstStyle/>
          <a:p>
            <a:pPr>
              <a:lnSpc>
                <a:spcPct val="90000"/>
              </a:lnSpc>
            </a:pPr>
            <a:r>
              <a:rPr lang="en-US" sz="2000" b="1" dirty="0"/>
              <a:t>Opportunistic</a:t>
            </a:r>
            <a:br>
              <a:rPr lang="en-US" sz="2000" b="1" dirty="0"/>
            </a:br>
            <a:r>
              <a:rPr lang="en-US" sz="2000" b="1" dirty="0"/>
              <a:t>diseases</a:t>
            </a:r>
          </a:p>
        </p:txBody>
      </p:sp>
      <p:sp>
        <p:nvSpPr>
          <p:cNvPr id="207886" name="Text Box 14"/>
          <p:cNvSpPr txBox="1">
            <a:spLocks noChangeArrowheads="1"/>
          </p:cNvSpPr>
          <p:nvPr/>
        </p:nvSpPr>
        <p:spPr bwMode="auto">
          <a:xfrm>
            <a:off x="7154863" y="366713"/>
            <a:ext cx="760412" cy="228600"/>
          </a:xfrm>
          <a:prstGeom prst="rect">
            <a:avLst/>
          </a:prstGeom>
          <a:noFill/>
          <a:ln w="9525">
            <a:noFill/>
            <a:miter lim="800000"/>
            <a:headEnd/>
            <a:tailEnd/>
          </a:ln>
          <a:effectLst/>
        </p:spPr>
        <p:txBody>
          <a:bodyPr wrap="none" lIns="0" tIns="0" rIns="0" bIns="0"/>
          <a:lstStyle/>
          <a:p>
            <a:pPr>
              <a:lnSpc>
                <a:spcPct val="90000"/>
              </a:lnSpc>
            </a:pPr>
            <a:r>
              <a:rPr lang="en-US" sz="2000" b="1"/>
              <a:t>Death</a:t>
            </a:r>
          </a:p>
        </p:txBody>
      </p:sp>
      <p:sp>
        <p:nvSpPr>
          <p:cNvPr id="207887" name="Line 15"/>
          <p:cNvSpPr>
            <a:spLocks noChangeShapeType="1"/>
          </p:cNvSpPr>
          <p:nvPr/>
        </p:nvSpPr>
        <p:spPr bwMode="auto">
          <a:xfrm flipH="1">
            <a:off x="1746251" y="664369"/>
            <a:ext cx="265113" cy="347663"/>
          </a:xfrm>
          <a:prstGeom prst="line">
            <a:avLst/>
          </a:prstGeom>
          <a:noFill/>
          <a:ln w="12700">
            <a:solidFill>
              <a:schemeClr val="tx1"/>
            </a:solidFill>
            <a:round/>
            <a:headEnd/>
            <a:tailEnd/>
          </a:ln>
          <a:effectLst/>
        </p:spPr>
        <p:txBody>
          <a:bodyPr wrap="none" anchor="ctr"/>
          <a:lstStyle/>
          <a:p>
            <a:endParaRPr lang="en-US"/>
          </a:p>
        </p:txBody>
      </p:sp>
      <p:sp>
        <p:nvSpPr>
          <p:cNvPr id="207888" name="Line 16"/>
          <p:cNvSpPr>
            <a:spLocks noChangeShapeType="1"/>
          </p:cNvSpPr>
          <p:nvPr/>
        </p:nvSpPr>
        <p:spPr bwMode="auto">
          <a:xfrm>
            <a:off x="5953126" y="783431"/>
            <a:ext cx="1044575" cy="952500"/>
          </a:xfrm>
          <a:prstGeom prst="line">
            <a:avLst/>
          </a:prstGeom>
          <a:noFill/>
          <a:ln w="12700">
            <a:solidFill>
              <a:schemeClr val="tx1"/>
            </a:solidFill>
            <a:round/>
            <a:headEnd/>
            <a:tailEnd/>
          </a:ln>
          <a:effectLst/>
        </p:spPr>
        <p:txBody>
          <a:bodyPr wrap="none" anchor="ctr"/>
          <a:lstStyle/>
          <a:p>
            <a:endParaRPr lang="en-US"/>
          </a:p>
        </p:txBody>
      </p:sp>
      <p:sp>
        <p:nvSpPr>
          <p:cNvPr id="207889" name="Line 17"/>
          <p:cNvSpPr>
            <a:spLocks noChangeShapeType="1"/>
          </p:cNvSpPr>
          <p:nvPr/>
        </p:nvSpPr>
        <p:spPr bwMode="auto">
          <a:xfrm>
            <a:off x="7500938" y="575072"/>
            <a:ext cx="0" cy="317897"/>
          </a:xfrm>
          <a:prstGeom prst="line">
            <a:avLst/>
          </a:prstGeom>
          <a:noFill/>
          <a:ln w="12700">
            <a:solidFill>
              <a:schemeClr val="tx1"/>
            </a:solidFill>
            <a:round/>
            <a:headEnd/>
            <a:tailEnd/>
          </a:ln>
          <a:effectLst/>
        </p:spPr>
        <p:txBody>
          <a:bodyPr wrap="none" anchor="ctr"/>
          <a:lstStyle/>
          <a:p>
            <a:endParaRPr lang="en-US"/>
          </a:p>
        </p:txBody>
      </p:sp>
      <p:sp>
        <p:nvSpPr>
          <p:cNvPr id="207890" name="AutoShape 18"/>
          <p:cNvSpPr>
            <a:spLocks/>
          </p:cNvSpPr>
          <p:nvPr/>
        </p:nvSpPr>
        <p:spPr bwMode="auto">
          <a:xfrm rot="-5400000">
            <a:off x="4526956" y="-427632"/>
            <a:ext cx="144065" cy="3454400"/>
          </a:xfrm>
          <a:prstGeom prst="rightBrace">
            <a:avLst>
              <a:gd name="adj1" fmla="val 149863"/>
              <a:gd name="adj2" fmla="val 50000"/>
            </a:avLst>
          </a:prstGeom>
          <a:noFill/>
          <a:ln w="12700">
            <a:solidFill>
              <a:schemeClr val="tx1"/>
            </a:solidFill>
            <a:round/>
            <a:headEnd/>
            <a:tailEnd/>
          </a:ln>
          <a:effectLst/>
        </p:spPr>
        <p:txBody>
          <a:bodyPr wrap="none" anchor="ctr"/>
          <a:lstStyle/>
          <a:p>
            <a:endParaRPr lang="en-US"/>
          </a:p>
        </p:txBody>
      </p:sp>
    </p:spTree>
  </p:cSld>
  <p:clrMapOvr>
    <a:masterClrMapping/>
  </p:clrMapOvr>
  <p:transition spd="slow">
    <p:wipe dir="r"/>
  </p:transition>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922" name="Picture 2" descr="figure_18_20_unlabeled"/>
          <p:cNvPicPr>
            <a:picLocks noChangeAspect="1" noChangeArrowheads="1"/>
          </p:cNvPicPr>
          <p:nvPr/>
        </p:nvPicPr>
        <p:blipFill>
          <a:blip r:embed="rId3"/>
          <a:srcRect/>
          <a:stretch>
            <a:fillRect/>
          </a:stretch>
        </p:blipFill>
        <p:spPr bwMode="auto">
          <a:xfrm>
            <a:off x="120964" y="914401"/>
            <a:ext cx="8724587" cy="3248025"/>
          </a:xfrm>
          <a:prstGeom prst="rect">
            <a:avLst/>
          </a:prstGeom>
          <a:noFill/>
        </p:spPr>
      </p:pic>
      <p:sp>
        <p:nvSpPr>
          <p:cNvPr id="209923" name="Rectangle 3"/>
          <p:cNvSpPr>
            <a:spLocks noGrp="1" noChangeArrowheads="1"/>
          </p:cNvSpPr>
          <p:nvPr>
            <p:ph type="ctrTitle"/>
          </p:nvPr>
        </p:nvSpPr>
        <p:spPr>
          <a:xfrm>
            <a:off x="152400" y="4343400"/>
            <a:ext cx="8789988" cy="228600"/>
          </a:xfrm>
          <a:noFill/>
          <a:ln/>
        </p:spPr>
        <p:txBody>
          <a:bodyPr>
            <a:noAutofit/>
          </a:bodyPr>
          <a:lstStyle/>
          <a:p>
            <a:r>
              <a:rPr lang="en-US" sz="1600" b="1" u="sng" dirty="0" smtClean="0">
                <a:latin typeface="Arial" charset="0"/>
              </a:rPr>
              <a:t>Fig: </a:t>
            </a:r>
            <a:r>
              <a:rPr lang="en-US" sz="1600" b="1" u="sng" dirty="0" smtClean="0">
                <a:solidFill>
                  <a:srgbClr val="000000"/>
                </a:solidFill>
                <a:latin typeface="Arial" charset="0"/>
              </a:rPr>
              <a:t>The global distribution of HIV/AIDS</a:t>
            </a:r>
          </a:p>
        </p:txBody>
      </p:sp>
      <p:sp>
        <p:nvSpPr>
          <p:cNvPr id="209924" name="Text Box 4"/>
          <p:cNvSpPr txBox="1">
            <a:spLocks noChangeArrowheads="1"/>
          </p:cNvSpPr>
          <p:nvPr/>
        </p:nvSpPr>
        <p:spPr bwMode="auto">
          <a:xfrm>
            <a:off x="1287464" y="1781176"/>
            <a:ext cx="1303337" cy="317897"/>
          </a:xfrm>
          <a:prstGeom prst="rect">
            <a:avLst/>
          </a:prstGeom>
          <a:noFill/>
          <a:ln w="9525">
            <a:noFill/>
            <a:miter lim="800000"/>
            <a:headEnd/>
            <a:tailEnd/>
          </a:ln>
          <a:effectLst/>
        </p:spPr>
        <p:txBody>
          <a:bodyPr wrap="none" lIns="0" tIns="0" rIns="0" bIns="0"/>
          <a:lstStyle/>
          <a:p>
            <a:pPr algn="ctr">
              <a:lnSpc>
                <a:spcPct val="90000"/>
              </a:lnSpc>
            </a:pPr>
            <a:r>
              <a:rPr lang="en-US" sz="1400" b="1" dirty="0"/>
              <a:t>North America</a:t>
            </a:r>
            <a:br>
              <a:rPr lang="en-US" sz="1400" b="1" dirty="0"/>
            </a:br>
            <a:r>
              <a:rPr lang="en-US" sz="1400" b="1" dirty="0"/>
              <a:t>1.4 million</a:t>
            </a:r>
          </a:p>
        </p:txBody>
      </p:sp>
      <p:sp>
        <p:nvSpPr>
          <p:cNvPr id="209925" name="Text Box 5"/>
          <p:cNvSpPr txBox="1">
            <a:spLocks noChangeArrowheads="1"/>
          </p:cNvSpPr>
          <p:nvPr/>
        </p:nvSpPr>
        <p:spPr bwMode="auto">
          <a:xfrm>
            <a:off x="2527300" y="2182416"/>
            <a:ext cx="998538" cy="317897"/>
          </a:xfrm>
          <a:prstGeom prst="rect">
            <a:avLst/>
          </a:prstGeom>
          <a:noFill/>
          <a:ln w="9525">
            <a:noFill/>
            <a:miter lim="800000"/>
            <a:headEnd/>
            <a:tailEnd/>
          </a:ln>
          <a:effectLst/>
        </p:spPr>
        <p:txBody>
          <a:bodyPr wrap="none" lIns="0" tIns="0" rIns="0" bIns="0"/>
          <a:lstStyle/>
          <a:p>
            <a:pPr algn="ctr">
              <a:lnSpc>
                <a:spcPct val="90000"/>
              </a:lnSpc>
            </a:pPr>
            <a:r>
              <a:rPr lang="en-US" sz="1400" b="1"/>
              <a:t>Caribbean</a:t>
            </a:r>
            <a:br>
              <a:rPr lang="en-US" sz="1400" b="1"/>
            </a:br>
            <a:r>
              <a:rPr lang="en-US" sz="1400" b="1"/>
              <a:t>240,000</a:t>
            </a:r>
          </a:p>
        </p:txBody>
      </p:sp>
      <p:sp>
        <p:nvSpPr>
          <p:cNvPr id="209926" name="Text Box 6"/>
          <p:cNvSpPr txBox="1">
            <a:spLocks noChangeArrowheads="1"/>
          </p:cNvSpPr>
          <p:nvPr/>
        </p:nvSpPr>
        <p:spPr bwMode="auto">
          <a:xfrm>
            <a:off x="2216151" y="2861072"/>
            <a:ext cx="1236663" cy="328613"/>
          </a:xfrm>
          <a:prstGeom prst="rect">
            <a:avLst/>
          </a:prstGeom>
          <a:noFill/>
          <a:ln w="9525">
            <a:noFill/>
            <a:miter lim="800000"/>
            <a:headEnd/>
            <a:tailEnd/>
          </a:ln>
          <a:effectLst/>
        </p:spPr>
        <p:txBody>
          <a:bodyPr wrap="none" lIns="0" tIns="0" rIns="0" bIns="0"/>
          <a:lstStyle/>
          <a:p>
            <a:pPr algn="ctr">
              <a:lnSpc>
                <a:spcPct val="90000"/>
              </a:lnSpc>
            </a:pPr>
            <a:r>
              <a:rPr lang="en-US" sz="1400" b="1"/>
              <a:t>Latin America</a:t>
            </a:r>
            <a:br>
              <a:rPr lang="en-US" sz="1400" b="1"/>
            </a:br>
            <a:r>
              <a:rPr lang="en-US" sz="1400" b="1"/>
              <a:t>2 million</a:t>
            </a:r>
          </a:p>
        </p:txBody>
      </p:sp>
      <p:sp>
        <p:nvSpPr>
          <p:cNvPr id="209927" name="Text Box 7"/>
          <p:cNvSpPr txBox="1">
            <a:spLocks noChangeArrowheads="1"/>
          </p:cNvSpPr>
          <p:nvPr/>
        </p:nvSpPr>
        <p:spPr bwMode="auto">
          <a:xfrm>
            <a:off x="3208338" y="1493044"/>
            <a:ext cx="1090612" cy="606029"/>
          </a:xfrm>
          <a:prstGeom prst="rect">
            <a:avLst/>
          </a:prstGeom>
          <a:noFill/>
          <a:ln w="9525">
            <a:noFill/>
            <a:miter lim="800000"/>
            <a:headEnd/>
            <a:tailEnd/>
          </a:ln>
          <a:effectLst/>
        </p:spPr>
        <p:txBody>
          <a:bodyPr wrap="none" lIns="0" tIns="0" rIns="0" bIns="0"/>
          <a:lstStyle/>
          <a:p>
            <a:pPr algn="ctr">
              <a:lnSpc>
                <a:spcPct val="90000"/>
              </a:lnSpc>
            </a:pPr>
            <a:r>
              <a:rPr lang="en-US" sz="1400" b="1"/>
              <a:t>Western</a:t>
            </a:r>
            <a:br>
              <a:rPr lang="en-US" sz="1400" b="1"/>
            </a:br>
            <a:r>
              <a:rPr lang="en-US" sz="1400" b="1"/>
              <a:t>and Central</a:t>
            </a:r>
            <a:br>
              <a:rPr lang="en-US" sz="1400" b="1"/>
            </a:br>
            <a:r>
              <a:rPr lang="en-US" sz="1400" b="1"/>
              <a:t>Europe</a:t>
            </a:r>
            <a:br>
              <a:rPr lang="en-US" sz="1400" b="1"/>
            </a:br>
            <a:r>
              <a:rPr lang="en-US" sz="1400" b="1"/>
              <a:t>850,000</a:t>
            </a:r>
          </a:p>
        </p:txBody>
      </p:sp>
      <p:sp>
        <p:nvSpPr>
          <p:cNvPr id="209928" name="Text Box 8"/>
          <p:cNvSpPr txBox="1">
            <a:spLocks noChangeArrowheads="1"/>
          </p:cNvSpPr>
          <p:nvPr/>
        </p:nvSpPr>
        <p:spPr bwMode="auto">
          <a:xfrm>
            <a:off x="4017964" y="2118122"/>
            <a:ext cx="1316037" cy="436959"/>
          </a:xfrm>
          <a:prstGeom prst="rect">
            <a:avLst/>
          </a:prstGeom>
          <a:noFill/>
          <a:ln w="9525">
            <a:noFill/>
            <a:miter lim="800000"/>
            <a:headEnd/>
            <a:tailEnd/>
          </a:ln>
          <a:effectLst/>
        </p:spPr>
        <p:txBody>
          <a:bodyPr wrap="none" lIns="0" tIns="0" rIns="0" bIns="0"/>
          <a:lstStyle/>
          <a:p>
            <a:pPr algn="ctr">
              <a:lnSpc>
                <a:spcPct val="90000"/>
              </a:lnSpc>
            </a:pPr>
            <a:r>
              <a:rPr lang="en-US" sz="1400" b="1"/>
              <a:t>North Africa</a:t>
            </a:r>
            <a:br>
              <a:rPr lang="en-US" sz="1400" b="1"/>
            </a:br>
            <a:r>
              <a:rPr lang="en-US" sz="1400" b="1"/>
              <a:t>&amp; Middle East</a:t>
            </a:r>
            <a:br>
              <a:rPr lang="en-US" sz="1400" b="1"/>
            </a:br>
            <a:r>
              <a:rPr lang="en-US" sz="1400" b="1"/>
              <a:t>310,000</a:t>
            </a:r>
          </a:p>
        </p:txBody>
      </p:sp>
      <p:sp>
        <p:nvSpPr>
          <p:cNvPr id="209929" name="Text Box 9"/>
          <p:cNvSpPr txBox="1">
            <a:spLocks noChangeArrowheads="1"/>
          </p:cNvSpPr>
          <p:nvPr/>
        </p:nvSpPr>
        <p:spPr bwMode="auto">
          <a:xfrm>
            <a:off x="4465639" y="2862263"/>
            <a:ext cx="1157287" cy="457200"/>
          </a:xfrm>
          <a:prstGeom prst="rect">
            <a:avLst/>
          </a:prstGeom>
          <a:noFill/>
          <a:ln w="9525">
            <a:noFill/>
            <a:miter lim="800000"/>
            <a:headEnd/>
            <a:tailEnd/>
          </a:ln>
          <a:effectLst/>
        </p:spPr>
        <p:txBody>
          <a:bodyPr wrap="none" lIns="0" tIns="0" rIns="0" bIns="0"/>
          <a:lstStyle/>
          <a:p>
            <a:pPr algn="ctr">
              <a:lnSpc>
                <a:spcPct val="90000"/>
              </a:lnSpc>
            </a:pPr>
            <a:r>
              <a:rPr lang="en-US" sz="1400" b="1"/>
              <a:t>Sub-Saharan</a:t>
            </a:r>
            <a:br>
              <a:rPr lang="en-US" sz="1400" b="1"/>
            </a:br>
            <a:r>
              <a:rPr lang="en-US" sz="1400" b="1"/>
              <a:t>Africa</a:t>
            </a:r>
            <a:br>
              <a:rPr lang="en-US" sz="1400" b="1"/>
            </a:br>
            <a:r>
              <a:rPr lang="en-US" sz="1400" b="1"/>
              <a:t>24.4 milion</a:t>
            </a:r>
          </a:p>
        </p:txBody>
      </p:sp>
      <p:sp>
        <p:nvSpPr>
          <p:cNvPr id="209930" name="Text Box 10"/>
          <p:cNvSpPr txBox="1">
            <a:spLocks noChangeArrowheads="1"/>
          </p:cNvSpPr>
          <p:nvPr/>
        </p:nvSpPr>
        <p:spPr bwMode="auto">
          <a:xfrm>
            <a:off x="5788025" y="1334691"/>
            <a:ext cx="1303338" cy="446484"/>
          </a:xfrm>
          <a:prstGeom prst="rect">
            <a:avLst/>
          </a:prstGeom>
          <a:noFill/>
          <a:ln w="9525">
            <a:noFill/>
            <a:miter lim="800000"/>
            <a:headEnd/>
            <a:tailEnd/>
          </a:ln>
          <a:effectLst/>
        </p:spPr>
        <p:txBody>
          <a:bodyPr wrap="none" lIns="0" tIns="0" rIns="0" bIns="0"/>
          <a:lstStyle/>
          <a:p>
            <a:pPr algn="ctr">
              <a:lnSpc>
                <a:spcPct val="90000"/>
              </a:lnSpc>
            </a:pPr>
            <a:r>
              <a:rPr lang="en-US" sz="1400" b="1"/>
              <a:t>Eastern Europe</a:t>
            </a:r>
            <a:br>
              <a:rPr lang="en-US" sz="1400" b="1"/>
            </a:br>
            <a:r>
              <a:rPr lang="en-US" sz="1400" b="1"/>
              <a:t>&amp; Central Asia</a:t>
            </a:r>
            <a:br>
              <a:rPr lang="en-US" sz="1400" b="1"/>
            </a:br>
            <a:r>
              <a:rPr lang="en-US" sz="1400" b="1"/>
              <a:t>1.5 million</a:t>
            </a:r>
          </a:p>
        </p:txBody>
      </p:sp>
      <p:sp>
        <p:nvSpPr>
          <p:cNvPr id="209931" name="Text Box 11"/>
          <p:cNvSpPr txBox="1">
            <a:spLocks noChangeArrowheads="1"/>
          </p:cNvSpPr>
          <p:nvPr/>
        </p:nvSpPr>
        <p:spPr bwMode="auto">
          <a:xfrm>
            <a:off x="7045325" y="1789510"/>
            <a:ext cx="1593850" cy="317897"/>
          </a:xfrm>
          <a:prstGeom prst="rect">
            <a:avLst/>
          </a:prstGeom>
          <a:noFill/>
          <a:ln w="9525">
            <a:noFill/>
            <a:miter lim="800000"/>
            <a:headEnd/>
            <a:tailEnd/>
          </a:ln>
          <a:effectLst/>
        </p:spPr>
        <p:txBody>
          <a:bodyPr wrap="none" lIns="0" tIns="0" rIns="0" bIns="0"/>
          <a:lstStyle/>
          <a:p>
            <a:pPr algn="ctr">
              <a:lnSpc>
                <a:spcPct val="90000"/>
              </a:lnSpc>
            </a:pPr>
            <a:r>
              <a:rPr lang="en-US" sz="1400" b="1"/>
              <a:t>East Asia &amp; Pacific</a:t>
            </a:r>
            <a:br>
              <a:rPr lang="en-US" sz="1400" b="1"/>
            </a:br>
            <a:r>
              <a:rPr lang="en-US" sz="1400" b="1"/>
              <a:t>850,000</a:t>
            </a:r>
          </a:p>
        </p:txBody>
      </p:sp>
      <p:sp>
        <p:nvSpPr>
          <p:cNvPr id="209932" name="Text Box 12"/>
          <p:cNvSpPr txBox="1">
            <a:spLocks noChangeArrowheads="1"/>
          </p:cNvSpPr>
          <p:nvPr/>
        </p:nvSpPr>
        <p:spPr bwMode="auto">
          <a:xfrm>
            <a:off x="5999164" y="2008585"/>
            <a:ext cx="1303337" cy="456009"/>
          </a:xfrm>
          <a:prstGeom prst="rect">
            <a:avLst/>
          </a:prstGeom>
          <a:noFill/>
          <a:ln w="9525">
            <a:noFill/>
            <a:miter lim="800000"/>
            <a:headEnd/>
            <a:tailEnd/>
          </a:ln>
          <a:effectLst/>
        </p:spPr>
        <p:txBody>
          <a:bodyPr wrap="none" lIns="0" tIns="0" rIns="0" bIns="0"/>
          <a:lstStyle/>
          <a:p>
            <a:pPr algn="ctr">
              <a:lnSpc>
                <a:spcPct val="90000"/>
              </a:lnSpc>
            </a:pPr>
            <a:r>
              <a:rPr lang="en-US" sz="1400" b="1"/>
              <a:t>South &amp;</a:t>
            </a:r>
            <a:br>
              <a:rPr lang="en-US" sz="1400" b="1"/>
            </a:br>
            <a:r>
              <a:rPr lang="en-US" sz="1400" b="1"/>
              <a:t>Southeast Asia</a:t>
            </a:r>
            <a:br>
              <a:rPr lang="en-US" sz="1400" b="1"/>
            </a:br>
            <a:r>
              <a:rPr lang="en-US" sz="1400" b="1"/>
              <a:t>3.8 million</a:t>
            </a:r>
          </a:p>
        </p:txBody>
      </p:sp>
      <p:sp>
        <p:nvSpPr>
          <p:cNvPr id="209933" name="Text Box 13"/>
          <p:cNvSpPr txBox="1">
            <a:spLocks noChangeArrowheads="1"/>
          </p:cNvSpPr>
          <p:nvPr/>
        </p:nvSpPr>
        <p:spPr bwMode="auto">
          <a:xfrm>
            <a:off x="7575551" y="3219450"/>
            <a:ext cx="1196975" cy="436960"/>
          </a:xfrm>
          <a:prstGeom prst="rect">
            <a:avLst/>
          </a:prstGeom>
          <a:noFill/>
          <a:ln w="9525">
            <a:noFill/>
            <a:miter lim="800000"/>
            <a:headEnd/>
            <a:tailEnd/>
          </a:ln>
          <a:effectLst/>
        </p:spPr>
        <p:txBody>
          <a:bodyPr wrap="none" lIns="0" tIns="0" rIns="0" bIns="0"/>
          <a:lstStyle/>
          <a:p>
            <a:pPr algn="ctr">
              <a:lnSpc>
                <a:spcPct val="90000"/>
              </a:lnSpc>
            </a:pPr>
            <a:r>
              <a:rPr lang="en-US" sz="1400" b="1"/>
              <a:t>Australia &amp;</a:t>
            </a:r>
            <a:br>
              <a:rPr lang="en-US" sz="1400" b="1"/>
            </a:br>
            <a:r>
              <a:rPr lang="en-US" sz="1400" b="1"/>
              <a:t>New Zealand</a:t>
            </a:r>
            <a:br>
              <a:rPr lang="en-US" sz="1400" b="1"/>
            </a:br>
            <a:r>
              <a:rPr lang="en-US" sz="1400" b="1"/>
              <a:t>59,000</a:t>
            </a:r>
          </a:p>
        </p:txBody>
      </p:sp>
      <p:sp>
        <p:nvSpPr>
          <p:cNvPr id="14" name="TextBox 13"/>
          <p:cNvSpPr txBox="1"/>
          <p:nvPr/>
        </p:nvSpPr>
        <p:spPr>
          <a:xfrm>
            <a:off x="3331644" y="57150"/>
            <a:ext cx="215475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HIV and AIDS</a:t>
            </a:r>
            <a:endParaRPr lang="en-US" sz="2800" b="1" dirty="0"/>
          </a:p>
        </p:txBody>
      </p:sp>
      <p:sp>
        <p:nvSpPr>
          <p:cNvPr id="2" name="TextBox 1"/>
          <p:cNvSpPr txBox="1"/>
          <p:nvPr/>
        </p:nvSpPr>
        <p:spPr>
          <a:xfrm>
            <a:off x="0" y="3943350"/>
            <a:ext cx="1348446" cy="369332"/>
          </a:xfrm>
          <a:prstGeom prst="rect">
            <a:avLst/>
          </a:prstGeom>
          <a:solidFill>
            <a:schemeClr val="bg1"/>
          </a:solidFill>
        </p:spPr>
        <p:txBody>
          <a:bodyPr wrap="none" rtlCol="0">
            <a:spAutoFit/>
          </a:bodyPr>
          <a:lstStyle/>
          <a:p>
            <a:r>
              <a:rPr lang="en-US" dirty="0" smtClean="0"/>
              <a:t>                      </a:t>
            </a:r>
            <a:endParaRPr lang="en-US" dirty="0"/>
          </a:p>
        </p:txBody>
      </p:sp>
    </p:spTree>
  </p:cSld>
  <p:clrMapOvr>
    <a:masterClrMapping/>
  </p:clrMapOvr>
  <p:transition spd="slow">
    <p:wipe dir="r"/>
  </p:transition>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1970" name="Picture 2" descr="figure_18_21_unlabeled"/>
          <p:cNvPicPr>
            <a:picLocks noChangeAspect="1" noChangeArrowheads="1"/>
          </p:cNvPicPr>
          <p:nvPr/>
        </p:nvPicPr>
        <p:blipFill>
          <a:blip r:embed="rId3"/>
          <a:srcRect/>
          <a:stretch>
            <a:fillRect/>
          </a:stretch>
        </p:blipFill>
        <p:spPr bwMode="auto">
          <a:xfrm>
            <a:off x="1067594" y="239316"/>
            <a:ext cx="6704806" cy="4188619"/>
          </a:xfrm>
          <a:prstGeom prst="rect">
            <a:avLst/>
          </a:prstGeom>
          <a:noFill/>
        </p:spPr>
      </p:pic>
      <p:sp>
        <p:nvSpPr>
          <p:cNvPr id="211971" name="Rectangle 3"/>
          <p:cNvSpPr>
            <a:spLocks noGrp="1" noChangeArrowheads="1"/>
          </p:cNvSpPr>
          <p:nvPr>
            <p:ph type="ctrTitle"/>
          </p:nvPr>
        </p:nvSpPr>
        <p:spPr>
          <a:xfrm>
            <a:off x="201612" y="4686300"/>
            <a:ext cx="8789988" cy="228600"/>
          </a:xfrm>
          <a:noFill/>
          <a:ln/>
        </p:spPr>
        <p:txBody>
          <a:bodyPr>
            <a:noAutofit/>
          </a:bodyPr>
          <a:lstStyle/>
          <a:p>
            <a:r>
              <a:rPr lang="en-US" sz="1600" b="1" u="sng" dirty="0" smtClean="0">
                <a:latin typeface="Arial" charset="0"/>
              </a:rPr>
              <a:t>Fig:  </a:t>
            </a:r>
            <a:r>
              <a:rPr lang="en-US" sz="1600" b="1" u="sng" dirty="0" smtClean="0">
                <a:solidFill>
                  <a:srgbClr val="000000"/>
                </a:solidFill>
                <a:latin typeface="Arial" charset="0"/>
              </a:rPr>
              <a:t>Modes of HIV transmission in males</a:t>
            </a:r>
          </a:p>
        </p:txBody>
      </p:sp>
      <p:sp>
        <p:nvSpPr>
          <p:cNvPr id="211972" name="Text Box 4"/>
          <p:cNvSpPr txBox="1">
            <a:spLocks noChangeArrowheads="1"/>
          </p:cNvSpPr>
          <p:nvPr/>
        </p:nvSpPr>
        <p:spPr bwMode="auto">
          <a:xfrm>
            <a:off x="2057400" y="819150"/>
            <a:ext cx="2540000" cy="764381"/>
          </a:xfrm>
          <a:prstGeom prst="rect">
            <a:avLst/>
          </a:prstGeom>
          <a:noFill/>
          <a:ln w="9525">
            <a:noFill/>
            <a:miter lim="800000"/>
            <a:headEnd/>
            <a:tailEnd/>
          </a:ln>
          <a:effectLst/>
        </p:spPr>
        <p:txBody>
          <a:bodyPr wrap="none" lIns="0" tIns="0" rIns="0" bIns="0"/>
          <a:lstStyle/>
          <a:p>
            <a:pPr>
              <a:lnSpc>
                <a:spcPct val="90000"/>
              </a:lnSpc>
            </a:pPr>
            <a:r>
              <a:rPr lang="en-US" sz="1600" b="1" dirty="0"/>
              <a:t>Male homosexual contact</a:t>
            </a:r>
            <a:br>
              <a:rPr lang="en-US" sz="1600" b="1" dirty="0"/>
            </a:br>
            <a:r>
              <a:rPr lang="en-US" sz="1600" b="1" dirty="0"/>
              <a:t>plus use of injected</a:t>
            </a:r>
            <a:br>
              <a:rPr lang="en-US" sz="1600" b="1" dirty="0"/>
            </a:br>
            <a:r>
              <a:rPr lang="en-US" sz="1600" b="1" dirty="0"/>
              <a:t>drugs</a:t>
            </a:r>
          </a:p>
        </p:txBody>
      </p:sp>
      <p:sp>
        <p:nvSpPr>
          <p:cNvPr id="211973" name="Text Box 5"/>
          <p:cNvSpPr txBox="1">
            <a:spLocks noChangeArrowheads="1"/>
          </p:cNvSpPr>
          <p:nvPr/>
        </p:nvSpPr>
        <p:spPr bwMode="auto">
          <a:xfrm>
            <a:off x="1271587" y="2114550"/>
            <a:ext cx="1471613" cy="485775"/>
          </a:xfrm>
          <a:prstGeom prst="rect">
            <a:avLst/>
          </a:prstGeom>
          <a:noFill/>
          <a:ln w="9525">
            <a:noFill/>
            <a:miter lim="800000"/>
            <a:headEnd/>
            <a:tailEnd/>
          </a:ln>
          <a:effectLst/>
        </p:spPr>
        <p:txBody>
          <a:bodyPr wrap="none" lIns="0" tIns="0" rIns="0" bIns="0"/>
          <a:lstStyle/>
          <a:p>
            <a:pPr>
              <a:lnSpc>
                <a:spcPct val="90000"/>
              </a:lnSpc>
            </a:pPr>
            <a:r>
              <a:rPr lang="en-US" sz="1600" b="1" dirty="0"/>
              <a:t>Heterosexual</a:t>
            </a:r>
            <a:br>
              <a:rPr lang="en-US" sz="1600" b="1" dirty="0"/>
            </a:br>
            <a:r>
              <a:rPr lang="en-US" sz="1600" b="1" dirty="0"/>
              <a:t>contact</a:t>
            </a:r>
          </a:p>
        </p:txBody>
      </p:sp>
      <p:sp>
        <p:nvSpPr>
          <p:cNvPr id="211974" name="Text Box 6"/>
          <p:cNvSpPr txBox="1">
            <a:spLocks noChangeArrowheads="1"/>
          </p:cNvSpPr>
          <p:nvPr/>
        </p:nvSpPr>
        <p:spPr bwMode="auto">
          <a:xfrm>
            <a:off x="6056314" y="872729"/>
            <a:ext cx="2147887" cy="507206"/>
          </a:xfrm>
          <a:prstGeom prst="rect">
            <a:avLst/>
          </a:prstGeom>
          <a:noFill/>
          <a:ln w="9525">
            <a:noFill/>
            <a:miter lim="800000"/>
            <a:headEnd/>
            <a:tailEnd/>
          </a:ln>
          <a:effectLst/>
        </p:spPr>
        <p:txBody>
          <a:bodyPr wrap="none" lIns="0" tIns="0" rIns="0" bIns="0"/>
          <a:lstStyle/>
          <a:p>
            <a:pPr>
              <a:lnSpc>
                <a:spcPct val="90000"/>
              </a:lnSpc>
            </a:pPr>
            <a:r>
              <a:rPr lang="en-US" sz="1600" b="1"/>
              <a:t>Use of injected</a:t>
            </a:r>
            <a:br>
              <a:rPr lang="en-US" sz="1600" b="1"/>
            </a:br>
            <a:r>
              <a:rPr lang="en-US" sz="1600" b="1"/>
              <a:t>drugs</a:t>
            </a:r>
          </a:p>
        </p:txBody>
      </p:sp>
      <p:sp>
        <p:nvSpPr>
          <p:cNvPr id="211975" name="Text Box 7"/>
          <p:cNvSpPr txBox="1">
            <a:spLocks noChangeArrowheads="1"/>
          </p:cNvSpPr>
          <p:nvPr/>
        </p:nvSpPr>
        <p:spPr bwMode="auto">
          <a:xfrm>
            <a:off x="3463925" y="3829050"/>
            <a:ext cx="2559050" cy="466725"/>
          </a:xfrm>
          <a:prstGeom prst="rect">
            <a:avLst/>
          </a:prstGeom>
          <a:noFill/>
          <a:ln w="9525">
            <a:noFill/>
            <a:miter lim="800000"/>
            <a:headEnd/>
            <a:tailEnd/>
          </a:ln>
          <a:effectLst/>
        </p:spPr>
        <p:txBody>
          <a:bodyPr wrap="none" lIns="0" tIns="0" rIns="0" bIns="0"/>
          <a:lstStyle/>
          <a:p>
            <a:pPr>
              <a:lnSpc>
                <a:spcPct val="90000"/>
              </a:lnSpc>
            </a:pPr>
            <a:r>
              <a:rPr lang="en-US" sz="1600" b="1"/>
              <a:t>Male homosexual</a:t>
            </a:r>
            <a:br>
              <a:rPr lang="en-US" sz="1600" b="1"/>
            </a:br>
            <a:r>
              <a:rPr lang="en-US" sz="1600" b="1"/>
              <a:t>contact</a:t>
            </a:r>
          </a:p>
        </p:txBody>
      </p:sp>
      <p:sp>
        <p:nvSpPr>
          <p:cNvPr id="211976" name="Text Box 8"/>
          <p:cNvSpPr txBox="1">
            <a:spLocks noChangeArrowheads="1"/>
          </p:cNvSpPr>
          <p:nvPr/>
        </p:nvSpPr>
        <p:spPr bwMode="auto">
          <a:xfrm>
            <a:off x="1993900" y="3218259"/>
            <a:ext cx="1435100" cy="267891"/>
          </a:xfrm>
          <a:prstGeom prst="rect">
            <a:avLst/>
          </a:prstGeom>
          <a:noFill/>
          <a:ln w="9525">
            <a:noFill/>
            <a:miter lim="800000"/>
            <a:headEnd/>
            <a:tailEnd/>
          </a:ln>
          <a:effectLst/>
        </p:spPr>
        <p:txBody>
          <a:bodyPr wrap="none" lIns="0" tIns="0" rIns="0" bIns="0"/>
          <a:lstStyle/>
          <a:p>
            <a:pPr>
              <a:lnSpc>
                <a:spcPct val="90000"/>
              </a:lnSpc>
            </a:pPr>
            <a:r>
              <a:rPr lang="en-US" sz="1600" b="1" dirty="0"/>
              <a:t>Other </a:t>
            </a:r>
            <a:r>
              <a:rPr lang="en-US" sz="1600" b="1" dirty="0">
                <a:sym typeface="Symbol" pitchFamily="84" charset="2"/>
              </a:rPr>
              <a:t></a:t>
            </a:r>
            <a:r>
              <a:rPr lang="en-US" sz="1600" b="1" dirty="0"/>
              <a:t>0.5%</a:t>
            </a:r>
          </a:p>
        </p:txBody>
      </p:sp>
      <p:sp>
        <p:nvSpPr>
          <p:cNvPr id="211977" name="Text Box 9"/>
          <p:cNvSpPr txBox="1">
            <a:spLocks noChangeArrowheads="1"/>
          </p:cNvSpPr>
          <p:nvPr/>
        </p:nvSpPr>
        <p:spPr bwMode="auto">
          <a:xfrm>
            <a:off x="3667125" y="1790700"/>
            <a:ext cx="681038" cy="267891"/>
          </a:xfrm>
          <a:prstGeom prst="rect">
            <a:avLst/>
          </a:prstGeom>
          <a:noFill/>
          <a:ln w="9525">
            <a:noFill/>
            <a:miter lim="800000"/>
            <a:headEnd/>
            <a:tailEnd/>
          </a:ln>
          <a:effectLst/>
        </p:spPr>
        <p:txBody>
          <a:bodyPr wrap="none" lIns="0" tIns="0" rIns="0" bIns="0"/>
          <a:lstStyle/>
          <a:p>
            <a:pPr>
              <a:lnSpc>
                <a:spcPct val="90000"/>
              </a:lnSpc>
            </a:pPr>
            <a:r>
              <a:rPr lang="en-US" sz="1600" b="1"/>
              <a:t>32%</a:t>
            </a:r>
          </a:p>
        </p:txBody>
      </p:sp>
      <p:sp>
        <p:nvSpPr>
          <p:cNvPr id="211978" name="Text Box 10"/>
          <p:cNvSpPr txBox="1">
            <a:spLocks noChangeArrowheads="1"/>
          </p:cNvSpPr>
          <p:nvPr/>
        </p:nvSpPr>
        <p:spPr bwMode="auto">
          <a:xfrm>
            <a:off x="4508500" y="1369219"/>
            <a:ext cx="495300" cy="238125"/>
          </a:xfrm>
          <a:prstGeom prst="rect">
            <a:avLst/>
          </a:prstGeom>
          <a:noFill/>
          <a:ln w="9525">
            <a:noFill/>
            <a:miter lim="800000"/>
            <a:headEnd/>
            <a:tailEnd/>
          </a:ln>
          <a:effectLst/>
        </p:spPr>
        <p:txBody>
          <a:bodyPr wrap="none" lIns="0" tIns="0" rIns="0" bIns="0"/>
          <a:lstStyle/>
          <a:p>
            <a:pPr>
              <a:lnSpc>
                <a:spcPct val="90000"/>
              </a:lnSpc>
            </a:pPr>
            <a:r>
              <a:rPr lang="en-US" sz="1600" b="1"/>
              <a:t>3%</a:t>
            </a:r>
          </a:p>
        </p:txBody>
      </p:sp>
      <p:sp>
        <p:nvSpPr>
          <p:cNvPr id="211979" name="Text Box 11"/>
          <p:cNvSpPr txBox="1">
            <a:spLocks noChangeArrowheads="1"/>
          </p:cNvSpPr>
          <p:nvPr/>
        </p:nvSpPr>
        <p:spPr bwMode="auto">
          <a:xfrm>
            <a:off x="5022850" y="1438275"/>
            <a:ext cx="681038" cy="267891"/>
          </a:xfrm>
          <a:prstGeom prst="rect">
            <a:avLst/>
          </a:prstGeom>
          <a:noFill/>
          <a:ln w="9525">
            <a:noFill/>
            <a:miter lim="800000"/>
            <a:headEnd/>
            <a:tailEnd/>
          </a:ln>
          <a:effectLst/>
        </p:spPr>
        <p:txBody>
          <a:bodyPr wrap="none" lIns="0" tIns="0" rIns="0" bIns="0"/>
          <a:lstStyle/>
          <a:p>
            <a:pPr>
              <a:lnSpc>
                <a:spcPct val="90000"/>
              </a:lnSpc>
            </a:pPr>
            <a:r>
              <a:rPr lang="en-US" sz="1600" b="1"/>
              <a:t>12%</a:t>
            </a:r>
          </a:p>
        </p:txBody>
      </p:sp>
      <p:sp>
        <p:nvSpPr>
          <p:cNvPr id="211980" name="Text Box 12"/>
          <p:cNvSpPr txBox="1">
            <a:spLocks noChangeArrowheads="1"/>
          </p:cNvSpPr>
          <p:nvPr/>
        </p:nvSpPr>
        <p:spPr bwMode="auto">
          <a:xfrm>
            <a:off x="4970464" y="2797969"/>
            <a:ext cx="681037" cy="267891"/>
          </a:xfrm>
          <a:prstGeom prst="rect">
            <a:avLst/>
          </a:prstGeom>
          <a:noFill/>
          <a:ln w="9525">
            <a:noFill/>
            <a:miter lim="800000"/>
            <a:headEnd/>
            <a:tailEnd/>
          </a:ln>
          <a:effectLst/>
        </p:spPr>
        <p:txBody>
          <a:bodyPr wrap="none" lIns="0" tIns="0" rIns="0" bIns="0"/>
          <a:lstStyle/>
          <a:p>
            <a:pPr>
              <a:lnSpc>
                <a:spcPct val="90000"/>
              </a:lnSpc>
            </a:pPr>
            <a:r>
              <a:rPr lang="en-US" sz="1600" b="1"/>
              <a:t>53%</a:t>
            </a:r>
          </a:p>
        </p:txBody>
      </p:sp>
      <p:sp>
        <p:nvSpPr>
          <p:cNvPr id="211981" name="Text Box 13"/>
          <p:cNvSpPr txBox="1">
            <a:spLocks noChangeArrowheads="1"/>
          </p:cNvSpPr>
          <p:nvPr/>
        </p:nvSpPr>
        <p:spPr bwMode="auto">
          <a:xfrm>
            <a:off x="6705601" y="3829050"/>
            <a:ext cx="2084387" cy="297656"/>
          </a:xfrm>
          <a:prstGeom prst="rect">
            <a:avLst/>
          </a:prstGeom>
          <a:noFill/>
          <a:ln w="9525">
            <a:noFill/>
            <a:miter lim="800000"/>
            <a:headEnd/>
            <a:tailEnd/>
          </a:ln>
          <a:effectLst/>
        </p:spPr>
        <p:txBody>
          <a:bodyPr wrap="none" lIns="0" tIns="0" rIns="0" bIns="0"/>
          <a:lstStyle/>
          <a:p>
            <a:pPr>
              <a:lnSpc>
                <a:spcPct val="90000"/>
              </a:lnSpc>
            </a:pPr>
            <a:r>
              <a:rPr lang="en-US" sz="2800" b="1" dirty="0"/>
              <a:t>Adult Males</a:t>
            </a:r>
          </a:p>
        </p:txBody>
      </p:sp>
      <p:sp>
        <p:nvSpPr>
          <p:cNvPr id="211982" name="Line 14"/>
          <p:cNvSpPr>
            <a:spLocks noChangeShapeType="1"/>
          </p:cNvSpPr>
          <p:nvPr/>
        </p:nvSpPr>
        <p:spPr bwMode="auto">
          <a:xfrm>
            <a:off x="4268788" y="982266"/>
            <a:ext cx="423862" cy="169069"/>
          </a:xfrm>
          <a:prstGeom prst="line">
            <a:avLst/>
          </a:prstGeom>
          <a:noFill/>
          <a:ln w="12700">
            <a:solidFill>
              <a:schemeClr val="tx1"/>
            </a:solidFill>
            <a:round/>
            <a:headEnd/>
            <a:tailEnd/>
          </a:ln>
          <a:effectLst/>
        </p:spPr>
        <p:txBody>
          <a:bodyPr wrap="none" anchor="ctr"/>
          <a:lstStyle/>
          <a:p>
            <a:endParaRPr lang="en-US" sz="1600"/>
          </a:p>
        </p:txBody>
      </p:sp>
      <p:sp>
        <p:nvSpPr>
          <p:cNvPr id="211983" name="Line 15"/>
          <p:cNvSpPr>
            <a:spLocks noChangeShapeType="1"/>
          </p:cNvSpPr>
          <p:nvPr/>
        </p:nvSpPr>
        <p:spPr bwMode="auto">
          <a:xfrm flipV="1">
            <a:off x="5392738" y="972742"/>
            <a:ext cx="582612" cy="286940"/>
          </a:xfrm>
          <a:prstGeom prst="line">
            <a:avLst/>
          </a:prstGeom>
          <a:noFill/>
          <a:ln w="12700">
            <a:solidFill>
              <a:schemeClr val="tx1"/>
            </a:solidFill>
            <a:round/>
            <a:headEnd/>
            <a:tailEnd/>
          </a:ln>
          <a:effectLst/>
        </p:spPr>
        <p:txBody>
          <a:bodyPr wrap="none" anchor="ctr"/>
          <a:lstStyle/>
          <a:p>
            <a:endParaRPr lang="en-US" sz="1600"/>
          </a:p>
        </p:txBody>
      </p:sp>
      <p:sp>
        <p:nvSpPr>
          <p:cNvPr id="211984" name="Line 16"/>
          <p:cNvSpPr>
            <a:spLocks noChangeShapeType="1"/>
          </p:cNvSpPr>
          <p:nvPr/>
        </p:nvSpPr>
        <p:spPr bwMode="auto">
          <a:xfrm flipV="1">
            <a:off x="2430463" y="2143126"/>
            <a:ext cx="925512" cy="98822"/>
          </a:xfrm>
          <a:prstGeom prst="line">
            <a:avLst/>
          </a:prstGeom>
          <a:noFill/>
          <a:ln w="12700">
            <a:solidFill>
              <a:schemeClr val="tx1"/>
            </a:solidFill>
            <a:round/>
            <a:headEnd/>
            <a:tailEnd/>
          </a:ln>
          <a:effectLst/>
        </p:spPr>
        <p:txBody>
          <a:bodyPr wrap="none" anchor="ctr"/>
          <a:lstStyle/>
          <a:p>
            <a:endParaRPr lang="en-US" sz="1600"/>
          </a:p>
        </p:txBody>
      </p:sp>
      <p:sp>
        <p:nvSpPr>
          <p:cNvPr id="211985" name="Line 17"/>
          <p:cNvSpPr>
            <a:spLocks noChangeShapeType="1"/>
          </p:cNvSpPr>
          <p:nvPr/>
        </p:nvSpPr>
        <p:spPr bwMode="auto">
          <a:xfrm flipV="1">
            <a:off x="3117850" y="3105150"/>
            <a:ext cx="463550" cy="169069"/>
          </a:xfrm>
          <a:prstGeom prst="line">
            <a:avLst/>
          </a:prstGeom>
          <a:noFill/>
          <a:ln w="12700">
            <a:solidFill>
              <a:schemeClr val="tx1"/>
            </a:solidFill>
            <a:round/>
            <a:headEnd/>
            <a:tailEnd/>
          </a:ln>
          <a:effectLst/>
        </p:spPr>
        <p:txBody>
          <a:bodyPr wrap="none" anchor="ctr"/>
          <a:lstStyle/>
          <a:p>
            <a:endParaRPr lang="en-US" sz="1600"/>
          </a:p>
        </p:txBody>
      </p:sp>
      <p:sp>
        <p:nvSpPr>
          <p:cNvPr id="211986" name="Line 18"/>
          <p:cNvSpPr>
            <a:spLocks noChangeShapeType="1"/>
          </p:cNvSpPr>
          <p:nvPr/>
        </p:nvSpPr>
        <p:spPr bwMode="auto">
          <a:xfrm flipV="1">
            <a:off x="4797425" y="3492103"/>
            <a:ext cx="0" cy="347663"/>
          </a:xfrm>
          <a:prstGeom prst="line">
            <a:avLst/>
          </a:prstGeom>
          <a:noFill/>
          <a:ln w="12700">
            <a:solidFill>
              <a:schemeClr val="tx1"/>
            </a:solidFill>
            <a:round/>
            <a:headEnd/>
            <a:tailEnd/>
          </a:ln>
          <a:effectLst/>
        </p:spPr>
        <p:txBody>
          <a:bodyPr wrap="none" anchor="ctr"/>
          <a:lstStyle/>
          <a:p>
            <a:endParaRPr lang="en-US" sz="1600"/>
          </a:p>
        </p:txBody>
      </p:sp>
      <p:sp>
        <p:nvSpPr>
          <p:cNvPr id="19" name="TextBox 18"/>
          <p:cNvSpPr txBox="1"/>
          <p:nvPr/>
        </p:nvSpPr>
        <p:spPr>
          <a:xfrm>
            <a:off x="304800" y="4229100"/>
            <a:ext cx="1346844" cy="338554"/>
          </a:xfrm>
          <a:prstGeom prst="rect">
            <a:avLst/>
          </a:prstGeom>
          <a:solidFill>
            <a:schemeClr val="bg1"/>
          </a:solidFill>
        </p:spPr>
        <p:txBody>
          <a:bodyPr wrap="none" rtlCol="0">
            <a:spAutoFit/>
          </a:bodyPr>
          <a:lstStyle/>
          <a:p>
            <a:r>
              <a:rPr lang="en-US" sz="1600" dirty="0" smtClean="0"/>
              <a:t>                         </a:t>
            </a:r>
            <a:endParaRPr lang="en-US" sz="1600" dirty="0"/>
          </a:p>
        </p:txBody>
      </p:sp>
      <p:sp>
        <p:nvSpPr>
          <p:cNvPr id="20" name="TextBox 19"/>
          <p:cNvSpPr txBox="1"/>
          <p:nvPr/>
        </p:nvSpPr>
        <p:spPr>
          <a:xfrm>
            <a:off x="3331644" y="57150"/>
            <a:ext cx="215475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HIV and AIDS</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42" name="Picture 2" descr="C:\Users\krishna bastola\Desktop\ojo.jpg"/>
          <p:cNvPicPr>
            <a:picLocks noChangeAspect="1" noChangeArrowheads="1"/>
          </p:cNvPicPr>
          <p:nvPr/>
        </p:nvPicPr>
        <p:blipFill>
          <a:blip r:embed="rId2"/>
          <a:srcRect/>
          <a:stretch>
            <a:fillRect/>
          </a:stretch>
        </p:blipFill>
        <p:spPr bwMode="auto">
          <a:xfrm>
            <a:off x="0" y="815170"/>
            <a:ext cx="9144000" cy="3813980"/>
          </a:xfrm>
          <a:prstGeom prst="rect">
            <a:avLst/>
          </a:prstGeom>
          <a:noFill/>
        </p:spPr>
      </p:pic>
      <p:sp>
        <p:nvSpPr>
          <p:cNvPr id="3" name="TextBox 2"/>
          <p:cNvSpPr txBox="1"/>
          <p:nvPr/>
        </p:nvSpPr>
        <p:spPr>
          <a:xfrm>
            <a:off x="6934200" y="1543050"/>
            <a:ext cx="360996" cy="184666"/>
          </a:xfrm>
          <a:prstGeom prst="rect">
            <a:avLst/>
          </a:prstGeom>
          <a:solidFill>
            <a:schemeClr val="accent3">
              <a:lumMod val="20000"/>
              <a:lumOff val="80000"/>
            </a:schemeClr>
          </a:solidFill>
        </p:spPr>
        <p:txBody>
          <a:bodyPr wrap="none" rtlCol="0">
            <a:spAutoFit/>
          </a:bodyPr>
          <a:lstStyle/>
          <a:p>
            <a:r>
              <a:rPr lang="en-US" sz="600" dirty="0" smtClean="0"/>
              <a:t>          </a:t>
            </a:r>
            <a:endParaRPr lang="en-US" sz="600" dirty="0"/>
          </a:p>
        </p:txBody>
      </p:sp>
      <p:sp>
        <p:nvSpPr>
          <p:cNvPr id="4" name="TextBox 3"/>
          <p:cNvSpPr txBox="1"/>
          <p:nvPr/>
        </p:nvSpPr>
        <p:spPr>
          <a:xfrm>
            <a:off x="7702636" y="1771650"/>
            <a:ext cx="290464" cy="184666"/>
          </a:xfrm>
          <a:prstGeom prst="rect">
            <a:avLst/>
          </a:prstGeom>
          <a:solidFill>
            <a:schemeClr val="accent3">
              <a:lumMod val="20000"/>
              <a:lumOff val="80000"/>
            </a:schemeClr>
          </a:solidFill>
        </p:spPr>
        <p:txBody>
          <a:bodyPr wrap="none" rtlCol="0">
            <a:spAutoFit/>
          </a:bodyPr>
          <a:lstStyle/>
          <a:p>
            <a:r>
              <a:rPr lang="en-US" sz="600" dirty="0" smtClean="0"/>
              <a:t>      </a:t>
            </a:r>
            <a:endParaRPr lang="en-US" sz="600" dirty="0"/>
          </a:p>
        </p:txBody>
      </p:sp>
      <p:sp>
        <p:nvSpPr>
          <p:cNvPr id="5" name="TextBox 4"/>
          <p:cNvSpPr txBox="1"/>
          <p:nvPr/>
        </p:nvSpPr>
        <p:spPr>
          <a:xfrm>
            <a:off x="7315200" y="2000250"/>
            <a:ext cx="360996" cy="184666"/>
          </a:xfrm>
          <a:prstGeom prst="rect">
            <a:avLst/>
          </a:prstGeom>
          <a:solidFill>
            <a:schemeClr val="accent3">
              <a:lumMod val="20000"/>
              <a:lumOff val="80000"/>
            </a:schemeClr>
          </a:solidFill>
        </p:spPr>
        <p:txBody>
          <a:bodyPr wrap="none" rtlCol="0">
            <a:spAutoFit/>
          </a:bodyPr>
          <a:lstStyle/>
          <a:p>
            <a:r>
              <a:rPr lang="en-US" sz="600" dirty="0" smtClean="0"/>
              <a:t>          </a:t>
            </a:r>
            <a:endParaRPr lang="en-US" sz="600" dirty="0"/>
          </a:p>
        </p:txBody>
      </p:sp>
      <p:sp>
        <p:nvSpPr>
          <p:cNvPr id="6" name="TextBox 5"/>
          <p:cNvSpPr txBox="1"/>
          <p:nvPr/>
        </p:nvSpPr>
        <p:spPr>
          <a:xfrm>
            <a:off x="6878004" y="2228850"/>
            <a:ext cx="360996" cy="184666"/>
          </a:xfrm>
          <a:prstGeom prst="rect">
            <a:avLst/>
          </a:prstGeom>
          <a:solidFill>
            <a:schemeClr val="accent3">
              <a:lumMod val="20000"/>
              <a:lumOff val="80000"/>
            </a:schemeClr>
          </a:solidFill>
        </p:spPr>
        <p:txBody>
          <a:bodyPr wrap="none" rtlCol="0">
            <a:spAutoFit/>
          </a:bodyPr>
          <a:lstStyle/>
          <a:p>
            <a:r>
              <a:rPr lang="en-US" sz="600" dirty="0" smtClean="0"/>
              <a:t>          </a:t>
            </a:r>
            <a:endParaRPr lang="en-US" sz="600" dirty="0"/>
          </a:p>
        </p:txBody>
      </p:sp>
      <p:sp>
        <p:nvSpPr>
          <p:cNvPr id="7" name="TextBox 6"/>
          <p:cNvSpPr txBox="1"/>
          <p:nvPr/>
        </p:nvSpPr>
        <p:spPr>
          <a:xfrm>
            <a:off x="6934200" y="2490400"/>
            <a:ext cx="360996" cy="184666"/>
          </a:xfrm>
          <a:prstGeom prst="rect">
            <a:avLst/>
          </a:prstGeom>
          <a:solidFill>
            <a:schemeClr val="accent3">
              <a:lumMod val="20000"/>
              <a:lumOff val="80000"/>
            </a:schemeClr>
          </a:solidFill>
        </p:spPr>
        <p:txBody>
          <a:bodyPr wrap="none" rtlCol="0">
            <a:spAutoFit/>
          </a:bodyPr>
          <a:lstStyle/>
          <a:p>
            <a:r>
              <a:rPr lang="en-US" sz="600" dirty="0" smtClean="0"/>
              <a:t>          </a:t>
            </a:r>
            <a:endParaRPr lang="en-US" sz="600" dirty="0"/>
          </a:p>
        </p:txBody>
      </p:sp>
      <p:sp>
        <p:nvSpPr>
          <p:cNvPr id="8" name="TextBox 7"/>
          <p:cNvSpPr txBox="1"/>
          <p:nvPr/>
        </p:nvSpPr>
        <p:spPr>
          <a:xfrm>
            <a:off x="7563804" y="2719000"/>
            <a:ext cx="360996" cy="184666"/>
          </a:xfrm>
          <a:prstGeom prst="rect">
            <a:avLst/>
          </a:prstGeom>
          <a:solidFill>
            <a:schemeClr val="accent3">
              <a:lumMod val="20000"/>
              <a:lumOff val="80000"/>
            </a:schemeClr>
          </a:solidFill>
        </p:spPr>
        <p:txBody>
          <a:bodyPr wrap="none" rtlCol="0">
            <a:spAutoFit/>
          </a:bodyPr>
          <a:lstStyle/>
          <a:p>
            <a:r>
              <a:rPr lang="en-US" sz="600" dirty="0" smtClean="0"/>
              <a:t>          </a:t>
            </a:r>
            <a:endParaRPr lang="en-US" sz="600" dirty="0"/>
          </a:p>
        </p:txBody>
      </p:sp>
      <p:sp>
        <p:nvSpPr>
          <p:cNvPr id="10" name="TextBox 9"/>
          <p:cNvSpPr txBox="1"/>
          <p:nvPr/>
        </p:nvSpPr>
        <p:spPr>
          <a:xfrm>
            <a:off x="8021004" y="2971800"/>
            <a:ext cx="360996" cy="184666"/>
          </a:xfrm>
          <a:prstGeom prst="rect">
            <a:avLst/>
          </a:prstGeom>
          <a:solidFill>
            <a:schemeClr val="accent3">
              <a:lumMod val="20000"/>
              <a:lumOff val="80000"/>
            </a:schemeClr>
          </a:solidFill>
        </p:spPr>
        <p:txBody>
          <a:bodyPr wrap="none" rtlCol="0">
            <a:spAutoFit/>
          </a:bodyPr>
          <a:lstStyle/>
          <a:p>
            <a:r>
              <a:rPr lang="en-US" sz="600" dirty="0" smtClean="0"/>
              <a:t>          </a:t>
            </a:r>
            <a:endParaRPr lang="en-US" sz="600" dirty="0"/>
          </a:p>
        </p:txBody>
      </p:sp>
      <p:sp>
        <p:nvSpPr>
          <p:cNvPr id="11" name="TextBox 10"/>
          <p:cNvSpPr txBox="1"/>
          <p:nvPr/>
        </p:nvSpPr>
        <p:spPr>
          <a:xfrm>
            <a:off x="7162800" y="3200400"/>
            <a:ext cx="360996" cy="184666"/>
          </a:xfrm>
          <a:prstGeom prst="rect">
            <a:avLst/>
          </a:prstGeom>
          <a:solidFill>
            <a:schemeClr val="accent3">
              <a:lumMod val="20000"/>
              <a:lumOff val="80000"/>
            </a:schemeClr>
          </a:solidFill>
        </p:spPr>
        <p:txBody>
          <a:bodyPr wrap="none" rtlCol="0">
            <a:spAutoFit/>
          </a:bodyPr>
          <a:lstStyle/>
          <a:p>
            <a:r>
              <a:rPr lang="en-US" sz="600" dirty="0" smtClean="0"/>
              <a:t>          </a:t>
            </a:r>
            <a:endParaRPr lang="en-US" sz="600" dirty="0"/>
          </a:p>
        </p:txBody>
      </p:sp>
      <p:sp>
        <p:nvSpPr>
          <p:cNvPr id="12" name="TextBox 11"/>
          <p:cNvSpPr txBox="1"/>
          <p:nvPr/>
        </p:nvSpPr>
        <p:spPr>
          <a:xfrm>
            <a:off x="6934200" y="3461950"/>
            <a:ext cx="360996" cy="184666"/>
          </a:xfrm>
          <a:prstGeom prst="rect">
            <a:avLst/>
          </a:prstGeom>
          <a:solidFill>
            <a:schemeClr val="accent3">
              <a:lumMod val="20000"/>
              <a:lumOff val="80000"/>
            </a:schemeClr>
          </a:solidFill>
        </p:spPr>
        <p:txBody>
          <a:bodyPr wrap="none" rtlCol="0">
            <a:spAutoFit/>
          </a:bodyPr>
          <a:lstStyle/>
          <a:p>
            <a:r>
              <a:rPr lang="en-US" sz="600" dirty="0" smtClean="0"/>
              <a:t>          </a:t>
            </a:r>
            <a:endParaRPr lang="en-US" sz="600" dirty="0"/>
          </a:p>
        </p:txBody>
      </p:sp>
      <p:sp>
        <p:nvSpPr>
          <p:cNvPr id="14" name="TextBox 13"/>
          <p:cNvSpPr txBox="1"/>
          <p:nvPr/>
        </p:nvSpPr>
        <p:spPr>
          <a:xfrm>
            <a:off x="6878004" y="3690550"/>
            <a:ext cx="360996" cy="184666"/>
          </a:xfrm>
          <a:prstGeom prst="rect">
            <a:avLst/>
          </a:prstGeom>
          <a:solidFill>
            <a:schemeClr val="accent3">
              <a:lumMod val="20000"/>
              <a:lumOff val="80000"/>
            </a:schemeClr>
          </a:solidFill>
        </p:spPr>
        <p:txBody>
          <a:bodyPr wrap="none" rtlCol="0">
            <a:spAutoFit/>
          </a:bodyPr>
          <a:lstStyle/>
          <a:p>
            <a:r>
              <a:rPr lang="en-US" sz="600" dirty="0" smtClean="0"/>
              <a:t>          </a:t>
            </a:r>
            <a:endParaRPr lang="en-US" sz="600" dirty="0"/>
          </a:p>
        </p:txBody>
      </p:sp>
      <p:sp>
        <p:nvSpPr>
          <p:cNvPr id="15" name="TextBox 14"/>
          <p:cNvSpPr txBox="1"/>
          <p:nvPr/>
        </p:nvSpPr>
        <p:spPr>
          <a:xfrm>
            <a:off x="6954204" y="4171950"/>
            <a:ext cx="360996" cy="184666"/>
          </a:xfrm>
          <a:prstGeom prst="rect">
            <a:avLst/>
          </a:prstGeom>
          <a:solidFill>
            <a:schemeClr val="accent3">
              <a:lumMod val="20000"/>
              <a:lumOff val="80000"/>
            </a:schemeClr>
          </a:solidFill>
        </p:spPr>
        <p:txBody>
          <a:bodyPr wrap="none" rtlCol="0">
            <a:spAutoFit/>
          </a:bodyPr>
          <a:lstStyle/>
          <a:p>
            <a:r>
              <a:rPr lang="en-US" sz="600" dirty="0" smtClean="0"/>
              <a:t>          </a:t>
            </a:r>
            <a:endParaRPr lang="en-US" sz="600" dirty="0"/>
          </a:p>
        </p:txBody>
      </p:sp>
      <p:sp>
        <p:nvSpPr>
          <p:cNvPr id="16" name="TextBox 15"/>
          <p:cNvSpPr txBox="1"/>
          <p:nvPr/>
        </p:nvSpPr>
        <p:spPr>
          <a:xfrm>
            <a:off x="6934200" y="4400550"/>
            <a:ext cx="360996" cy="184666"/>
          </a:xfrm>
          <a:prstGeom prst="rect">
            <a:avLst/>
          </a:prstGeom>
          <a:solidFill>
            <a:schemeClr val="accent3">
              <a:lumMod val="20000"/>
              <a:lumOff val="80000"/>
            </a:schemeClr>
          </a:solidFill>
        </p:spPr>
        <p:txBody>
          <a:bodyPr wrap="none" rtlCol="0">
            <a:spAutoFit/>
          </a:bodyPr>
          <a:lstStyle/>
          <a:p>
            <a:r>
              <a:rPr lang="en-US" sz="600" dirty="0" smtClean="0"/>
              <a:t>          </a:t>
            </a:r>
            <a:endParaRPr lang="en-US" sz="600" dirty="0"/>
          </a:p>
        </p:txBody>
      </p:sp>
      <p:sp>
        <p:nvSpPr>
          <p:cNvPr id="17" name="TextBox 16"/>
          <p:cNvSpPr txBox="1"/>
          <p:nvPr/>
        </p:nvSpPr>
        <p:spPr>
          <a:xfrm>
            <a:off x="7974402" y="3943350"/>
            <a:ext cx="255198" cy="184666"/>
          </a:xfrm>
          <a:prstGeom prst="rect">
            <a:avLst/>
          </a:prstGeom>
          <a:solidFill>
            <a:schemeClr val="accent3">
              <a:lumMod val="20000"/>
              <a:lumOff val="80000"/>
            </a:schemeClr>
          </a:solidFill>
        </p:spPr>
        <p:txBody>
          <a:bodyPr wrap="none" rtlCol="0">
            <a:spAutoFit/>
          </a:bodyPr>
          <a:lstStyle/>
          <a:p>
            <a:r>
              <a:rPr lang="en-US" sz="600" dirty="0" smtClean="0"/>
              <a:t>    </a:t>
            </a:r>
            <a:endParaRPr lang="en-US" sz="600" dirty="0"/>
          </a:p>
        </p:txBody>
      </p:sp>
      <p:sp>
        <p:nvSpPr>
          <p:cNvPr id="18" name="TextBox 17"/>
          <p:cNvSpPr txBox="1"/>
          <p:nvPr/>
        </p:nvSpPr>
        <p:spPr>
          <a:xfrm>
            <a:off x="8839200" y="3943350"/>
            <a:ext cx="272832" cy="184666"/>
          </a:xfrm>
          <a:prstGeom prst="rect">
            <a:avLst/>
          </a:prstGeom>
          <a:solidFill>
            <a:schemeClr val="accent3">
              <a:lumMod val="20000"/>
              <a:lumOff val="80000"/>
            </a:schemeClr>
          </a:solidFill>
        </p:spPr>
        <p:txBody>
          <a:bodyPr wrap="none" rtlCol="0">
            <a:spAutoFit/>
          </a:bodyPr>
          <a:lstStyle/>
          <a:p>
            <a:r>
              <a:rPr lang="en-US" sz="600" dirty="0" smtClean="0"/>
              <a:t>     </a:t>
            </a:r>
            <a:endParaRPr lang="en-US" sz="600" dirty="0"/>
          </a:p>
        </p:txBody>
      </p:sp>
      <p:sp>
        <p:nvSpPr>
          <p:cNvPr id="19" name="TextBox 18"/>
          <p:cNvSpPr txBox="1"/>
          <p:nvPr/>
        </p:nvSpPr>
        <p:spPr>
          <a:xfrm>
            <a:off x="6983802" y="1771650"/>
            <a:ext cx="255198" cy="184666"/>
          </a:xfrm>
          <a:prstGeom prst="rect">
            <a:avLst/>
          </a:prstGeom>
          <a:solidFill>
            <a:schemeClr val="accent3">
              <a:lumMod val="20000"/>
              <a:lumOff val="80000"/>
            </a:schemeClr>
          </a:solidFill>
        </p:spPr>
        <p:txBody>
          <a:bodyPr wrap="none" rtlCol="0">
            <a:spAutoFit/>
          </a:bodyPr>
          <a:lstStyle/>
          <a:p>
            <a:r>
              <a:rPr lang="en-US" sz="600" dirty="0" smtClean="0"/>
              <a:t>    </a:t>
            </a:r>
            <a:endParaRPr lang="en-US" sz="600" dirty="0"/>
          </a:p>
        </p:txBody>
      </p:sp>
      <p:sp>
        <p:nvSpPr>
          <p:cNvPr id="20" name="TextBox 19"/>
          <p:cNvSpPr txBox="1"/>
          <p:nvPr/>
        </p:nvSpPr>
        <p:spPr>
          <a:xfrm>
            <a:off x="8763000" y="1221001"/>
            <a:ext cx="360996" cy="276999"/>
          </a:xfrm>
          <a:prstGeom prst="rect">
            <a:avLst/>
          </a:prstGeom>
          <a:solidFill>
            <a:schemeClr val="accent3">
              <a:lumMod val="60000"/>
              <a:lumOff val="40000"/>
            </a:schemeClr>
          </a:solidFill>
        </p:spPr>
        <p:txBody>
          <a:bodyPr wrap="none" rtlCol="0">
            <a:spAutoFit/>
          </a:bodyPr>
          <a:lstStyle/>
          <a:p>
            <a:r>
              <a:rPr lang="en-US" sz="1200" dirty="0" smtClean="0"/>
              <a:t>     </a:t>
            </a:r>
            <a:endParaRPr lang="en-US" sz="1200" dirty="0"/>
          </a:p>
        </p:txBody>
      </p:sp>
      <p:sp>
        <p:nvSpPr>
          <p:cNvPr id="21" name="TextBox 20"/>
          <p:cNvSpPr txBox="1"/>
          <p:nvPr/>
        </p:nvSpPr>
        <p:spPr>
          <a:xfrm>
            <a:off x="3331644" y="57150"/>
            <a:ext cx="215475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HIV and AIDS</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779285"/>
            <a:ext cx="9144000" cy="923330"/>
          </a:xfrm>
          <a:prstGeom prst="rect">
            <a:avLst/>
          </a:prstGeom>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5400" b="1" dirty="0" smtClean="0"/>
              <a:t>Shock</a:t>
            </a:r>
            <a:endParaRPr lang="en-US" sz="5400" b="1" dirty="0"/>
          </a:p>
        </p:txBody>
      </p:sp>
    </p:spTree>
  </p:cSld>
  <p:clrMapOvr>
    <a:masterClrMapping/>
  </p:clrMapOvr>
  <p:transition spd="slow">
    <p:wipe dir="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84520"/>
            <a:ext cx="9144000" cy="523220"/>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en-US" sz="2800" b="1" dirty="0" smtClean="0"/>
              <a:t>Methods Used in Pathology</a:t>
            </a:r>
            <a:endParaRPr lang="en-US" sz="2800" b="1" dirty="0"/>
          </a:p>
        </p:txBody>
      </p:sp>
      <p:sp>
        <p:nvSpPr>
          <p:cNvPr id="3" name="Rectangle 2"/>
          <p:cNvSpPr/>
          <p:nvPr/>
        </p:nvSpPr>
        <p:spPr>
          <a:xfrm>
            <a:off x="0" y="701278"/>
            <a:ext cx="9144000" cy="4308872"/>
          </a:xfrm>
          <a:prstGeom prst="rect">
            <a:avLst/>
          </a:prstGeom>
        </p:spPr>
        <p:txBody>
          <a:bodyPr wrap="square">
            <a:spAutoFit/>
          </a:bodyPr>
          <a:lstStyle/>
          <a:p>
            <a:pPr marL="457200" indent="-457200">
              <a:buFont typeface="+mj-lt"/>
              <a:buAutoNum type="arabicPeriod" startAt="3"/>
            </a:pPr>
            <a:r>
              <a:rPr lang="en-US" sz="2000" b="1" dirty="0" smtClean="0"/>
              <a:t>Ancillary techniques</a:t>
            </a:r>
          </a:p>
          <a:p>
            <a:pPr marL="800100" lvl="1" indent="-342900">
              <a:buAutoNum type="alphaLcPeriod"/>
            </a:pPr>
            <a:r>
              <a:rPr lang="en-US" b="1" dirty="0" smtClean="0"/>
              <a:t>Immunofluorescence microscopy (IFM)</a:t>
            </a:r>
          </a:p>
          <a:p>
            <a:pPr marL="1314450" lvl="2" indent="-400050">
              <a:buAutoNum type="romanLcPeriod"/>
            </a:pPr>
            <a:r>
              <a:rPr lang="en-US" dirty="0" smtClean="0"/>
              <a:t>Renal diseases</a:t>
            </a:r>
          </a:p>
          <a:p>
            <a:pPr marL="1314450" lvl="2" indent="-400050">
              <a:buAutoNum type="romanLcPeriod"/>
            </a:pPr>
            <a:r>
              <a:rPr lang="en-US" dirty="0" smtClean="0"/>
              <a:t>Autoimmune diseases</a:t>
            </a:r>
          </a:p>
          <a:p>
            <a:pPr marL="1314450" lvl="2" indent="-400050">
              <a:buAutoNum type="romanLcPeriod"/>
            </a:pPr>
            <a:endParaRPr lang="en-US" dirty="0" smtClean="0"/>
          </a:p>
          <a:p>
            <a:pPr marL="857250" lvl="1" indent="-400050">
              <a:buAutoNum type="alphaLcPeriod"/>
            </a:pPr>
            <a:r>
              <a:rPr lang="en-US" b="1" dirty="0" smtClean="0"/>
              <a:t>Transmission electron microscopy (EM)</a:t>
            </a:r>
          </a:p>
          <a:p>
            <a:pPr marL="1314450" lvl="2" indent="-400050">
              <a:buAutoNum type="romanLcPeriod"/>
            </a:pPr>
            <a:r>
              <a:rPr lang="en-US" dirty="0" smtClean="0"/>
              <a:t>Renal disease</a:t>
            </a:r>
          </a:p>
          <a:p>
            <a:pPr marL="1314450" lvl="2" indent="-400050">
              <a:buAutoNum type="romanLcPeriod"/>
            </a:pPr>
            <a:r>
              <a:rPr lang="en-US" dirty="0" smtClean="0"/>
              <a:t>Neoplasms</a:t>
            </a:r>
          </a:p>
          <a:p>
            <a:pPr marL="1314450" lvl="2" indent="-400050">
              <a:buAutoNum type="romanLcPeriod"/>
            </a:pPr>
            <a:r>
              <a:rPr lang="en-US" dirty="0" smtClean="0"/>
              <a:t>Infections</a:t>
            </a:r>
          </a:p>
          <a:p>
            <a:pPr marL="1314450" lvl="2" indent="-400050">
              <a:buAutoNum type="romanLcPeriod"/>
            </a:pPr>
            <a:r>
              <a:rPr lang="en-US" dirty="0" smtClean="0"/>
              <a:t>Genetic disorders</a:t>
            </a:r>
          </a:p>
          <a:p>
            <a:pPr marL="1314450" lvl="2" indent="-400050">
              <a:buAutoNum type="romanLcPeriod"/>
            </a:pPr>
            <a:endParaRPr lang="en-US" dirty="0" smtClean="0"/>
          </a:p>
          <a:p>
            <a:pPr marL="400050" indent="-400050">
              <a:buFont typeface="+mj-lt"/>
              <a:buAutoNum type="arabicPeriod" startAt="4"/>
            </a:pPr>
            <a:r>
              <a:rPr lang="en-US" sz="2000" b="1" dirty="0" smtClean="0">
                <a:hlinkClick r:id="rId2" action="ppaction://hlinkpres?slideindex=1&amp;slidetitle="/>
              </a:rPr>
              <a:t>Molecular techniques</a:t>
            </a:r>
            <a:endParaRPr lang="en-US" sz="2000" b="1" dirty="0" smtClean="0"/>
          </a:p>
          <a:p>
            <a:pPr marL="1257300" lvl="2" indent="-342900">
              <a:buAutoNum type="alphaLcPeriod"/>
            </a:pPr>
            <a:r>
              <a:rPr lang="en-US" dirty="0" smtClean="0"/>
              <a:t>Protein electrophoresis</a:t>
            </a:r>
          </a:p>
          <a:p>
            <a:pPr marL="1257300" lvl="2" indent="-342900">
              <a:buAutoNum type="alphaLcPeriod"/>
            </a:pPr>
            <a:r>
              <a:rPr lang="en-US" dirty="0" smtClean="0"/>
              <a:t>Southern blot, Northern blot, Western blot</a:t>
            </a:r>
          </a:p>
          <a:p>
            <a:pPr marL="1257300" lvl="2" indent="-342900">
              <a:buAutoNum type="alphaLcPeriod"/>
            </a:pPr>
            <a:r>
              <a:rPr lang="en-US" dirty="0" smtClean="0"/>
              <a:t>Polymerase chain reaction (PCR)</a:t>
            </a:r>
            <a:endParaRPr lang="en-US" dirty="0"/>
          </a:p>
        </p:txBody>
      </p:sp>
    </p:spTree>
  </p:cSld>
  <p:clrMapOvr>
    <a:masterClrMapping/>
  </p:clrMapOvr>
  <p:transition spd="slow">
    <p:wipe dir="r"/>
  </p:transition>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10000" y="57150"/>
            <a:ext cx="1063112"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Shock</a:t>
            </a:r>
            <a:endParaRPr lang="en-US" sz="2800" b="1" dirty="0"/>
          </a:p>
        </p:txBody>
      </p:sp>
      <p:sp>
        <p:nvSpPr>
          <p:cNvPr id="3" name="TextBox 2"/>
          <p:cNvSpPr txBox="1"/>
          <p:nvPr/>
        </p:nvSpPr>
        <p:spPr>
          <a:xfrm>
            <a:off x="28310" y="571500"/>
            <a:ext cx="1458413" cy="461665"/>
          </a:xfrm>
          <a:prstGeom prst="rect">
            <a:avLst/>
          </a:prstGeom>
        </p:spPr>
        <p:style>
          <a:lnRef idx="1">
            <a:schemeClr val="accent6"/>
          </a:lnRef>
          <a:fillRef idx="3">
            <a:schemeClr val="accent6"/>
          </a:fillRef>
          <a:effectRef idx="2">
            <a:schemeClr val="accent6"/>
          </a:effectRef>
          <a:fontRef idx="minor">
            <a:schemeClr val="lt1"/>
          </a:fontRef>
        </p:style>
        <p:txBody>
          <a:bodyPr wrap="none" rtlCol="0">
            <a:spAutoFit/>
          </a:bodyPr>
          <a:lstStyle/>
          <a:p>
            <a:r>
              <a:rPr lang="en-US" sz="2400" b="1" dirty="0" smtClean="0"/>
              <a:t>Definition</a:t>
            </a:r>
            <a:endParaRPr lang="en-US" sz="2400" b="1" dirty="0"/>
          </a:p>
        </p:txBody>
      </p:sp>
      <p:sp>
        <p:nvSpPr>
          <p:cNvPr id="4" name="TextBox 3"/>
          <p:cNvSpPr txBox="1"/>
          <p:nvPr/>
        </p:nvSpPr>
        <p:spPr>
          <a:xfrm>
            <a:off x="0" y="1143000"/>
            <a:ext cx="9144000" cy="2677656"/>
          </a:xfrm>
          <a:prstGeom prst="rect">
            <a:avLst/>
          </a:prstGeom>
          <a:noFill/>
        </p:spPr>
        <p:txBody>
          <a:bodyPr wrap="square" rtlCol="0">
            <a:spAutoFit/>
          </a:bodyPr>
          <a:lstStyle/>
          <a:p>
            <a:pPr marL="457200" indent="-457200" algn="just">
              <a:buFont typeface="Arial" pitchFamily="34" charset="0"/>
              <a:buChar char="•"/>
            </a:pPr>
            <a:r>
              <a:rPr lang="en-US" sz="2400" dirty="0" smtClean="0"/>
              <a:t>It is a clinical syndrome characterized by </a:t>
            </a:r>
            <a:r>
              <a:rPr lang="en-US" sz="2400" dirty="0" smtClean="0">
                <a:solidFill>
                  <a:srgbClr val="7030A0"/>
                </a:solidFill>
              </a:rPr>
              <a:t>decreased blood supply to body tissue</a:t>
            </a:r>
            <a:r>
              <a:rPr lang="en-US" sz="2400" dirty="0" smtClean="0"/>
              <a:t>.</a:t>
            </a:r>
          </a:p>
          <a:p>
            <a:pPr marL="457200" indent="-457200" algn="just">
              <a:buFont typeface="Arial" pitchFamily="34" charset="0"/>
              <a:buChar char="•"/>
            </a:pPr>
            <a:endParaRPr lang="en-US" sz="2400" dirty="0" smtClean="0"/>
          </a:p>
          <a:p>
            <a:pPr marL="457200" indent="-457200" algn="just">
              <a:buFont typeface="Arial" pitchFamily="34" charset="0"/>
              <a:buChar char="•"/>
            </a:pPr>
            <a:r>
              <a:rPr lang="en-US" sz="2400" dirty="0" smtClean="0"/>
              <a:t>Shock or cardiovascular collapse constitute systemic </a:t>
            </a:r>
            <a:r>
              <a:rPr lang="en-US" sz="2400" dirty="0" smtClean="0">
                <a:solidFill>
                  <a:srgbClr val="7030A0"/>
                </a:solidFill>
              </a:rPr>
              <a:t>hypoperfusion</a:t>
            </a:r>
            <a:r>
              <a:rPr lang="en-US" sz="2400" dirty="0" smtClean="0"/>
              <a:t> due to reduction either in cardiac output or in the effective circulating blood volume whose end results are </a:t>
            </a:r>
            <a:r>
              <a:rPr lang="en-US" sz="2400" dirty="0" smtClean="0">
                <a:solidFill>
                  <a:srgbClr val="7030A0"/>
                </a:solidFill>
              </a:rPr>
              <a:t>hypotension</a:t>
            </a:r>
            <a:r>
              <a:rPr lang="en-US" sz="2400" dirty="0" smtClean="0"/>
              <a:t> followed by </a:t>
            </a:r>
            <a:r>
              <a:rPr lang="en-US" sz="2400" dirty="0" smtClean="0">
                <a:solidFill>
                  <a:srgbClr val="7030A0"/>
                </a:solidFill>
              </a:rPr>
              <a:t>impaired tissue perfusion and cellular hypoxia</a:t>
            </a:r>
            <a:r>
              <a:rPr lang="en-US" sz="2400" dirty="0" smtClean="0"/>
              <a:t>.</a:t>
            </a:r>
            <a:endParaRPr lang="en-US" sz="2400" dirty="0"/>
          </a:p>
        </p:txBody>
      </p:sp>
    </p:spTree>
  </p:cSld>
  <p:clrMapOvr>
    <a:masterClrMapping/>
  </p:clrMapOvr>
  <p:transition spd="slow">
    <p:wipe dir="r"/>
  </p:transition>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810000" y="57150"/>
            <a:ext cx="1063112"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Shock</a:t>
            </a:r>
            <a:endParaRPr lang="en-US" sz="2800" b="1" dirty="0"/>
          </a:p>
        </p:txBody>
      </p:sp>
      <p:sp>
        <p:nvSpPr>
          <p:cNvPr id="4" name="TextBox 3"/>
          <p:cNvSpPr txBox="1"/>
          <p:nvPr/>
        </p:nvSpPr>
        <p:spPr>
          <a:xfrm>
            <a:off x="28310" y="571500"/>
            <a:ext cx="2047355" cy="461665"/>
          </a:xfrm>
          <a:prstGeom prst="rect">
            <a:avLst/>
          </a:prstGeom>
        </p:spPr>
        <p:style>
          <a:lnRef idx="1">
            <a:schemeClr val="accent6"/>
          </a:lnRef>
          <a:fillRef idx="3">
            <a:schemeClr val="accent6"/>
          </a:fillRef>
          <a:effectRef idx="2">
            <a:schemeClr val="accent6"/>
          </a:effectRef>
          <a:fontRef idx="minor">
            <a:schemeClr val="lt1"/>
          </a:fontRef>
        </p:style>
        <p:txBody>
          <a:bodyPr wrap="none" rtlCol="0">
            <a:spAutoFit/>
          </a:bodyPr>
          <a:lstStyle/>
          <a:p>
            <a:r>
              <a:rPr lang="en-US" sz="2400" b="1" dirty="0" smtClean="0"/>
              <a:t>Types of shock</a:t>
            </a:r>
            <a:endParaRPr lang="en-US" sz="2400" b="1" dirty="0"/>
          </a:p>
        </p:txBody>
      </p:sp>
      <p:sp>
        <p:nvSpPr>
          <p:cNvPr id="5" name="TextBox 4"/>
          <p:cNvSpPr txBox="1"/>
          <p:nvPr/>
        </p:nvSpPr>
        <p:spPr>
          <a:xfrm>
            <a:off x="423823" y="1094422"/>
            <a:ext cx="4757777" cy="1477328"/>
          </a:xfrm>
          <a:prstGeom prst="rect">
            <a:avLst/>
          </a:prstGeom>
          <a:noFill/>
        </p:spPr>
        <p:txBody>
          <a:bodyPr wrap="none" rtlCol="0">
            <a:spAutoFit/>
          </a:bodyPr>
          <a:lstStyle/>
          <a:p>
            <a:pPr marL="342900" indent="-342900">
              <a:buAutoNum type="arabicPeriod"/>
            </a:pPr>
            <a:r>
              <a:rPr lang="en-US" dirty="0" smtClean="0"/>
              <a:t>Cardiogenic shock (pump failure)</a:t>
            </a:r>
          </a:p>
          <a:p>
            <a:pPr marL="342900" indent="-342900">
              <a:buAutoNum type="arabicPeriod"/>
            </a:pPr>
            <a:r>
              <a:rPr lang="en-US" dirty="0" smtClean="0"/>
              <a:t>Hypovolaemic shock (reduced blood volume)</a:t>
            </a:r>
          </a:p>
          <a:p>
            <a:pPr marL="342900" indent="-342900">
              <a:buAutoNum type="arabicPeriod"/>
            </a:pPr>
            <a:r>
              <a:rPr lang="en-US" dirty="0" smtClean="0"/>
              <a:t>Septic shock (bacterial infection)</a:t>
            </a:r>
          </a:p>
          <a:p>
            <a:pPr marL="342900" indent="-342900">
              <a:buAutoNum type="arabicPeriod"/>
            </a:pPr>
            <a:r>
              <a:rPr lang="en-US" dirty="0" smtClean="0"/>
              <a:t>Neurogenic shock</a:t>
            </a:r>
          </a:p>
          <a:p>
            <a:pPr marL="342900" indent="-342900">
              <a:buAutoNum type="arabicPeriod"/>
            </a:pPr>
            <a:r>
              <a:rPr lang="en-US" dirty="0" smtClean="0"/>
              <a:t>Anaphylactic shock</a:t>
            </a:r>
            <a:endParaRPr lang="en-US" dirty="0"/>
          </a:p>
        </p:txBody>
      </p:sp>
      <p:sp>
        <p:nvSpPr>
          <p:cNvPr id="6" name="TextBox 5"/>
          <p:cNvSpPr txBox="1"/>
          <p:nvPr/>
        </p:nvSpPr>
        <p:spPr>
          <a:xfrm>
            <a:off x="1" y="2571750"/>
            <a:ext cx="9144000" cy="2585323"/>
          </a:xfrm>
          <a:prstGeom prst="rect">
            <a:avLst/>
          </a:prstGeom>
          <a:noFill/>
        </p:spPr>
        <p:txBody>
          <a:bodyPr wrap="square" rtlCol="0">
            <a:spAutoFit/>
          </a:bodyPr>
          <a:lstStyle/>
          <a:p>
            <a:pPr marL="342900" indent="-342900">
              <a:buAutoNum type="arabicPeriod"/>
            </a:pPr>
            <a:r>
              <a:rPr lang="en-US" b="1" dirty="0" smtClean="0"/>
              <a:t>Cardiogenic shock (pump failure)</a:t>
            </a:r>
          </a:p>
          <a:p>
            <a:pPr marL="800100" lvl="1" indent="-342900">
              <a:buFont typeface="Arial" pitchFamily="34" charset="0"/>
              <a:buChar char="•"/>
            </a:pPr>
            <a:r>
              <a:rPr lang="en-US" dirty="0" smtClean="0"/>
              <a:t>Myocardial infarction</a:t>
            </a:r>
          </a:p>
          <a:p>
            <a:pPr marL="800100" lvl="1" indent="-342900">
              <a:buFont typeface="Arial" pitchFamily="34" charset="0"/>
              <a:buChar char="•"/>
            </a:pPr>
            <a:r>
              <a:rPr lang="en-US" dirty="0" smtClean="0"/>
              <a:t>Cardiac arrhythmias</a:t>
            </a:r>
          </a:p>
          <a:p>
            <a:pPr marL="800100" lvl="1" indent="-342900">
              <a:buFont typeface="Arial" pitchFamily="34" charset="0"/>
              <a:buChar char="•"/>
            </a:pPr>
            <a:r>
              <a:rPr lang="en-US" dirty="0" smtClean="0"/>
              <a:t>Pulmonary embolism</a:t>
            </a:r>
          </a:p>
          <a:p>
            <a:pPr marL="800100" lvl="1" indent="-342900">
              <a:buFont typeface="Arial" pitchFamily="34" charset="0"/>
              <a:buChar char="•"/>
            </a:pPr>
            <a:r>
              <a:rPr lang="en-US" dirty="0" smtClean="0"/>
              <a:t>Rupture of heart, ventricles or papillary muscles</a:t>
            </a:r>
          </a:p>
          <a:p>
            <a:pPr marL="800100" lvl="1" indent="-342900">
              <a:buFont typeface="Arial" pitchFamily="34" charset="0"/>
              <a:buChar char="•"/>
            </a:pPr>
            <a:r>
              <a:rPr lang="en-US" dirty="0" smtClean="0"/>
              <a:t>Cardiomyopathies</a:t>
            </a:r>
          </a:p>
          <a:p>
            <a:pPr marL="800100" lvl="1" indent="-342900">
              <a:buFont typeface="Arial" pitchFamily="34" charset="0"/>
              <a:buChar char="•"/>
            </a:pPr>
            <a:endParaRPr lang="en-US" dirty="0" smtClean="0"/>
          </a:p>
          <a:p>
            <a:pPr marL="800100" lvl="1" indent="-342900" algn="just">
              <a:buFont typeface="Wingdings" pitchFamily="2" charset="2"/>
              <a:buChar char="Ø"/>
            </a:pPr>
            <a:r>
              <a:rPr lang="en-US" dirty="0" smtClean="0"/>
              <a:t>Failure of myocardial pump due to intrinsic myocardial damage, extrinsic pressure or obstruct to outflow.</a:t>
            </a:r>
            <a:endParaRPr lang="en-US" dirty="0"/>
          </a:p>
        </p:txBody>
      </p:sp>
    </p:spTree>
  </p:cSld>
  <p:clrMapOvr>
    <a:masterClrMapping/>
  </p:clrMapOvr>
  <p:transition spd="slow">
    <p:wipe dir="r"/>
  </p:transition>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810000" y="57150"/>
            <a:ext cx="1063112"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Shock</a:t>
            </a:r>
            <a:endParaRPr lang="en-US" sz="2800" b="1" dirty="0"/>
          </a:p>
        </p:txBody>
      </p:sp>
      <p:sp>
        <p:nvSpPr>
          <p:cNvPr id="4" name="TextBox 3"/>
          <p:cNvSpPr txBox="1"/>
          <p:nvPr/>
        </p:nvSpPr>
        <p:spPr>
          <a:xfrm>
            <a:off x="1" y="861180"/>
            <a:ext cx="9144000" cy="3785652"/>
          </a:xfrm>
          <a:prstGeom prst="rect">
            <a:avLst/>
          </a:prstGeom>
          <a:noFill/>
        </p:spPr>
        <p:txBody>
          <a:bodyPr wrap="square" rtlCol="0">
            <a:spAutoFit/>
          </a:bodyPr>
          <a:lstStyle/>
          <a:p>
            <a:pPr marL="457200" indent="-457200" algn="just">
              <a:buFont typeface="+mj-lt"/>
              <a:buAutoNum type="arabicPeriod" startAt="2"/>
            </a:pPr>
            <a:r>
              <a:rPr lang="en-US" sz="2000" b="1" dirty="0" smtClean="0"/>
              <a:t>Hypovolaemic shock (reduced blood volume)</a:t>
            </a:r>
          </a:p>
          <a:p>
            <a:pPr marL="914400" lvl="1" indent="-457200" algn="just">
              <a:buFont typeface="Arial" pitchFamily="34" charset="0"/>
              <a:buChar char="•"/>
            </a:pPr>
            <a:r>
              <a:rPr lang="en-US" sz="2000" dirty="0" smtClean="0"/>
              <a:t>Acute haemorrhage</a:t>
            </a:r>
          </a:p>
          <a:p>
            <a:pPr marL="914400" lvl="1" indent="-457200" algn="just">
              <a:buFont typeface="Arial" pitchFamily="34" charset="0"/>
              <a:buChar char="•"/>
            </a:pPr>
            <a:r>
              <a:rPr lang="en-US" sz="2000" dirty="0" smtClean="0"/>
              <a:t>Dehydration from vomiting, diarrhoea</a:t>
            </a:r>
          </a:p>
          <a:p>
            <a:pPr marL="914400" lvl="1" indent="-457200" algn="just">
              <a:buFont typeface="Arial" pitchFamily="34" charset="0"/>
              <a:buChar char="•"/>
            </a:pPr>
            <a:r>
              <a:rPr lang="en-US" sz="2000" dirty="0" smtClean="0"/>
              <a:t>Burns or trauma</a:t>
            </a:r>
          </a:p>
          <a:p>
            <a:pPr marL="914400" lvl="1" indent="-457200" algn="just">
              <a:buFont typeface="Arial" pitchFamily="34" charset="0"/>
              <a:buChar char="•"/>
            </a:pPr>
            <a:r>
              <a:rPr lang="en-US" sz="2000" dirty="0" smtClean="0"/>
              <a:t>Excessive use of diuretics</a:t>
            </a:r>
          </a:p>
          <a:p>
            <a:pPr marL="914400" lvl="1" indent="-457200" algn="just">
              <a:buFont typeface="Arial" pitchFamily="34" charset="0"/>
              <a:buChar char="•"/>
            </a:pPr>
            <a:r>
              <a:rPr lang="en-US" sz="2000" dirty="0" smtClean="0"/>
              <a:t>Acute pancreatitis</a:t>
            </a:r>
          </a:p>
          <a:p>
            <a:pPr marL="457200" indent="-457200" algn="just">
              <a:buFont typeface="+mj-lt"/>
              <a:buAutoNum type="arabicPeriod" startAt="2"/>
            </a:pPr>
            <a:endParaRPr lang="en-US" sz="2000" dirty="0" smtClean="0"/>
          </a:p>
          <a:p>
            <a:pPr marL="457200" indent="-457200" algn="just">
              <a:buFont typeface="+mj-lt"/>
              <a:buAutoNum type="arabicPeriod" startAt="2"/>
            </a:pPr>
            <a:r>
              <a:rPr lang="en-US" sz="2000" b="1" dirty="0" smtClean="0"/>
              <a:t>Septic shock</a:t>
            </a:r>
          </a:p>
          <a:p>
            <a:pPr marL="971550" lvl="1" indent="-514350" algn="just">
              <a:buFont typeface="+mj-lt"/>
              <a:buAutoNum type="romanLcPeriod"/>
            </a:pPr>
            <a:r>
              <a:rPr lang="en-US" sz="2000" dirty="0" smtClean="0"/>
              <a:t>Gram-negative septicaemia (endotoxic shock) e.g., infection with </a:t>
            </a:r>
            <a:r>
              <a:rPr lang="en-US" sz="2000" i="1" dirty="0" smtClean="0"/>
              <a:t>E. coli, Proteus, Klebsiella, Pseudomonas</a:t>
            </a:r>
            <a:r>
              <a:rPr lang="en-US" sz="2000" dirty="0" smtClean="0"/>
              <a:t>, etc.</a:t>
            </a:r>
          </a:p>
          <a:p>
            <a:pPr marL="971550" lvl="1" indent="-514350" algn="just">
              <a:buFont typeface="+mj-lt"/>
              <a:buAutoNum type="romanLcPeriod"/>
            </a:pPr>
            <a:r>
              <a:rPr lang="en-US" sz="2000" dirty="0" smtClean="0"/>
              <a:t>Gram-positive septicaemia (exotoxic shock) e.g., infection with </a:t>
            </a:r>
            <a:r>
              <a:rPr lang="en-US" sz="2000" i="1" dirty="0" smtClean="0"/>
              <a:t>streptococci, pneumococci</a:t>
            </a:r>
          </a:p>
        </p:txBody>
      </p:sp>
    </p:spTree>
  </p:cSld>
  <p:clrMapOvr>
    <a:masterClrMapping/>
  </p:clrMapOvr>
  <p:transition spd="slow">
    <p:wipe dir="r"/>
  </p:transition>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810000" y="57150"/>
            <a:ext cx="1063112"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Shock</a:t>
            </a:r>
            <a:endParaRPr lang="en-US" sz="2800" b="1" dirty="0"/>
          </a:p>
        </p:txBody>
      </p:sp>
      <p:sp>
        <p:nvSpPr>
          <p:cNvPr id="4" name="TextBox 3"/>
          <p:cNvSpPr txBox="1"/>
          <p:nvPr/>
        </p:nvSpPr>
        <p:spPr>
          <a:xfrm>
            <a:off x="1" y="861180"/>
            <a:ext cx="9144000" cy="3785652"/>
          </a:xfrm>
          <a:prstGeom prst="rect">
            <a:avLst/>
          </a:prstGeom>
          <a:noFill/>
        </p:spPr>
        <p:txBody>
          <a:bodyPr wrap="square" rtlCol="0">
            <a:spAutoFit/>
          </a:bodyPr>
          <a:lstStyle/>
          <a:p>
            <a:pPr marL="457200" indent="-457200" algn="just">
              <a:buFont typeface="+mj-lt"/>
              <a:buAutoNum type="arabicPeriod" startAt="4"/>
            </a:pPr>
            <a:r>
              <a:rPr lang="en-US" sz="2000" b="1" dirty="0" smtClean="0"/>
              <a:t>Neurogenic shock</a:t>
            </a:r>
          </a:p>
          <a:p>
            <a:pPr marL="914400" lvl="1" indent="-457200" algn="just">
              <a:buFont typeface="Arial" pitchFamily="34" charset="0"/>
              <a:buChar char="•"/>
            </a:pPr>
            <a:r>
              <a:rPr lang="en-US" sz="2000" dirty="0" smtClean="0"/>
              <a:t>High cervical spinal cord injury</a:t>
            </a:r>
          </a:p>
          <a:p>
            <a:pPr marL="914400" lvl="1" indent="-457200" algn="just">
              <a:buFont typeface="Arial" pitchFamily="34" charset="0"/>
              <a:buChar char="•"/>
            </a:pPr>
            <a:r>
              <a:rPr lang="en-US" sz="2000" dirty="0" smtClean="0"/>
              <a:t>Accidental high spinal anaesthesia</a:t>
            </a:r>
          </a:p>
          <a:p>
            <a:pPr marL="914400" lvl="1" indent="-457200" algn="just">
              <a:buFont typeface="Arial" pitchFamily="34" charset="0"/>
              <a:buChar char="•"/>
            </a:pPr>
            <a:r>
              <a:rPr lang="en-US" sz="2000" dirty="0" smtClean="0"/>
              <a:t>Severe head injury</a:t>
            </a:r>
          </a:p>
          <a:p>
            <a:pPr marL="914400" lvl="1" indent="-457200" algn="just">
              <a:buFont typeface="Arial" pitchFamily="34" charset="0"/>
              <a:buChar char="•"/>
            </a:pPr>
            <a:r>
              <a:rPr lang="en-US" sz="2000" dirty="0" smtClean="0"/>
              <a:t>Hypotension</a:t>
            </a:r>
          </a:p>
          <a:p>
            <a:pPr marL="914400" lvl="1" indent="-457200" algn="just">
              <a:buFont typeface="Arial" pitchFamily="34" charset="0"/>
              <a:buChar char="•"/>
            </a:pPr>
            <a:r>
              <a:rPr lang="en-US" sz="2000" dirty="0" smtClean="0"/>
              <a:t>Bradycardia</a:t>
            </a:r>
          </a:p>
          <a:p>
            <a:pPr marL="457200" indent="-457200" algn="just">
              <a:buFont typeface="+mj-lt"/>
              <a:buAutoNum type="arabicPeriod" startAt="4"/>
            </a:pPr>
            <a:endParaRPr lang="en-US" sz="2000" dirty="0" smtClean="0"/>
          </a:p>
          <a:p>
            <a:pPr marL="457200" indent="-457200" algn="just">
              <a:buFont typeface="+mj-lt"/>
              <a:buAutoNum type="arabicPeriod" startAt="4"/>
            </a:pPr>
            <a:r>
              <a:rPr lang="en-US" sz="2000" b="1" dirty="0" smtClean="0"/>
              <a:t>Anaphylactic shock</a:t>
            </a:r>
          </a:p>
          <a:p>
            <a:pPr marL="914400" lvl="1" indent="-457200" algn="just">
              <a:buFont typeface="Arial" pitchFamily="34" charset="0"/>
              <a:buChar char="•"/>
            </a:pPr>
            <a:r>
              <a:rPr lang="en-US" sz="2000" dirty="0" smtClean="0"/>
              <a:t>Caused by type I hypersensitivity</a:t>
            </a:r>
          </a:p>
          <a:p>
            <a:pPr marL="914400" lvl="1" indent="-457200" algn="just">
              <a:buFont typeface="Arial" pitchFamily="34" charset="0"/>
              <a:buChar char="•"/>
            </a:pPr>
            <a:r>
              <a:rPr lang="en-US" sz="2000" dirty="0" smtClean="0"/>
              <a:t>IgE mediated</a:t>
            </a:r>
          </a:p>
          <a:p>
            <a:pPr marL="914400" lvl="1" indent="-457200" algn="just">
              <a:buFont typeface="Arial" pitchFamily="34" charset="0"/>
              <a:buChar char="•"/>
            </a:pPr>
            <a:r>
              <a:rPr lang="en-US" sz="2000" dirty="0" smtClean="0"/>
              <a:t>Reaction to the drugs and other allergens</a:t>
            </a:r>
          </a:p>
          <a:p>
            <a:pPr marL="914400" lvl="1" indent="-457200" algn="just"/>
            <a:r>
              <a:rPr lang="en-US" sz="2000" dirty="0" smtClean="0"/>
              <a:t>	e.g., bronchospasm, hypotension</a:t>
            </a:r>
          </a:p>
        </p:txBody>
      </p:sp>
    </p:spTree>
  </p:cSld>
  <p:clrMapOvr>
    <a:masterClrMapping/>
  </p:clrMapOvr>
  <p:transition spd="slow">
    <p:wipe dir="r"/>
  </p:transition>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048000" y="64785"/>
            <a:ext cx="3022559" cy="461665"/>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400" b="1" dirty="0" smtClean="0"/>
              <a:t>Pathogenesis of Shock</a:t>
            </a:r>
            <a:endParaRPr lang="en-US" sz="2400" b="1" dirty="0"/>
          </a:p>
        </p:txBody>
      </p:sp>
      <p:sp>
        <p:nvSpPr>
          <p:cNvPr id="4" name="TextBox 3"/>
          <p:cNvSpPr txBox="1"/>
          <p:nvPr/>
        </p:nvSpPr>
        <p:spPr>
          <a:xfrm>
            <a:off x="3124200" y="571500"/>
            <a:ext cx="3673763" cy="369332"/>
          </a:xfrm>
          <a:prstGeom prst="rect">
            <a:avLst/>
          </a:prstGeom>
        </p:spPr>
        <p:style>
          <a:lnRef idx="1">
            <a:schemeClr val="accent5"/>
          </a:lnRef>
          <a:fillRef idx="2">
            <a:schemeClr val="accent5"/>
          </a:fillRef>
          <a:effectRef idx="1">
            <a:schemeClr val="accent5"/>
          </a:effectRef>
          <a:fontRef idx="minor">
            <a:schemeClr val="dk1"/>
          </a:fontRef>
        </p:style>
        <p:txBody>
          <a:bodyPr wrap="none" rtlCol="0">
            <a:spAutoFit/>
          </a:bodyPr>
          <a:lstStyle/>
          <a:p>
            <a:r>
              <a:rPr lang="en-US" b="1" dirty="0" smtClean="0"/>
              <a:t>↓ Effective circulating blood volume</a:t>
            </a:r>
            <a:endParaRPr lang="en-US" b="1" dirty="0"/>
          </a:p>
        </p:txBody>
      </p:sp>
      <p:sp>
        <p:nvSpPr>
          <p:cNvPr id="5" name="TextBox 4"/>
          <p:cNvSpPr txBox="1"/>
          <p:nvPr/>
        </p:nvSpPr>
        <p:spPr>
          <a:xfrm>
            <a:off x="3616041" y="1143000"/>
            <a:ext cx="2623795" cy="369332"/>
          </a:xfrm>
          <a:prstGeom prst="rect">
            <a:avLst/>
          </a:prstGeom>
        </p:spPr>
        <p:style>
          <a:lnRef idx="1">
            <a:schemeClr val="accent5"/>
          </a:lnRef>
          <a:fillRef idx="2">
            <a:schemeClr val="accent5"/>
          </a:fillRef>
          <a:effectRef idx="1">
            <a:schemeClr val="accent5"/>
          </a:effectRef>
          <a:fontRef idx="minor">
            <a:schemeClr val="dk1"/>
          </a:fontRef>
        </p:style>
        <p:txBody>
          <a:bodyPr wrap="none" rtlCol="0">
            <a:spAutoFit/>
          </a:bodyPr>
          <a:lstStyle/>
          <a:p>
            <a:r>
              <a:rPr lang="en-US" b="1" dirty="0" smtClean="0"/>
              <a:t>↓ Venous return to heart</a:t>
            </a:r>
            <a:endParaRPr lang="en-US" b="1" dirty="0"/>
          </a:p>
        </p:txBody>
      </p:sp>
      <p:sp>
        <p:nvSpPr>
          <p:cNvPr id="6" name="TextBox 5"/>
          <p:cNvSpPr txBox="1"/>
          <p:nvPr/>
        </p:nvSpPr>
        <p:spPr>
          <a:xfrm>
            <a:off x="3886201" y="1714500"/>
            <a:ext cx="1856983" cy="369332"/>
          </a:xfrm>
          <a:prstGeom prst="rect">
            <a:avLst/>
          </a:prstGeom>
        </p:spPr>
        <p:style>
          <a:lnRef idx="1">
            <a:schemeClr val="accent5"/>
          </a:lnRef>
          <a:fillRef idx="2">
            <a:schemeClr val="accent5"/>
          </a:fillRef>
          <a:effectRef idx="1">
            <a:schemeClr val="accent5"/>
          </a:effectRef>
          <a:fontRef idx="minor">
            <a:schemeClr val="dk1"/>
          </a:fontRef>
        </p:style>
        <p:txBody>
          <a:bodyPr wrap="none" rtlCol="0">
            <a:spAutoFit/>
          </a:bodyPr>
          <a:lstStyle/>
          <a:p>
            <a:r>
              <a:rPr lang="en-US" b="1" dirty="0" smtClean="0"/>
              <a:t>↓ Cardiac output</a:t>
            </a:r>
            <a:endParaRPr lang="en-US" b="1" dirty="0"/>
          </a:p>
        </p:txBody>
      </p:sp>
      <p:sp>
        <p:nvSpPr>
          <p:cNvPr id="7" name="TextBox 6"/>
          <p:cNvSpPr txBox="1"/>
          <p:nvPr/>
        </p:nvSpPr>
        <p:spPr>
          <a:xfrm>
            <a:off x="4038600" y="2286000"/>
            <a:ext cx="1479444" cy="369332"/>
          </a:xfrm>
          <a:prstGeom prst="rect">
            <a:avLst/>
          </a:prstGeom>
        </p:spPr>
        <p:style>
          <a:lnRef idx="1">
            <a:schemeClr val="accent5"/>
          </a:lnRef>
          <a:fillRef idx="2">
            <a:schemeClr val="accent5"/>
          </a:fillRef>
          <a:effectRef idx="1">
            <a:schemeClr val="accent5"/>
          </a:effectRef>
          <a:fontRef idx="minor">
            <a:schemeClr val="dk1"/>
          </a:fontRef>
        </p:style>
        <p:txBody>
          <a:bodyPr wrap="none" rtlCol="0">
            <a:spAutoFit/>
          </a:bodyPr>
          <a:lstStyle/>
          <a:p>
            <a:r>
              <a:rPr lang="en-US" b="1" dirty="0" smtClean="0"/>
              <a:t>↓ Blood flow</a:t>
            </a:r>
            <a:endParaRPr lang="en-US" b="1" dirty="0"/>
          </a:p>
        </p:txBody>
      </p:sp>
      <p:sp>
        <p:nvSpPr>
          <p:cNvPr id="8" name="TextBox 7"/>
          <p:cNvSpPr txBox="1"/>
          <p:nvPr/>
        </p:nvSpPr>
        <p:spPr>
          <a:xfrm>
            <a:off x="3797346" y="2857500"/>
            <a:ext cx="2070054" cy="369332"/>
          </a:xfrm>
          <a:prstGeom prst="rect">
            <a:avLst/>
          </a:prstGeom>
        </p:spPr>
        <p:style>
          <a:lnRef idx="1">
            <a:schemeClr val="accent5"/>
          </a:lnRef>
          <a:fillRef idx="2">
            <a:schemeClr val="accent5"/>
          </a:fillRef>
          <a:effectRef idx="1">
            <a:schemeClr val="accent5"/>
          </a:effectRef>
          <a:fontRef idx="minor">
            <a:schemeClr val="dk1"/>
          </a:fontRef>
        </p:style>
        <p:txBody>
          <a:bodyPr wrap="none" rtlCol="0">
            <a:spAutoFit/>
          </a:bodyPr>
          <a:lstStyle/>
          <a:p>
            <a:r>
              <a:rPr lang="en-US" b="1" dirty="0" smtClean="0"/>
              <a:t>↓ Supply of oxygen</a:t>
            </a:r>
            <a:endParaRPr lang="en-US" b="1" dirty="0"/>
          </a:p>
        </p:txBody>
      </p:sp>
      <p:sp>
        <p:nvSpPr>
          <p:cNvPr id="9" name="TextBox 8"/>
          <p:cNvSpPr txBox="1"/>
          <p:nvPr/>
        </p:nvSpPr>
        <p:spPr>
          <a:xfrm>
            <a:off x="4385125" y="3371850"/>
            <a:ext cx="894989" cy="369332"/>
          </a:xfrm>
          <a:prstGeom prst="rect">
            <a:avLst/>
          </a:prstGeom>
        </p:spPr>
        <p:style>
          <a:lnRef idx="1">
            <a:schemeClr val="accent5"/>
          </a:lnRef>
          <a:fillRef idx="2">
            <a:schemeClr val="accent5"/>
          </a:fillRef>
          <a:effectRef idx="1">
            <a:schemeClr val="accent5"/>
          </a:effectRef>
          <a:fontRef idx="minor">
            <a:schemeClr val="dk1"/>
          </a:fontRef>
        </p:style>
        <p:txBody>
          <a:bodyPr wrap="none" rtlCol="0">
            <a:spAutoFit/>
          </a:bodyPr>
          <a:lstStyle/>
          <a:p>
            <a:r>
              <a:rPr lang="en-US" b="1" dirty="0" smtClean="0"/>
              <a:t>Anoxia </a:t>
            </a:r>
            <a:endParaRPr lang="en-US" b="1" dirty="0"/>
          </a:p>
        </p:txBody>
      </p:sp>
      <p:sp>
        <p:nvSpPr>
          <p:cNvPr id="10" name="TextBox 9"/>
          <p:cNvSpPr txBox="1"/>
          <p:nvPr/>
        </p:nvSpPr>
        <p:spPr>
          <a:xfrm>
            <a:off x="3581401" y="3943350"/>
            <a:ext cx="2510111" cy="369332"/>
          </a:xfrm>
          <a:prstGeom prst="rect">
            <a:avLst/>
          </a:prstGeom>
        </p:spPr>
        <p:style>
          <a:lnRef idx="1">
            <a:schemeClr val="accent5"/>
          </a:lnRef>
          <a:fillRef idx="2">
            <a:schemeClr val="accent5"/>
          </a:fillRef>
          <a:effectRef idx="1">
            <a:schemeClr val="accent5"/>
          </a:effectRef>
          <a:fontRef idx="minor">
            <a:schemeClr val="dk1"/>
          </a:fontRef>
        </p:style>
        <p:txBody>
          <a:bodyPr wrap="none" rtlCol="0">
            <a:spAutoFit/>
          </a:bodyPr>
          <a:lstStyle/>
          <a:p>
            <a:r>
              <a:rPr lang="en-US" b="1" dirty="0" smtClean="0"/>
              <a:t>Inflammatory mediators</a:t>
            </a:r>
            <a:endParaRPr lang="en-US" b="1" dirty="0"/>
          </a:p>
        </p:txBody>
      </p:sp>
      <p:sp>
        <p:nvSpPr>
          <p:cNvPr id="12" name="TextBox 11"/>
          <p:cNvSpPr txBox="1"/>
          <p:nvPr/>
        </p:nvSpPr>
        <p:spPr>
          <a:xfrm>
            <a:off x="28872" y="772552"/>
            <a:ext cx="1571328" cy="646331"/>
          </a:xfrm>
          <a:prstGeom prst="rect">
            <a:avLst/>
          </a:prstGeom>
        </p:spPr>
        <p:style>
          <a:lnRef idx="1">
            <a:schemeClr val="accent6"/>
          </a:lnRef>
          <a:fillRef idx="2">
            <a:schemeClr val="accent6"/>
          </a:fillRef>
          <a:effectRef idx="1">
            <a:schemeClr val="accent6"/>
          </a:effectRef>
          <a:fontRef idx="minor">
            <a:schemeClr val="dk1"/>
          </a:fontRef>
        </p:style>
        <p:txBody>
          <a:bodyPr wrap="none" rtlCol="0">
            <a:spAutoFit/>
          </a:bodyPr>
          <a:lstStyle/>
          <a:p>
            <a:r>
              <a:rPr lang="en-US" dirty="0" smtClean="0"/>
              <a:t>Hypovolaemic,</a:t>
            </a:r>
          </a:p>
          <a:p>
            <a:r>
              <a:rPr lang="en-US" dirty="0" smtClean="0"/>
              <a:t>Septic shock</a:t>
            </a:r>
            <a:endParaRPr lang="en-US" dirty="0"/>
          </a:p>
        </p:txBody>
      </p:sp>
      <p:sp>
        <p:nvSpPr>
          <p:cNvPr id="13" name="TextBox 12"/>
          <p:cNvSpPr txBox="1"/>
          <p:nvPr/>
        </p:nvSpPr>
        <p:spPr>
          <a:xfrm>
            <a:off x="76200" y="2114550"/>
            <a:ext cx="1374864" cy="923330"/>
          </a:xfrm>
          <a:prstGeom prst="rect">
            <a:avLst/>
          </a:prstGeom>
        </p:spPr>
        <p:style>
          <a:lnRef idx="1">
            <a:schemeClr val="accent6"/>
          </a:lnRef>
          <a:fillRef idx="2">
            <a:schemeClr val="accent6"/>
          </a:fillRef>
          <a:effectRef idx="1">
            <a:schemeClr val="accent6"/>
          </a:effectRef>
          <a:fontRef idx="minor">
            <a:schemeClr val="dk1"/>
          </a:fontRef>
        </p:style>
        <p:txBody>
          <a:bodyPr wrap="none" rtlCol="0">
            <a:spAutoFit/>
          </a:bodyPr>
          <a:lstStyle/>
          <a:p>
            <a:r>
              <a:rPr lang="en-US" dirty="0" smtClean="0"/>
              <a:t>Cardiogenic,</a:t>
            </a:r>
          </a:p>
          <a:p>
            <a:r>
              <a:rPr lang="en-US" dirty="0" smtClean="0"/>
              <a:t>Neurogenic, </a:t>
            </a:r>
          </a:p>
          <a:p>
            <a:r>
              <a:rPr lang="en-US" dirty="0" smtClean="0"/>
              <a:t>others</a:t>
            </a:r>
          </a:p>
        </p:txBody>
      </p:sp>
      <p:cxnSp>
        <p:nvCxnSpPr>
          <p:cNvPr id="15" name="Straight Arrow Connector 14"/>
          <p:cNvCxnSpPr/>
          <p:nvPr/>
        </p:nvCxnSpPr>
        <p:spPr>
          <a:xfrm flipV="1">
            <a:off x="1600200" y="742950"/>
            <a:ext cx="1524000" cy="2857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p:nvPr/>
        </p:nvCxnSpPr>
        <p:spPr>
          <a:xfrm flipV="1">
            <a:off x="1447800" y="1943100"/>
            <a:ext cx="2362200" cy="5143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rot="5400000">
            <a:off x="4686697" y="1085453"/>
            <a:ext cx="228600" cy="79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rot="5400000">
            <a:off x="4686697" y="1656953"/>
            <a:ext cx="228600" cy="79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p:nvPr/>
        </p:nvCxnSpPr>
        <p:spPr>
          <a:xfrm rot="5400000">
            <a:off x="4686697" y="2228453"/>
            <a:ext cx="228600" cy="79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p:nvPr/>
        </p:nvCxnSpPr>
        <p:spPr>
          <a:xfrm rot="5400000">
            <a:off x="4686697" y="2799953"/>
            <a:ext cx="228600" cy="79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p:nvPr/>
        </p:nvCxnSpPr>
        <p:spPr>
          <a:xfrm rot="5400000">
            <a:off x="4686697" y="3295253"/>
            <a:ext cx="228600" cy="79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rot="5400000">
            <a:off x="4686697" y="3828653"/>
            <a:ext cx="228600" cy="79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p:nvPr/>
        </p:nvCxnSpPr>
        <p:spPr>
          <a:xfrm rot="5400000">
            <a:off x="4685903" y="4343003"/>
            <a:ext cx="228600" cy="79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3" name="Explosion 1 22"/>
          <p:cNvSpPr/>
          <p:nvPr/>
        </p:nvSpPr>
        <p:spPr>
          <a:xfrm>
            <a:off x="3962400" y="4343400"/>
            <a:ext cx="1752600" cy="800100"/>
          </a:xfrm>
          <a:prstGeom prst="irregularSeal1">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2400" b="1" dirty="0" smtClean="0">
                <a:solidFill>
                  <a:srgbClr val="FFFF00"/>
                </a:solidFill>
              </a:rPr>
              <a:t>Shock</a:t>
            </a:r>
            <a:endParaRPr lang="en-US" sz="2400" b="1" dirty="0">
              <a:solidFill>
                <a:srgbClr val="FFFF00"/>
              </a:solidFill>
            </a:endParaRPr>
          </a:p>
        </p:txBody>
      </p:sp>
    </p:spTree>
  </p:cSld>
  <p:clrMapOvr>
    <a:masterClrMapping/>
  </p:clrMapOvr>
  <p:transition spd="slow">
    <p:wipe dir="r"/>
  </p:transition>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57400" y="64785"/>
            <a:ext cx="4509248" cy="461665"/>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400" b="1" dirty="0" smtClean="0"/>
              <a:t>Pathophysiology (Stages of shock)</a:t>
            </a:r>
            <a:endParaRPr lang="en-US" sz="2400" b="1" dirty="0"/>
          </a:p>
        </p:txBody>
      </p:sp>
      <p:sp>
        <p:nvSpPr>
          <p:cNvPr id="3" name="TextBox 2"/>
          <p:cNvSpPr txBox="1"/>
          <p:nvPr/>
        </p:nvSpPr>
        <p:spPr>
          <a:xfrm>
            <a:off x="0" y="457200"/>
            <a:ext cx="3135538" cy="461665"/>
          </a:xfrm>
          <a:prstGeom prst="rect">
            <a:avLst/>
          </a:prstGeom>
          <a:noFill/>
        </p:spPr>
        <p:txBody>
          <a:bodyPr wrap="none" rtlCol="0">
            <a:spAutoFit/>
          </a:bodyPr>
          <a:lstStyle/>
          <a:p>
            <a:r>
              <a:rPr lang="en-US" sz="2400" b="1" dirty="0" smtClean="0"/>
              <a:t>1. Compensated shock:</a:t>
            </a:r>
            <a:endParaRPr lang="en-US" sz="2400" b="1" dirty="0"/>
          </a:p>
        </p:txBody>
      </p:sp>
      <p:sp>
        <p:nvSpPr>
          <p:cNvPr id="4" name="TextBox 3"/>
          <p:cNvSpPr txBox="1"/>
          <p:nvPr/>
        </p:nvSpPr>
        <p:spPr>
          <a:xfrm>
            <a:off x="0" y="840522"/>
            <a:ext cx="9144000" cy="4247317"/>
          </a:xfrm>
          <a:prstGeom prst="rect">
            <a:avLst/>
          </a:prstGeom>
          <a:noFill/>
        </p:spPr>
        <p:txBody>
          <a:bodyPr wrap="square" rtlCol="0">
            <a:spAutoFit/>
          </a:bodyPr>
          <a:lstStyle/>
          <a:p>
            <a:pPr marL="342900" indent="-342900" algn="just">
              <a:buFont typeface="Arial" pitchFamily="34" charset="0"/>
              <a:buChar char="•"/>
            </a:pPr>
            <a:r>
              <a:rPr lang="en-US" dirty="0" smtClean="0">
                <a:solidFill>
                  <a:srgbClr val="7030A0"/>
                </a:solidFill>
              </a:rPr>
              <a:t>Non- progressive, initial, reversible shock</a:t>
            </a:r>
          </a:p>
          <a:p>
            <a:pPr marL="342900" indent="-342900" algn="just">
              <a:buFont typeface="Arial" pitchFamily="34" charset="0"/>
              <a:buChar char="•"/>
            </a:pPr>
            <a:r>
              <a:rPr lang="en-US" dirty="0" smtClean="0"/>
              <a:t>Maintain adequate cerebral and coronary blood supply by redistribution of blood so that the vital organs (brain and heart) are adequately perfused and oxygenated.</a:t>
            </a:r>
          </a:p>
          <a:p>
            <a:pPr marL="342900" indent="-342900" algn="just">
              <a:buFont typeface="Arial" pitchFamily="34" charset="0"/>
              <a:buChar char="•"/>
            </a:pPr>
            <a:r>
              <a:rPr lang="en-US" dirty="0" smtClean="0"/>
              <a:t>It is achieved by:</a:t>
            </a:r>
          </a:p>
          <a:p>
            <a:pPr marL="857250" lvl="1" indent="-400050" algn="just">
              <a:buFont typeface="+mj-lt"/>
              <a:buAutoNum type="romanLcPeriod"/>
            </a:pPr>
            <a:r>
              <a:rPr lang="en-US" b="1" dirty="0" smtClean="0"/>
              <a:t>Widespread vasoconstriction</a:t>
            </a:r>
          </a:p>
          <a:p>
            <a:pPr marL="1314450" lvl="2" indent="-400050" algn="just">
              <a:buFont typeface="Arial" pitchFamily="34" charset="0"/>
              <a:buChar char="•"/>
            </a:pPr>
            <a:r>
              <a:rPr lang="en-US" dirty="0" smtClean="0"/>
              <a:t>Activation of neural and humoral factors (baroreceptors, chemoreceptors, catecholamines, renin and angiotensin-II)</a:t>
            </a:r>
          </a:p>
          <a:p>
            <a:pPr marL="1314450" lvl="2" indent="-400050" algn="just">
              <a:buFont typeface="Arial" pitchFamily="34" charset="0"/>
              <a:buChar char="•"/>
            </a:pPr>
            <a:r>
              <a:rPr lang="en-US" dirty="0" smtClean="0"/>
              <a:t>Effects: tachycardia, increased blood pressure and peripheral resistance, cool clammy skin</a:t>
            </a:r>
          </a:p>
          <a:p>
            <a:pPr marL="857250" lvl="1" indent="-400050" algn="just">
              <a:buFont typeface="+mj-lt"/>
              <a:buAutoNum type="romanLcPeriod"/>
            </a:pPr>
            <a:r>
              <a:rPr lang="en-US" b="1" dirty="0" smtClean="0"/>
              <a:t>Fluid conservation by kidney</a:t>
            </a:r>
          </a:p>
          <a:p>
            <a:pPr marL="1314450" lvl="2" indent="-400050" algn="just">
              <a:buFont typeface="Arial" pitchFamily="34" charset="0"/>
              <a:buChar char="•"/>
            </a:pPr>
            <a:r>
              <a:rPr lang="en-US" dirty="0" smtClean="0"/>
              <a:t>Activation of renin-angiotensin-aldosterone mechanism, release ADH, reduced glomerular filtration rate (GFR), shifting of tissue fluids into plasma</a:t>
            </a:r>
          </a:p>
          <a:p>
            <a:pPr marL="857250" lvl="1" indent="-400050" algn="just">
              <a:buFont typeface="+mj-lt"/>
              <a:buAutoNum type="romanLcPeriod"/>
            </a:pPr>
            <a:r>
              <a:rPr lang="en-US" b="1" dirty="0" smtClean="0"/>
              <a:t>Stimulation of adrenal medulla</a:t>
            </a:r>
          </a:p>
          <a:p>
            <a:pPr marL="1314450" lvl="2" indent="-400050" algn="just">
              <a:buFont typeface="Arial" pitchFamily="34" charset="0"/>
              <a:buChar char="•"/>
            </a:pPr>
            <a:r>
              <a:rPr lang="en-US" dirty="0" smtClean="0"/>
              <a:t>Release of catecholamines (epinephrine and non-epinephrine) which increase heart rate and cardiac output.</a:t>
            </a:r>
            <a:endParaRPr lang="en-US" dirty="0"/>
          </a:p>
        </p:txBody>
      </p:sp>
    </p:spTree>
  </p:cSld>
  <p:clrMapOvr>
    <a:masterClrMapping/>
  </p:clrMapOvr>
  <p:transition spd="slow">
    <p:wipe dir="r"/>
  </p:transition>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57400" y="64785"/>
            <a:ext cx="4509248" cy="461665"/>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400" b="1" dirty="0" smtClean="0"/>
              <a:t>Pathophysiology (Stages of shock)</a:t>
            </a:r>
            <a:endParaRPr lang="en-US" sz="2400" b="1" dirty="0"/>
          </a:p>
        </p:txBody>
      </p:sp>
      <p:sp>
        <p:nvSpPr>
          <p:cNvPr id="3" name="TextBox 2"/>
          <p:cNvSpPr txBox="1"/>
          <p:nvPr/>
        </p:nvSpPr>
        <p:spPr>
          <a:xfrm>
            <a:off x="1" y="568152"/>
            <a:ext cx="4904869" cy="461665"/>
          </a:xfrm>
          <a:prstGeom prst="rect">
            <a:avLst/>
          </a:prstGeom>
          <a:noFill/>
        </p:spPr>
        <p:txBody>
          <a:bodyPr wrap="none" rtlCol="0">
            <a:spAutoFit/>
          </a:bodyPr>
          <a:lstStyle/>
          <a:p>
            <a:pPr marL="342900" indent="-342900">
              <a:buFont typeface="+mj-lt"/>
              <a:buAutoNum type="arabicPeriod" startAt="2"/>
            </a:pPr>
            <a:r>
              <a:rPr lang="en-US" sz="2400" b="1" dirty="0" smtClean="0"/>
              <a:t>Progressive decompensated shock</a:t>
            </a:r>
            <a:endParaRPr lang="en-US" sz="2400" b="1" dirty="0"/>
          </a:p>
        </p:txBody>
      </p:sp>
      <p:sp>
        <p:nvSpPr>
          <p:cNvPr id="4" name="TextBox 3"/>
          <p:cNvSpPr txBox="1"/>
          <p:nvPr/>
        </p:nvSpPr>
        <p:spPr>
          <a:xfrm>
            <a:off x="0" y="1143000"/>
            <a:ext cx="9144000" cy="4093428"/>
          </a:xfrm>
          <a:prstGeom prst="rect">
            <a:avLst/>
          </a:prstGeom>
          <a:noFill/>
        </p:spPr>
        <p:txBody>
          <a:bodyPr wrap="square" rtlCol="0">
            <a:spAutoFit/>
          </a:bodyPr>
          <a:lstStyle/>
          <a:p>
            <a:pPr marL="342900" indent="-342900" algn="just">
              <a:buFont typeface="Arial" pitchFamily="34" charset="0"/>
              <a:buChar char="•"/>
            </a:pPr>
            <a:r>
              <a:rPr lang="en-US" sz="2000" dirty="0" smtClean="0"/>
              <a:t>During which there is widespread </a:t>
            </a:r>
            <a:r>
              <a:rPr lang="en-US" sz="2000" dirty="0" smtClean="0">
                <a:solidFill>
                  <a:srgbClr val="7030A0"/>
                </a:solidFill>
              </a:rPr>
              <a:t>tissue hypoxia.</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Patients suffers from some other stresses or risk factors (e.g., pre-existing cardiovascular or lung disease), progressive deterioration.</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Effects:</a:t>
            </a:r>
          </a:p>
          <a:p>
            <a:pPr marL="971550" lvl="1" indent="-514350" algn="just">
              <a:buAutoNum type="romanLcPeriod"/>
            </a:pPr>
            <a:r>
              <a:rPr lang="en-US" sz="2000" dirty="0" smtClean="0">
                <a:solidFill>
                  <a:srgbClr val="0070C0"/>
                </a:solidFill>
              </a:rPr>
              <a:t>Pulmonary hypoperfusion </a:t>
            </a:r>
            <a:r>
              <a:rPr lang="en-US" sz="2000" dirty="0" smtClean="0"/>
              <a:t>and </a:t>
            </a:r>
            <a:r>
              <a:rPr lang="en-US" sz="2000" dirty="0" smtClean="0">
                <a:solidFill>
                  <a:srgbClr val="0070C0"/>
                </a:solidFill>
              </a:rPr>
              <a:t>increased vascular permeability</a:t>
            </a:r>
            <a:r>
              <a:rPr lang="en-US" sz="2000" dirty="0" smtClean="0"/>
              <a:t>.</a:t>
            </a:r>
          </a:p>
          <a:p>
            <a:pPr marL="971550" lvl="1" indent="-514350" algn="just">
              <a:buAutoNum type="romanLcPeriod"/>
            </a:pPr>
            <a:endParaRPr lang="en-US" sz="2000" dirty="0" smtClean="0"/>
          </a:p>
          <a:p>
            <a:pPr marL="971550" lvl="1" indent="-514350" algn="just">
              <a:buAutoNum type="romanLcPeriod"/>
            </a:pPr>
            <a:r>
              <a:rPr lang="en-US" sz="2000" dirty="0" smtClean="0">
                <a:solidFill>
                  <a:srgbClr val="0070C0"/>
                </a:solidFill>
              </a:rPr>
              <a:t>Tissue ischemia</a:t>
            </a:r>
            <a:r>
              <a:rPr lang="en-US" sz="2000" dirty="0" smtClean="0"/>
              <a:t>; aerobic response is replaced by anaerobic glycolysis with production of lactic acid, lowers pH, vasodilation and peripheral pooling of blood occurs; leads to decrease cardiac output and urinary output, mental confusion.</a:t>
            </a:r>
          </a:p>
          <a:p>
            <a:pPr algn="just"/>
            <a:endParaRPr lang="en-US" sz="2000" dirty="0"/>
          </a:p>
        </p:txBody>
      </p:sp>
    </p:spTree>
  </p:cSld>
  <p:clrMapOvr>
    <a:masterClrMapping/>
  </p:clrMapOvr>
  <p:transition spd="slow">
    <p:wipe dir="r"/>
  </p:transition>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57400" y="64785"/>
            <a:ext cx="4509248" cy="461665"/>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400" b="1" dirty="0" smtClean="0"/>
              <a:t>Pathophysiology (Stages of shock)</a:t>
            </a:r>
            <a:endParaRPr lang="en-US" sz="2400" b="1" dirty="0"/>
          </a:p>
        </p:txBody>
      </p:sp>
      <p:sp>
        <p:nvSpPr>
          <p:cNvPr id="3" name="TextBox 2"/>
          <p:cNvSpPr txBox="1"/>
          <p:nvPr/>
        </p:nvSpPr>
        <p:spPr>
          <a:xfrm>
            <a:off x="1" y="571500"/>
            <a:ext cx="5007589" cy="461665"/>
          </a:xfrm>
          <a:prstGeom prst="rect">
            <a:avLst/>
          </a:prstGeom>
          <a:noFill/>
        </p:spPr>
        <p:txBody>
          <a:bodyPr wrap="none" rtlCol="0">
            <a:spAutoFit/>
          </a:bodyPr>
          <a:lstStyle/>
          <a:p>
            <a:pPr marL="457200" indent="-457200">
              <a:buFont typeface="+mj-lt"/>
              <a:buAutoNum type="arabicPeriod" startAt="3"/>
            </a:pPr>
            <a:r>
              <a:rPr lang="en-US" sz="2400" b="1" dirty="0" smtClean="0"/>
              <a:t>Irreversible decompensated shock</a:t>
            </a:r>
            <a:endParaRPr lang="en-US" sz="2400" b="1" dirty="0"/>
          </a:p>
        </p:txBody>
      </p:sp>
      <p:sp>
        <p:nvSpPr>
          <p:cNvPr id="4" name="TextBox 3"/>
          <p:cNvSpPr txBox="1"/>
          <p:nvPr/>
        </p:nvSpPr>
        <p:spPr>
          <a:xfrm>
            <a:off x="0" y="1143000"/>
            <a:ext cx="9144000" cy="3785652"/>
          </a:xfrm>
          <a:prstGeom prst="rect">
            <a:avLst/>
          </a:prstGeom>
          <a:noFill/>
        </p:spPr>
        <p:txBody>
          <a:bodyPr wrap="square" rtlCol="0">
            <a:spAutoFit/>
          </a:bodyPr>
          <a:lstStyle/>
          <a:p>
            <a:pPr marL="342900" indent="-342900" algn="just">
              <a:buFont typeface="Arial" pitchFamily="34" charset="0"/>
              <a:buChar char="•"/>
            </a:pPr>
            <a:r>
              <a:rPr lang="en-US" sz="2000" dirty="0" smtClean="0">
                <a:solidFill>
                  <a:srgbClr val="0070C0"/>
                </a:solidFill>
              </a:rPr>
              <a:t>Irreversible tissue injury and organ failure </a:t>
            </a:r>
            <a:r>
              <a:rPr lang="en-US" sz="2000" dirty="0" smtClean="0"/>
              <a:t>ultimately resulting in </a:t>
            </a:r>
            <a:r>
              <a:rPr lang="en-US" sz="2000" dirty="0" smtClean="0">
                <a:solidFill>
                  <a:srgbClr val="0070C0"/>
                </a:solidFill>
              </a:rPr>
              <a:t>death</a:t>
            </a:r>
            <a:r>
              <a:rPr lang="en-US" sz="2000" dirty="0" smtClean="0"/>
              <a:t>.</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Lysozymal enzyme leakage causes widespread </a:t>
            </a:r>
            <a:r>
              <a:rPr lang="en-US" sz="2000" dirty="0" smtClean="0">
                <a:solidFill>
                  <a:srgbClr val="0070C0"/>
                </a:solidFill>
              </a:rPr>
              <a:t>cell injury</a:t>
            </a:r>
            <a:r>
              <a:rPr lang="en-US" sz="2000" dirty="0" smtClean="0"/>
              <a:t>.</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solidFill>
                  <a:srgbClr val="0070C0"/>
                </a:solidFill>
              </a:rPr>
              <a:t>Myocardial contractility worsens </a:t>
            </a:r>
            <a:r>
              <a:rPr lang="en-US" sz="2000" dirty="0" smtClean="0"/>
              <a:t>and </a:t>
            </a:r>
            <a:r>
              <a:rPr lang="en-US" sz="2000" dirty="0" smtClean="0">
                <a:solidFill>
                  <a:srgbClr val="0070C0"/>
                </a:solidFill>
              </a:rPr>
              <a:t>septic shock </a:t>
            </a:r>
            <a:r>
              <a:rPr lang="en-US" sz="2000" dirty="0" smtClean="0"/>
              <a:t>may superimpose.</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At this point there is </a:t>
            </a:r>
            <a:r>
              <a:rPr lang="en-US" sz="2000" dirty="0" smtClean="0">
                <a:solidFill>
                  <a:srgbClr val="0070C0"/>
                </a:solidFill>
              </a:rPr>
              <a:t>complete renal shut down </a:t>
            </a:r>
            <a:r>
              <a:rPr lang="en-US" sz="2000" dirty="0" smtClean="0"/>
              <a:t>due to active tubular necrosis.</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Despite various measures, the clinical condition deteriorates which may end to </a:t>
            </a:r>
            <a:r>
              <a:rPr lang="en-US" sz="2000" dirty="0" smtClean="0">
                <a:solidFill>
                  <a:srgbClr val="0070C0"/>
                </a:solidFill>
              </a:rPr>
              <a:t>death</a:t>
            </a:r>
            <a:r>
              <a:rPr lang="en-US" sz="2000" dirty="0" smtClean="0"/>
              <a:t>.</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Largely affects heart, brain, lungs, kidney, liver, GI, blood, etc.</a:t>
            </a:r>
          </a:p>
        </p:txBody>
      </p:sp>
    </p:spTree>
  </p:cSld>
  <p:clrMapOvr>
    <a:masterClrMapping/>
  </p:clrMapOvr>
  <p:transition spd="slow">
    <p:wipe dir="r"/>
  </p:transition>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950735"/>
            <a:ext cx="9144000" cy="923330"/>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en-US" sz="5400" b="1" dirty="0" smtClean="0"/>
              <a:t>Edema</a:t>
            </a:r>
            <a:endParaRPr lang="en-US" sz="5400" b="1" dirty="0"/>
          </a:p>
        </p:txBody>
      </p:sp>
    </p:spTree>
  </p:cSld>
  <p:clrMapOvr>
    <a:masterClrMapping/>
  </p:clrMapOvr>
  <p:transition spd="slow">
    <p:wipe dir="r"/>
  </p:transition>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86201" y="64785"/>
            <a:ext cx="1197315"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Edema</a:t>
            </a:r>
            <a:endParaRPr lang="en-US" sz="2800" b="1" dirty="0"/>
          </a:p>
        </p:txBody>
      </p:sp>
      <p:sp>
        <p:nvSpPr>
          <p:cNvPr id="3" name="Rectangle 2"/>
          <p:cNvSpPr/>
          <p:nvPr/>
        </p:nvSpPr>
        <p:spPr>
          <a:xfrm>
            <a:off x="0" y="819150"/>
            <a:ext cx="9144000" cy="3785652"/>
          </a:xfrm>
          <a:prstGeom prst="rect">
            <a:avLst/>
          </a:prstGeom>
        </p:spPr>
        <p:txBody>
          <a:bodyPr wrap="square">
            <a:spAutoFit/>
          </a:bodyPr>
          <a:lstStyle/>
          <a:p>
            <a:pPr marL="457200" indent="-457200" algn="just">
              <a:buFont typeface="Wingdings" pitchFamily="2" charset="2"/>
              <a:buChar char="Ø"/>
            </a:pPr>
            <a:r>
              <a:rPr lang="en-US" sz="2000" dirty="0" smtClean="0"/>
              <a:t>Approximately 60% of lean body weight is water; two thirds of this water is intracellular, and the remainder is found in the extracellular space, mostly as interstitial fluid (only about 5% of total body water is in blood plasma). </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dirty="0" smtClean="0"/>
              <a:t>The term </a:t>
            </a:r>
            <a:r>
              <a:rPr lang="en-US" sz="2000" i="1" dirty="0" smtClean="0">
                <a:solidFill>
                  <a:srgbClr val="7030A0"/>
                </a:solidFill>
              </a:rPr>
              <a:t>edema signifies increased fluid in the interstitial tissue spaces</a:t>
            </a:r>
            <a:r>
              <a:rPr lang="en-US" sz="2000" i="1" dirty="0" smtClean="0"/>
              <a:t>. </a:t>
            </a:r>
          </a:p>
          <a:p>
            <a:pPr marL="457200" indent="-457200" algn="just">
              <a:buFont typeface="Wingdings" pitchFamily="2" charset="2"/>
              <a:buChar char="Ø"/>
            </a:pPr>
            <a:endParaRPr lang="en-US" sz="2000" i="1" dirty="0" smtClean="0"/>
          </a:p>
          <a:p>
            <a:pPr marL="457200" indent="-457200" algn="just">
              <a:buFont typeface="Wingdings" pitchFamily="2" charset="2"/>
              <a:buChar char="Ø"/>
            </a:pPr>
            <a:r>
              <a:rPr lang="en-US" sz="2000" dirty="0" smtClean="0"/>
              <a:t>In addition, depending on the site, fluid collections in the different body cavities are variously designated </a:t>
            </a:r>
            <a:r>
              <a:rPr lang="en-US" sz="2000" i="1" dirty="0" smtClean="0">
                <a:solidFill>
                  <a:srgbClr val="7030A0"/>
                </a:solidFill>
              </a:rPr>
              <a:t>hydrothorax, </a:t>
            </a:r>
            <a:r>
              <a:rPr lang="en-US" sz="2000" i="1" dirty="0" err="1" smtClean="0">
                <a:solidFill>
                  <a:srgbClr val="7030A0"/>
                </a:solidFill>
              </a:rPr>
              <a:t>hydropericardium</a:t>
            </a:r>
            <a:r>
              <a:rPr lang="en-US" sz="2000" i="1" dirty="0" smtClean="0">
                <a:solidFill>
                  <a:srgbClr val="7030A0"/>
                </a:solidFill>
              </a:rPr>
              <a:t>, and </a:t>
            </a:r>
            <a:r>
              <a:rPr lang="en-US" sz="2000" i="1" dirty="0" err="1" smtClean="0">
                <a:solidFill>
                  <a:srgbClr val="7030A0"/>
                </a:solidFill>
              </a:rPr>
              <a:t>hydroperitoneum</a:t>
            </a:r>
            <a:r>
              <a:rPr lang="en-US" sz="2000" i="1" dirty="0" smtClean="0">
                <a:solidFill>
                  <a:srgbClr val="7030A0"/>
                </a:solidFill>
              </a:rPr>
              <a:t> (</a:t>
            </a:r>
            <a:r>
              <a:rPr lang="en-US" sz="2000" i="1" dirty="0" err="1" smtClean="0">
                <a:solidFill>
                  <a:srgbClr val="7030A0"/>
                </a:solidFill>
              </a:rPr>
              <a:t>ascites</a:t>
            </a:r>
            <a:r>
              <a:rPr lang="en-US" sz="2000" i="1" dirty="0" smtClean="0">
                <a:solidFill>
                  <a:srgbClr val="7030A0"/>
                </a:solidFill>
              </a:rPr>
              <a:t>)</a:t>
            </a:r>
            <a:r>
              <a:rPr lang="en-US" sz="2000" i="1" dirty="0" smtClean="0"/>
              <a:t>. </a:t>
            </a:r>
          </a:p>
          <a:p>
            <a:pPr marL="457200" indent="-457200" algn="just">
              <a:buFont typeface="Wingdings" pitchFamily="2" charset="2"/>
              <a:buChar char="Ø"/>
            </a:pPr>
            <a:endParaRPr lang="en-US" sz="2000" i="1" dirty="0" smtClean="0"/>
          </a:p>
          <a:p>
            <a:pPr marL="457200" indent="-457200" algn="just">
              <a:buFont typeface="Wingdings" pitchFamily="2" charset="2"/>
              <a:buChar char="Ø"/>
            </a:pPr>
            <a:r>
              <a:rPr lang="en-US" sz="2000" b="1" i="1" dirty="0" err="1" smtClean="0">
                <a:solidFill>
                  <a:srgbClr val="0070C0"/>
                </a:solidFill>
              </a:rPr>
              <a:t>Anasarca</a:t>
            </a:r>
            <a:r>
              <a:rPr lang="en-US" sz="2000" i="1" dirty="0" smtClean="0"/>
              <a:t> </a:t>
            </a:r>
            <a:r>
              <a:rPr lang="en-US" sz="2000" dirty="0" smtClean="0"/>
              <a:t>is a severe and generalized edema with profound subcutaneous tissue swelling.</a:t>
            </a:r>
            <a:endParaRPr lang="en-US" sz="2000" dirty="0"/>
          </a:p>
        </p:txBody>
      </p:sp>
    </p:spTree>
  </p:cSld>
  <p:clrMapOvr>
    <a:masterClrMapping/>
  </p:clrMapOvr>
  <p:transition spd="slow">
    <p:wipe dir="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2171701"/>
            <a:ext cx="6828664" cy="646331"/>
          </a:xfrm>
          <a:prstGeom prst="rect">
            <a:avLst/>
          </a:prstGeom>
        </p:spPr>
        <p:style>
          <a:lnRef idx="1">
            <a:schemeClr val="accent6"/>
          </a:lnRef>
          <a:fillRef idx="3">
            <a:schemeClr val="accent6"/>
          </a:fillRef>
          <a:effectRef idx="2">
            <a:schemeClr val="accent6"/>
          </a:effectRef>
          <a:fontRef idx="minor">
            <a:schemeClr val="lt1"/>
          </a:fontRef>
        </p:style>
        <p:txBody>
          <a:bodyPr wrap="none" rtlCol="0">
            <a:spAutoFit/>
          </a:bodyPr>
          <a:lstStyle/>
          <a:p>
            <a:r>
              <a:rPr lang="en-US" sz="3600" dirty="0" smtClean="0"/>
              <a:t>Thank you for your kind attention..!</a:t>
            </a:r>
            <a:endParaRPr lang="en-US" sz="3600" dirty="0"/>
          </a:p>
        </p:txBody>
      </p:sp>
    </p:spTree>
  </p:cSld>
  <p:clrMapOvr>
    <a:masterClrMapping/>
  </p:clrMapOvr>
  <p:transition spd="slow">
    <p:wipe dir="r"/>
  </p:transition>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86201" y="64785"/>
            <a:ext cx="1197315"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Edema</a:t>
            </a:r>
            <a:endParaRPr lang="en-US" sz="2800" b="1" dirty="0"/>
          </a:p>
        </p:txBody>
      </p:sp>
      <p:sp>
        <p:nvSpPr>
          <p:cNvPr id="3" name="TextBox 2"/>
          <p:cNvSpPr txBox="1"/>
          <p:nvPr/>
        </p:nvSpPr>
        <p:spPr>
          <a:xfrm>
            <a:off x="1" y="558865"/>
            <a:ext cx="9144000" cy="4678204"/>
          </a:xfrm>
          <a:prstGeom prst="rect">
            <a:avLst/>
          </a:prstGeom>
          <a:noFill/>
        </p:spPr>
        <p:txBody>
          <a:bodyPr wrap="square" rtlCol="0">
            <a:spAutoFit/>
          </a:bodyPr>
          <a:lstStyle/>
          <a:p>
            <a:pPr marL="457200" indent="-457200" algn="just"/>
            <a:r>
              <a:rPr lang="en-US" dirty="0" smtClean="0"/>
              <a:t>Hence, it is a </a:t>
            </a:r>
            <a:r>
              <a:rPr lang="en-US" dirty="0" smtClean="0">
                <a:solidFill>
                  <a:srgbClr val="0070C0"/>
                </a:solidFill>
              </a:rPr>
              <a:t>extravasation of fluid from vessels into interstitial spaces; the fluid may be protein poor (transudate) or may be protein rich (exudate)</a:t>
            </a:r>
            <a:r>
              <a:rPr lang="en-US" dirty="0" smtClean="0"/>
              <a:t>.</a:t>
            </a:r>
          </a:p>
          <a:p>
            <a:pPr marL="457200" indent="-457200" algn="just">
              <a:buFont typeface="Arial" pitchFamily="34" charset="0"/>
              <a:buChar char="•"/>
            </a:pPr>
            <a:endParaRPr lang="en-US" dirty="0" smtClean="0"/>
          </a:p>
          <a:p>
            <a:pPr marL="457200" indent="-457200" algn="just"/>
            <a:r>
              <a:rPr lang="en-US" dirty="0" smtClean="0"/>
              <a:t>Edema results from any of the following conditions:</a:t>
            </a:r>
          </a:p>
          <a:p>
            <a:pPr marL="857250" lvl="1" indent="-400050" algn="just">
              <a:buAutoNum type="romanLcPeriod"/>
            </a:pPr>
            <a:r>
              <a:rPr lang="en-US" b="1" dirty="0" smtClean="0"/>
              <a:t>Increased hydrostatic pressure</a:t>
            </a:r>
            <a:r>
              <a:rPr lang="en-US" dirty="0" smtClean="0"/>
              <a:t>, caused by a reduction in venous return (as in heart failure)</a:t>
            </a:r>
          </a:p>
          <a:p>
            <a:pPr marL="857250" lvl="1" indent="-400050" algn="just">
              <a:buAutoNum type="romanLcPeriod"/>
            </a:pPr>
            <a:endParaRPr lang="en-US" sz="1400" dirty="0" smtClean="0"/>
          </a:p>
          <a:p>
            <a:pPr marL="857250" lvl="1" indent="-400050" algn="just">
              <a:buAutoNum type="romanLcPeriod"/>
            </a:pPr>
            <a:r>
              <a:rPr lang="en-US" b="1" dirty="0" smtClean="0"/>
              <a:t>Decreased plasma/colloid osmotic pressure</a:t>
            </a:r>
            <a:r>
              <a:rPr lang="en-US" dirty="0" smtClean="0"/>
              <a:t>, caused by reduced concentration of plasma albumin (due to decreased synthesis, as in liver disease, or increased loss, as in kidney disease)</a:t>
            </a:r>
          </a:p>
          <a:p>
            <a:pPr marL="857250" lvl="1" indent="-400050" algn="just">
              <a:buAutoNum type="romanLcPeriod"/>
            </a:pPr>
            <a:endParaRPr lang="en-US" sz="1400" dirty="0" smtClean="0"/>
          </a:p>
          <a:p>
            <a:pPr marL="857250" lvl="1" indent="-400050" algn="just">
              <a:buAutoNum type="romanLcPeriod"/>
            </a:pPr>
            <a:r>
              <a:rPr lang="en-US" b="1" dirty="0" smtClean="0"/>
              <a:t>Lymphatic obstruction </a:t>
            </a:r>
            <a:r>
              <a:rPr lang="en-US" dirty="0" smtClean="0"/>
              <a:t>that impairs interstitial fluid clearance (as in scarring, tumors, or certain infections)</a:t>
            </a:r>
          </a:p>
          <a:p>
            <a:pPr marL="857250" lvl="1" indent="-400050" algn="just">
              <a:buAutoNum type="romanLcPeriod"/>
            </a:pPr>
            <a:endParaRPr lang="en-US" sz="1400" dirty="0" smtClean="0"/>
          </a:p>
          <a:p>
            <a:pPr marL="857250" lvl="1" indent="-400050" algn="just">
              <a:buAutoNum type="romanLcPeriod"/>
            </a:pPr>
            <a:r>
              <a:rPr lang="en-US" b="1" dirty="0" smtClean="0"/>
              <a:t>Primary renal sodium and water retention </a:t>
            </a:r>
            <a:r>
              <a:rPr lang="en-US" dirty="0" smtClean="0"/>
              <a:t>(in renal failure)</a:t>
            </a:r>
          </a:p>
          <a:p>
            <a:pPr marL="857250" lvl="1" indent="-400050" algn="just">
              <a:buAutoNum type="romanLcPeriod"/>
            </a:pPr>
            <a:endParaRPr lang="en-US" sz="1400" dirty="0" smtClean="0"/>
          </a:p>
          <a:p>
            <a:pPr marL="857250" lvl="1" indent="-400050" algn="just">
              <a:buAutoNum type="romanLcPeriod"/>
            </a:pPr>
            <a:r>
              <a:rPr lang="en-US" b="1" dirty="0" smtClean="0"/>
              <a:t>Increased vascular permeability </a:t>
            </a:r>
            <a:r>
              <a:rPr lang="en-US" dirty="0" smtClean="0"/>
              <a:t>(in inflammation)</a:t>
            </a:r>
            <a:endParaRPr lang="en-US" dirty="0"/>
          </a:p>
        </p:txBody>
      </p:sp>
    </p:spTree>
  </p:cSld>
  <p:clrMapOvr>
    <a:masterClrMapping/>
  </p:clrMapOvr>
  <p:transition spd="slow">
    <p:wipe dir="r"/>
  </p:transition>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885950"/>
            <a:ext cx="9144000" cy="830997"/>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pPr algn="ctr"/>
            <a:r>
              <a:rPr lang="en-US" sz="4800" b="1" dirty="0" smtClean="0"/>
              <a:t>Thrombosis</a:t>
            </a:r>
            <a:endParaRPr lang="en-US" sz="4800" b="1" dirty="0"/>
          </a:p>
        </p:txBody>
      </p:sp>
    </p:spTree>
  </p:cSld>
  <p:clrMapOvr>
    <a:masterClrMapping/>
  </p:clrMapOvr>
  <p:transition spd="slow">
    <p:wipe dir="r"/>
  </p:transition>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5201" y="64785"/>
            <a:ext cx="1921167" cy="523220"/>
          </a:xfrm>
          <a:prstGeom prst="rect">
            <a:avLst/>
          </a:prstGeom>
        </p:spPr>
        <p:style>
          <a:lnRef idx="0">
            <a:schemeClr val="accent4"/>
          </a:lnRef>
          <a:fillRef idx="3">
            <a:schemeClr val="accent4"/>
          </a:fillRef>
          <a:effectRef idx="3">
            <a:schemeClr val="accent4"/>
          </a:effectRef>
          <a:fontRef idx="minor">
            <a:schemeClr val="lt1"/>
          </a:fontRef>
        </p:style>
        <p:txBody>
          <a:bodyPr wrap="none" rtlCol="0">
            <a:spAutoFit/>
          </a:bodyPr>
          <a:lstStyle/>
          <a:p>
            <a:r>
              <a:rPr lang="en-US" sz="2800" b="1" dirty="0" smtClean="0"/>
              <a:t>Thrombosis</a:t>
            </a:r>
            <a:endParaRPr lang="en-US" sz="2800" b="1" dirty="0"/>
          </a:p>
        </p:txBody>
      </p:sp>
      <p:sp>
        <p:nvSpPr>
          <p:cNvPr id="3" name="TextBox 2"/>
          <p:cNvSpPr txBox="1"/>
          <p:nvPr/>
        </p:nvSpPr>
        <p:spPr>
          <a:xfrm>
            <a:off x="0" y="825877"/>
            <a:ext cx="9144000" cy="4031873"/>
          </a:xfrm>
          <a:prstGeom prst="rect">
            <a:avLst/>
          </a:prstGeom>
          <a:noFill/>
        </p:spPr>
        <p:txBody>
          <a:bodyPr wrap="square" rtlCol="0">
            <a:spAutoFit/>
          </a:bodyPr>
          <a:lstStyle/>
          <a:p>
            <a:pPr marL="457200" indent="-457200" algn="just">
              <a:buFont typeface="Arial" pitchFamily="34" charset="0"/>
              <a:buChar char="•"/>
            </a:pPr>
            <a:r>
              <a:rPr lang="en-US" b="1" dirty="0" smtClean="0"/>
              <a:t>Thrombosis</a:t>
            </a:r>
            <a:r>
              <a:rPr lang="en-US" dirty="0" smtClean="0"/>
              <a:t> is the process of formation of solid mass in circulation from the constituents of flowing blood; the mass itself is called a </a:t>
            </a:r>
            <a:r>
              <a:rPr lang="en-US" b="1" dirty="0" smtClean="0"/>
              <a:t>thrombus</a:t>
            </a:r>
            <a:r>
              <a:rPr lang="en-US" dirty="0" smtClean="0"/>
              <a:t>.</a:t>
            </a:r>
          </a:p>
          <a:p>
            <a:pPr marL="342900" indent="-342900" algn="just">
              <a:buFont typeface="Arial" pitchFamily="34" charset="0"/>
              <a:buChar char="•"/>
            </a:pPr>
            <a:endParaRPr lang="en-US" sz="1400" dirty="0" smtClean="0"/>
          </a:p>
          <a:p>
            <a:pPr marL="457200" indent="-457200" algn="just">
              <a:buFont typeface="Arial" pitchFamily="34" charset="0"/>
              <a:buChar char="•"/>
            </a:pPr>
            <a:r>
              <a:rPr lang="en-US" dirty="0" smtClean="0"/>
              <a:t>In contrast, a </a:t>
            </a:r>
            <a:r>
              <a:rPr lang="en-US" b="1" i="1" dirty="0" smtClean="0"/>
              <a:t>blood clot </a:t>
            </a:r>
            <a:r>
              <a:rPr lang="en-US" dirty="0" smtClean="0"/>
              <a:t>is the mass of coagulated blood formed </a:t>
            </a:r>
            <a:r>
              <a:rPr lang="en-US" i="1" dirty="0" smtClean="0"/>
              <a:t>in vitro </a:t>
            </a:r>
            <a:r>
              <a:rPr lang="en-US" dirty="0" smtClean="0"/>
              <a:t>e.g., in a test tube.</a:t>
            </a:r>
          </a:p>
          <a:p>
            <a:pPr marL="342900" indent="-342900" algn="just">
              <a:buFont typeface="Arial" pitchFamily="34" charset="0"/>
              <a:buChar char="•"/>
            </a:pPr>
            <a:endParaRPr lang="en-US" sz="1400" dirty="0" smtClean="0"/>
          </a:p>
          <a:p>
            <a:pPr marL="457200" indent="-457200" algn="just">
              <a:buFont typeface="Arial" pitchFamily="34" charset="0"/>
              <a:buChar char="•"/>
            </a:pPr>
            <a:r>
              <a:rPr lang="en-US" b="1" dirty="0" smtClean="0"/>
              <a:t>Haematoma</a:t>
            </a:r>
            <a:r>
              <a:rPr lang="en-US" dirty="0" smtClean="0"/>
              <a:t> is the extravascular accumulation of blood clot e.g., into the tissues.</a:t>
            </a:r>
          </a:p>
          <a:p>
            <a:pPr marL="342900" indent="-342900" algn="just">
              <a:buFont typeface="Arial" pitchFamily="34" charset="0"/>
              <a:buChar char="•"/>
            </a:pPr>
            <a:endParaRPr lang="en-US" sz="1400" dirty="0" smtClean="0"/>
          </a:p>
          <a:p>
            <a:pPr marL="457200" indent="-457200" algn="just">
              <a:buFont typeface="Arial" pitchFamily="34" charset="0"/>
              <a:buChar char="•"/>
            </a:pPr>
            <a:r>
              <a:rPr lang="en-US" b="1" dirty="0" smtClean="0"/>
              <a:t>Haemostatic plugs </a:t>
            </a:r>
            <a:r>
              <a:rPr lang="en-US" dirty="0" smtClean="0"/>
              <a:t>are the blood clots formed in healthy individuals at the site of bleeding e.g., in injury to the blood vessel. </a:t>
            </a:r>
          </a:p>
          <a:p>
            <a:pPr marL="342900" indent="-342900" algn="just">
              <a:buFont typeface="Arial" pitchFamily="34" charset="0"/>
              <a:buChar char="•"/>
            </a:pPr>
            <a:endParaRPr lang="en-US" sz="1400" dirty="0" smtClean="0"/>
          </a:p>
          <a:p>
            <a:pPr marL="457200" indent="-457200" algn="just">
              <a:buFont typeface="Arial" pitchFamily="34" charset="0"/>
              <a:buChar char="•"/>
            </a:pPr>
            <a:r>
              <a:rPr lang="en-US" dirty="0" smtClean="0"/>
              <a:t>Normally, blood flowing through blood vessels do not clot because of </a:t>
            </a:r>
            <a:r>
              <a:rPr lang="en-US" dirty="0" smtClean="0">
                <a:solidFill>
                  <a:srgbClr val="7030A0"/>
                </a:solidFill>
              </a:rPr>
              <a:t>smooth endothelial wall of vessels</a:t>
            </a:r>
            <a:r>
              <a:rPr lang="en-US" dirty="0" smtClean="0"/>
              <a:t>, </a:t>
            </a:r>
            <a:r>
              <a:rPr lang="en-US" dirty="0" smtClean="0">
                <a:solidFill>
                  <a:srgbClr val="0070C0"/>
                </a:solidFill>
              </a:rPr>
              <a:t>normal blood flow </a:t>
            </a:r>
            <a:r>
              <a:rPr lang="en-US" dirty="0" smtClean="0"/>
              <a:t>and </a:t>
            </a:r>
            <a:r>
              <a:rPr lang="en-US" dirty="0" smtClean="0">
                <a:solidFill>
                  <a:srgbClr val="0070C0"/>
                </a:solidFill>
              </a:rPr>
              <a:t>anticoagulants</a:t>
            </a:r>
            <a:r>
              <a:rPr lang="en-US" dirty="0" smtClean="0"/>
              <a:t> flowing in the blood. </a:t>
            </a:r>
          </a:p>
          <a:p>
            <a:pPr marL="342900" indent="-342900" algn="just">
              <a:buFont typeface="Arial" pitchFamily="34" charset="0"/>
              <a:buChar char="•"/>
            </a:pPr>
            <a:endParaRPr lang="en-US" sz="1400" dirty="0" smtClean="0"/>
          </a:p>
          <a:p>
            <a:pPr marL="457200" indent="-457200" algn="just">
              <a:buFont typeface="Arial" pitchFamily="34" charset="0"/>
              <a:buChar char="•"/>
            </a:pPr>
            <a:r>
              <a:rPr lang="en-US" dirty="0" smtClean="0"/>
              <a:t>When derangements in above mentioned factors occurs then blood may coagulate in blood vessels which is known as thrombosis.</a:t>
            </a:r>
            <a:endParaRPr lang="en-US" dirty="0"/>
          </a:p>
        </p:txBody>
      </p:sp>
    </p:spTree>
  </p:cSld>
  <p:clrMapOvr>
    <a:masterClrMapping/>
  </p:clrMapOvr>
  <p:transition spd="slow">
    <p:wipe dir="r"/>
  </p:transition>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5201" y="64785"/>
            <a:ext cx="1921167" cy="523220"/>
          </a:xfrm>
          <a:prstGeom prst="rect">
            <a:avLst/>
          </a:prstGeom>
        </p:spPr>
        <p:style>
          <a:lnRef idx="0">
            <a:schemeClr val="accent4"/>
          </a:lnRef>
          <a:fillRef idx="3">
            <a:schemeClr val="accent4"/>
          </a:fillRef>
          <a:effectRef idx="3">
            <a:schemeClr val="accent4"/>
          </a:effectRef>
          <a:fontRef idx="minor">
            <a:schemeClr val="lt1"/>
          </a:fontRef>
        </p:style>
        <p:txBody>
          <a:bodyPr wrap="none" rtlCol="0">
            <a:spAutoFit/>
          </a:bodyPr>
          <a:lstStyle/>
          <a:p>
            <a:r>
              <a:rPr lang="en-US" sz="2800" b="1" dirty="0" smtClean="0"/>
              <a:t>Thrombosis</a:t>
            </a:r>
            <a:endParaRPr lang="en-US" sz="2800" b="1" dirty="0"/>
          </a:p>
        </p:txBody>
      </p:sp>
      <p:sp>
        <p:nvSpPr>
          <p:cNvPr id="3" name="TextBox 2"/>
          <p:cNvSpPr txBox="1"/>
          <p:nvPr/>
        </p:nvSpPr>
        <p:spPr>
          <a:xfrm>
            <a:off x="118472" y="628650"/>
            <a:ext cx="1938929" cy="461665"/>
          </a:xfrm>
          <a:prstGeom prst="rect">
            <a:avLst/>
          </a:prstGeom>
        </p:spPr>
        <p:style>
          <a:lnRef idx="1">
            <a:schemeClr val="accent2"/>
          </a:lnRef>
          <a:fillRef idx="2">
            <a:schemeClr val="accent2"/>
          </a:fillRef>
          <a:effectRef idx="1">
            <a:schemeClr val="accent2"/>
          </a:effectRef>
          <a:fontRef idx="minor">
            <a:schemeClr val="dk1"/>
          </a:fontRef>
        </p:style>
        <p:txBody>
          <a:bodyPr wrap="none" rtlCol="0">
            <a:spAutoFit/>
          </a:bodyPr>
          <a:lstStyle/>
          <a:p>
            <a:r>
              <a:rPr lang="en-US" sz="2400" b="1" dirty="0" smtClean="0"/>
              <a:t>Pathogenesis </a:t>
            </a:r>
            <a:endParaRPr lang="en-US" sz="2400" b="1" dirty="0"/>
          </a:p>
        </p:txBody>
      </p:sp>
      <p:sp>
        <p:nvSpPr>
          <p:cNvPr id="4" name="Rectangle 3"/>
          <p:cNvSpPr/>
          <p:nvPr/>
        </p:nvSpPr>
        <p:spPr>
          <a:xfrm>
            <a:off x="0" y="1257300"/>
            <a:ext cx="9144000" cy="3477875"/>
          </a:xfrm>
          <a:prstGeom prst="rect">
            <a:avLst/>
          </a:prstGeom>
        </p:spPr>
        <p:txBody>
          <a:bodyPr wrap="square">
            <a:spAutoFit/>
          </a:bodyPr>
          <a:lstStyle/>
          <a:p>
            <a:r>
              <a:rPr lang="en-US" sz="2000" dirty="0" smtClean="0"/>
              <a:t>Factors involved in thrombus formation (Virchow's Triad):</a:t>
            </a:r>
          </a:p>
          <a:p>
            <a:endParaRPr lang="en-US" sz="1200" dirty="0" smtClean="0"/>
          </a:p>
          <a:p>
            <a:pPr marL="514350" indent="-514350">
              <a:buAutoNum type="romanLcPeriod"/>
            </a:pPr>
            <a:r>
              <a:rPr lang="en-US" sz="2000" i="1" dirty="0" smtClean="0">
                <a:solidFill>
                  <a:srgbClr val="0070C0"/>
                </a:solidFill>
              </a:rPr>
              <a:t>Endothelial injury </a:t>
            </a:r>
          </a:p>
          <a:p>
            <a:pPr marL="1428750" lvl="2" indent="-514350">
              <a:buFont typeface="Arial" pitchFamily="34" charset="0"/>
              <a:buChar char="•"/>
            </a:pPr>
            <a:r>
              <a:rPr lang="en-US" sz="2000" dirty="0" smtClean="0"/>
              <a:t>Atherosclerosis</a:t>
            </a:r>
          </a:p>
          <a:p>
            <a:pPr marL="1371600" lvl="2" indent="-457200">
              <a:buFont typeface="Arial" pitchFamily="34" charset="0"/>
              <a:buChar char="•"/>
            </a:pPr>
            <a:r>
              <a:rPr lang="en-US" sz="2000" dirty="0" smtClean="0"/>
              <a:t>Vasculitis</a:t>
            </a:r>
          </a:p>
          <a:p>
            <a:pPr marL="1371600" lvl="2" indent="-457200">
              <a:buFont typeface="Arial" pitchFamily="34" charset="0"/>
              <a:buChar char="•"/>
            </a:pPr>
            <a:r>
              <a:rPr lang="en-US" sz="2000" dirty="0" smtClean="0"/>
              <a:t>Many others</a:t>
            </a:r>
          </a:p>
          <a:p>
            <a:pPr marL="1371600" lvl="2" indent="-457200">
              <a:buFont typeface="Arial" pitchFamily="34" charset="0"/>
              <a:buChar char="•"/>
            </a:pPr>
            <a:endParaRPr lang="en-US" sz="2000" i="1" dirty="0" smtClean="0"/>
          </a:p>
          <a:p>
            <a:pPr marL="514350" indent="-514350">
              <a:buFont typeface="+mj-lt"/>
              <a:buAutoNum type="romanLcPeriod"/>
            </a:pPr>
            <a:r>
              <a:rPr lang="en-US" sz="2000" i="1" dirty="0" smtClean="0">
                <a:solidFill>
                  <a:srgbClr val="0070C0"/>
                </a:solidFill>
              </a:rPr>
              <a:t>Alterations in laminar blood flow</a:t>
            </a:r>
          </a:p>
          <a:p>
            <a:pPr marL="1371600" lvl="2" indent="-457200">
              <a:buFont typeface="Arial" pitchFamily="34" charset="0"/>
              <a:buChar char="•"/>
            </a:pPr>
            <a:r>
              <a:rPr lang="en-US" sz="2000" dirty="0" smtClean="0"/>
              <a:t>Stasis of blood (e.g., immobilization)</a:t>
            </a:r>
          </a:p>
          <a:p>
            <a:pPr marL="1371600" lvl="2" indent="-457200">
              <a:buFont typeface="Arial" pitchFamily="34" charset="0"/>
              <a:buChar char="•"/>
            </a:pPr>
            <a:r>
              <a:rPr lang="en-US" sz="2000" dirty="0" smtClean="0"/>
              <a:t>Turbulence (e.g., aneurysms)</a:t>
            </a:r>
          </a:p>
          <a:p>
            <a:pPr marL="1371600" lvl="2" indent="-457200">
              <a:buFont typeface="Arial" pitchFamily="34" charset="0"/>
              <a:buChar char="•"/>
            </a:pPr>
            <a:r>
              <a:rPr lang="en-US" sz="2000" dirty="0" smtClean="0"/>
              <a:t>Hyperviscosity of blood (e.g., polycythemia vera)</a:t>
            </a:r>
            <a:endParaRPr lang="en-US" sz="2000" dirty="0"/>
          </a:p>
        </p:txBody>
      </p:sp>
    </p:spTree>
  </p:cSld>
  <p:clrMapOvr>
    <a:masterClrMapping/>
  </p:clrMapOvr>
  <p:transition spd="slow">
    <p:wipe dir="r"/>
  </p:transition>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5201" y="64785"/>
            <a:ext cx="1921167" cy="523220"/>
          </a:xfrm>
          <a:prstGeom prst="rect">
            <a:avLst/>
          </a:prstGeom>
        </p:spPr>
        <p:style>
          <a:lnRef idx="0">
            <a:schemeClr val="accent4"/>
          </a:lnRef>
          <a:fillRef idx="3">
            <a:schemeClr val="accent4"/>
          </a:fillRef>
          <a:effectRef idx="3">
            <a:schemeClr val="accent4"/>
          </a:effectRef>
          <a:fontRef idx="minor">
            <a:schemeClr val="lt1"/>
          </a:fontRef>
        </p:style>
        <p:txBody>
          <a:bodyPr wrap="none" rtlCol="0">
            <a:spAutoFit/>
          </a:bodyPr>
          <a:lstStyle/>
          <a:p>
            <a:r>
              <a:rPr lang="en-US" sz="2800" b="1" dirty="0" smtClean="0"/>
              <a:t>Thrombosis</a:t>
            </a:r>
            <a:endParaRPr lang="en-US" sz="2800" b="1" dirty="0"/>
          </a:p>
        </p:txBody>
      </p:sp>
      <p:sp>
        <p:nvSpPr>
          <p:cNvPr id="3" name="Rectangle 2"/>
          <p:cNvSpPr/>
          <p:nvPr/>
        </p:nvSpPr>
        <p:spPr>
          <a:xfrm>
            <a:off x="0" y="1312605"/>
            <a:ext cx="9144000" cy="2554545"/>
          </a:xfrm>
          <a:prstGeom prst="rect">
            <a:avLst/>
          </a:prstGeom>
        </p:spPr>
        <p:txBody>
          <a:bodyPr wrap="square">
            <a:spAutoFit/>
          </a:bodyPr>
          <a:lstStyle/>
          <a:p>
            <a:pPr marL="514350" indent="-514350" algn="just">
              <a:buFont typeface="+mj-lt"/>
              <a:buAutoNum type="romanLcPeriod" startAt="3"/>
            </a:pPr>
            <a:r>
              <a:rPr lang="en-US" sz="2000" i="1" dirty="0" smtClean="0">
                <a:solidFill>
                  <a:srgbClr val="0070C0"/>
                </a:solidFill>
              </a:rPr>
              <a:t>Hypercoaguability of blood</a:t>
            </a:r>
          </a:p>
          <a:p>
            <a:pPr marL="800100" lvl="1" indent="-342900" algn="just">
              <a:buFont typeface="Arial" pitchFamily="34" charset="0"/>
              <a:buChar char="•"/>
            </a:pPr>
            <a:r>
              <a:rPr lang="en-US" sz="2000" dirty="0" smtClean="0"/>
              <a:t>Clotting disorders (deficiency of antithrombin III, protein C, or protein S)</a:t>
            </a:r>
          </a:p>
          <a:p>
            <a:pPr marL="800100" lvl="1" indent="-342900" algn="just">
              <a:buFont typeface="Arial" pitchFamily="34" charset="0"/>
              <a:buChar char="•"/>
            </a:pPr>
            <a:r>
              <a:rPr lang="en-US" sz="2000" dirty="0" smtClean="0"/>
              <a:t>Tissue injury (post-operative and trauma)</a:t>
            </a:r>
          </a:p>
          <a:p>
            <a:pPr marL="800100" lvl="1" indent="-342900" algn="just">
              <a:buFont typeface="Arial" pitchFamily="34" charset="0"/>
              <a:buChar char="•"/>
            </a:pPr>
            <a:r>
              <a:rPr lang="en-US" sz="2000" dirty="0" smtClean="0"/>
              <a:t>Neoplasia</a:t>
            </a:r>
          </a:p>
          <a:p>
            <a:pPr marL="800100" lvl="1" indent="-342900" algn="just">
              <a:buFont typeface="Arial" pitchFamily="34" charset="0"/>
              <a:buChar char="•"/>
            </a:pPr>
            <a:r>
              <a:rPr lang="en-US" sz="2000" dirty="0" smtClean="0"/>
              <a:t>Nephrotic syndrome</a:t>
            </a:r>
          </a:p>
          <a:p>
            <a:pPr marL="800100" lvl="1" indent="-342900" algn="just">
              <a:buFont typeface="Arial" pitchFamily="34" charset="0"/>
              <a:buChar char="•"/>
            </a:pPr>
            <a:r>
              <a:rPr lang="en-US" sz="2000" dirty="0" smtClean="0"/>
              <a:t>Advanced age</a:t>
            </a:r>
          </a:p>
          <a:p>
            <a:pPr marL="800100" lvl="1" indent="-342900" algn="just">
              <a:buFont typeface="Arial" pitchFamily="34" charset="0"/>
              <a:buChar char="•"/>
            </a:pPr>
            <a:r>
              <a:rPr lang="en-US" sz="2000" dirty="0" smtClean="0"/>
              <a:t>Pregnancy</a:t>
            </a:r>
          </a:p>
          <a:p>
            <a:pPr marL="800100" lvl="1" indent="-342900" algn="just">
              <a:buFont typeface="Arial" pitchFamily="34" charset="0"/>
              <a:buChar char="•"/>
            </a:pPr>
            <a:r>
              <a:rPr lang="en-US" sz="2000" dirty="0" smtClean="0"/>
              <a:t>Oral contraceptives</a:t>
            </a:r>
            <a:endParaRPr lang="en-US" sz="2000" dirty="0"/>
          </a:p>
        </p:txBody>
      </p:sp>
      <p:sp>
        <p:nvSpPr>
          <p:cNvPr id="4" name="TextBox 3"/>
          <p:cNvSpPr txBox="1"/>
          <p:nvPr/>
        </p:nvSpPr>
        <p:spPr>
          <a:xfrm>
            <a:off x="118472" y="628650"/>
            <a:ext cx="1938929" cy="461665"/>
          </a:xfrm>
          <a:prstGeom prst="rect">
            <a:avLst/>
          </a:prstGeom>
        </p:spPr>
        <p:style>
          <a:lnRef idx="1">
            <a:schemeClr val="accent2"/>
          </a:lnRef>
          <a:fillRef idx="2">
            <a:schemeClr val="accent2"/>
          </a:fillRef>
          <a:effectRef idx="1">
            <a:schemeClr val="accent2"/>
          </a:effectRef>
          <a:fontRef idx="minor">
            <a:schemeClr val="dk1"/>
          </a:fontRef>
        </p:style>
        <p:txBody>
          <a:bodyPr wrap="none" rtlCol="0">
            <a:spAutoFit/>
          </a:bodyPr>
          <a:lstStyle/>
          <a:p>
            <a:r>
              <a:rPr lang="en-US" sz="2400" b="1" dirty="0" smtClean="0"/>
              <a:t>Pathogenesis </a:t>
            </a:r>
            <a:endParaRPr lang="en-US" sz="2400" b="1" dirty="0"/>
          </a:p>
        </p:txBody>
      </p:sp>
    </p:spTree>
  </p:cSld>
  <p:clrMapOvr>
    <a:masterClrMapping/>
  </p:clrMapOvr>
  <p:transition spd="slow">
    <p:wipe dir="r"/>
  </p:transition>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5201" y="64785"/>
            <a:ext cx="1921167" cy="523220"/>
          </a:xfrm>
          <a:prstGeom prst="rect">
            <a:avLst/>
          </a:prstGeom>
        </p:spPr>
        <p:style>
          <a:lnRef idx="0">
            <a:schemeClr val="accent4"/>
          </a:lnRef>
          <a:fillRef idx="3">
            <a:schemeClr val="accent4"/>
          </a:fillRef>
          <a:effectRef idx="3">
            <a:schemeClr val="accent4"/>
          </a:effectRef>
          <a:fontRef idx="minor">
            <a:schemeClr val="lt1"/>
          </a:fontRef>
        </p:style>
        <p:txBody>
          <a:bodyPr wrap="none" rtlCol="0">
            <a:spAutoFit/>
          </a:bodyPr>
          <a:lstStyle/>
          <a:p>
            <a:r>
              <a:rPr lang="en-US" sz="2800" b="1" dirty="0" smtClean="0"/>
              <a:t>Thrombosis</a:t>
            </a:r>
            <a:endParaRPr lang="en-US" sz="2800" b="1" dirty="0"/>
          </a:p>
        </p:txBody>
      </p:sp>
      <p:pic>
        <p:nvPicPr>
          <p:cNvPr id="110594" name="Picture 2"/>
          <p:cNvPicPr>
            <a:picLocks noChangeAspect="1" noChangeArrowheads="1"/>
          </p:cNvPicPr>
          <p:nvPr/>
        </p:nvPicPr>
        <p:blipFill>
          <a:blip r:embed="rId2"/>
          <a:srcRect/>
          <a:stretch>
            <a:fillRect/>
          </a:stretch>
        </p:blipFill>
        <p:spPr bwMode="auto">
          <a:xfrm>
            <a:off x="2438400" y="694723"/>
            <a:ext cx="3962400" cy="2867627"/>
          </a:xfrm>
          <a:prstGeom prst="rect">
            <a:avLst/>
          </a:prstGeom>
          <a:noFill/>
          <a:ln w="9525">
            <a:noFill/>
            <a:miter lim="800000"/>
            <a:headEnd/>
            <a:tailEnd/>
          </a:ln>
          <a:effectLst/>
        </p:spPr>
      </p:pic>
      <p:sp>
        <p:nvSpPr>
          <p:cNvPr id="4" name="Rectangle 3"/>
          <p:cNvSpPr/>
          <p:nvPr/>
        </p:nvSpPr>
        <p:spPr>
          <a:xfrm>
            <a:off x="0" y="3943350"/>
            <a:ext cx="9144000" cy="1200329"/>
          </a:xfrm>
          <a:prstGeom prst="rect">
            <a:avLst/>
          </a:prstGeom>
        </p:spPr>
        <p:txBody>
          <a:bodyPr wrap="square">
            <a:spAutoFit/>
          </a:bodyPr>
          <a:lstStyle/>
          <a:p>
            <a:pPr algn="just"/>
            <a:r>
              <a:rPr lang="en-US" b="1" dirty="0" smtClean="0"/>
              <a:t>Fig: Virchow triad in thrombosis</a:t>
            </a:r>
            <a:r>
              <a:rPr lang="en-US" dirty="0" smtClean="0"/>
              <a:t>. Endothelial integrity is the single most important factor. Note that injury to endothelial cells can affect local blood flow and/or coagulability; abnormal blood flow (stasis or turbulence) can, in turn, cause endothelial injury. The elements of the triad may act independently or may combine to cause thrombus formation.</a:t>
            </a:r>
            <a:endParaRPr lang="en-US" dirty="0"/>
          </a:p>
        </p:txBody>
      </p:sp>
    </p:spTree>
  </p:cSld>
  <p:clrMapOvr>
    <a:masterClrMapping/>
  </p:clrMapOvr>
  <p:transition spd="slow">
    <p:wipe dir="r"/>
  </p:transition>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219200" y="1025352"/>
            <a:ext cx="6858000" cy="461665"/>
          </a:xfrm>
          <a:prstGeom prst="rect">
            <a:avLst/>
          </a:prstGeom>
        </p:spPr>
        <p:txBody>
          <a:bodyPr wrap="square">
            <a:spAutoFit/>
          </a:bodyPr>
          <a:lstStyle/>
          <a:p>
            <a:r>
              <a:rPr lang="en-US" sz="2400" b="1" u="sng" dirty="0" smtClean="0"/>
              <a:t>Table : Comparison of a Thrombus with a Blood Clot</a:t>
            </a:r>
            <a:endParaRPr lang="en-US" sz="2400" b="1" u="sng" dirty="0"/>
          </a:p>
        </p:txBody>
      </p:sp>
      <p:sp>
        <p:nvSpPr>
          <p:cNvPr id="4" name="TextBox 3"/>
          <p:cNvSpPr txBox="1"/>
          <p:nvPr/>
        </p:nvSpPr>
        <p:spPr>
          <a:xfrm>
            <a:off x="3505201" y="64785"/>
            <a:ext cx="1921167" cy="523220"/>
          </a:xfrm>
          <a:prstGeom prst="rect">
            <a:avLst/>
          </a:prstGeom>
        </p:spPr>
        <p:style>
          <a:lnRef idx="0">
            <a:schemeClr val="accent4"/>
          </a:lnRef>
          <a:fillRef idx="3">
            <a:schemeClr val="accent4"/>
          </a:fillRef>
          <a:effectRef idx="3">
            <a:schemeClr val="accent4"/>
          </a:effectRef>
          <a:fontRef idx="minor">
            <a:schemeClr val="lt1"/>
          </a:fontRef>
        </p:style>
        <p:txBody>
          <a:bodyPr wrap="none" rtlCol="0">
            <a:spAutoFit/>
          </a:bodyPr>
          <a:lstStyle/>
          <a:p>
            <a:r>
              <a:rPr lang="en-US" sz="2800" b="1" dirty="0" smtClean="0"/>
              <a:t>Thrombosis</a:t>
            </a:r>
            <a:endParaRPr lang="en-US" sz="2800" b="1" dirty="0"/>
          </a:p>
        </p:txBody>
      </p:sp>
      <p:graphicFrame>
        <p:nvGraphicFramePr>
          <p:cNvPr id="5" name="Table 4"/>
          <p:cNvGraphicFramePr>
            <a:graphicFrameLocks noGrp="1"/>
          </p:cNvGraphicFramePr>
          <p:nvPr/>
        </p:nvGraphicFramePr>
        <p:xfrm>
          <a:off x="533400" y="1832610"/>
          <a:ext cx="7924802" cy="2049780"/>
        </p:xfrm>
        <a:graphic>
          <a:graphicData uri="http://schemas.openxmlformats.org/drawingml/2006/table">
            <a:tbl>
              <a:tblPr firstRow="1" bandRow="1">
                <a:tableStyleId>{5C22544A-7EE6-4342-B048-85BDC9FD1C3A}</a:tableStyleId>
              </a:tblPr>
              <a:tblGrid>
                <a:gridCol w="2080261"/>
                <a:gridCol w="2415539"/>
                <a:gridCol w="3429002"/>
              </a:tblGrid>
              <a:tr h="297180">
                <a:tc>
                  <a:txBody>
                    <a:bodyPr/>
                    <a:lstStyle/>
                    <a:p>
                      <a:endParaRPr lang="en-US" sz="1400" dirty="0"/>
                    </a:p>
                  </a:txBody>
                  <a:tcPr marT="34290" marB="34290"/>
                </a:tc>
                <a:tc>
                  <a:txBody>
                    <a:bodyPr/>
                    <a:lstStyle/>
                    <a:p>
                      <a:r>
                        <a:rPr lang="en-US" sz="1500" dirty="0" smtClean="0"/>
                        <a:t>Thrombus</a:t>
                      </a:r>
                      <a:endParaRPr lang="en-US" sz="1500" dirty="0"/>
                    </a:p>
                  </a:txBody>
                  <a:tcPr marT="34290" marB="34290"/>
                </a:tc>
                <a:tc>
                  <a:txBody>
                    <a:bodyPr/>
                    <a:lstStyle/>
                    <a:p>
                      <a:r>
                        <a:rPr lang="en-US" sz="1500" dirty="0" smtClean="0"/>
                        <a:t>Blood clot</a:t>
                      </a:r>
                      <a:endParaRPr lang="en-US" sz="1500" dirty="0"/>
                    </a:p>
                  </a:txBody>
                  <a:tcPr marT="34290" marB="34290"/>
                </a:tc>
              </a:tr>
              <a:tr h="480060">
                <a:tc>
                  <a:txBody>
                    <a:bodyPr/>
                    <a:lstStyle/>
                    <a:p>
                      <a:r>
                        <a:rPr lang="en-US" sz="1400" dirty="0" smtClean="0"/>
                        <a:t>Location</a:t>
                      </a:r>
                      <a:endParaRPr lang="en-US" sz="1400" dirty="0"/>
                    </a:p>
                  </a:txBody>
                  <a:tcPr marT="34290" marB="34290"/>
                </a:tc>
                <a:tc>
                  <a:txBody>
                    <a:bodyPr/>
                    <a:lstStyle/>
                    <a:p>
                      <a:pPr algn="l"/>
                      <a:r>
                        <a:rPr lang="en-US" sz="1400" dirty="0" smtClean="0"/>
                        <a:t>Intravascular</a:t>
                      </a:r>
                      <a:endParaRPr lang="en-US" sz="1400" dirty="0"/>
                    </a:p>
                  </a:txBody>
                  <a:tcPr marT="34290" marB="34290"/>
                </a:tc>
                <a:tc>
                  <a:txBody>
                    <a:bodyPr/>
                    <a:lstStyle/>
                    <a:p>
                      <a:pPr algn="l"/>
                      <a:r>
                        <a:rPr lang="en-US" sz="1400" dirty="0" smtClean="0"/>
                        <a:t>Extravascular or intravascular (postmortem)</a:t>
                      </a:r>
                      <a:endParaRPr lang="en-US" sz="1400" dirty="0"/>
                    </a:p>
                  </a:txBody>
                  <a:tcPr marT="34290" marB="34290"/>
                </a:tc>
              </a:tr>
              <a:tr h="685800">
                <a:tc>
                  <a:txBody>
                    <a:bodyPr/>
                    <a:lstStyle/>
                    <a:p>
                      <a:r>
                        <a:rPr lang="en-US" sz="1400" dirty="0" smtClean="0"/>
                        <a:t>Composition</a:t>
                      </a:r>
                      <a:endParaRPr lang="en-US" sz="1400" dirty="0"/>
                    </a:p>
                  </a:txBody>
                  <a:tcPr marT="34290" marB="34290"/>
                </a:tc>
                <a:tc>
                  <a:txBody>
                    <a:bodyPr/>
                    <a:lstStyle/>
                    <a:p>
                      <a:pPr algn="l"/>
                      <a:r>
                        <a:rPr lang="en-US" sz="1400" dirty="0" smtClean="0"/>
                        <a:t>Platelets</a:t>
                      </a:r>
                    </a:p>
                    <a:p>
                      <a:pPr algn="l"/>
                      <a:r>
                        <a:rPr lang="en-US" sz="1400" dirty="0" smtClean="0"/>
                        <a:t>Fibrin</a:t>
                      </a:r>
                    </a:p>
                    <a:p>
                      <a:pPr algn="l"/>
                      <a:r>
                        <a:rPr lang="en-US" sz="1400" dirty="0" smtClean="0"/>
                        <a:t>RBCs and WBCs</a:t>
                      </a:r>
                      <a:endParaRPr lang="en-US" sz="1400" dirty="0"/>
                    </a:p>
                  </a:txBody>
                  <a:tcPr marT="34290" marB="34290"/>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Lacks Platelets;</a:t>
                      </a:r>
                      <a:r>
                        <a:rPr lang="en-US" sz="1400" baseline="0" dirty="0" smtClean="0"/>
                        <a:t> </a:t>
                      </a:r>
                    </a:p>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Fibrin</a:t>
                      </a:r>
                    </a:p>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RBCs and WBCs</a:t>
                      </a:r>
                      <a:endParaRPr lang="en-US" sz="1400" dirty="0"/>
                    </a:p>
                  </a:txBody>
                  <a:tcPr marT="34290" marB="34290"/>
                </a:tc>
              </a:tr>
              <a:tr h="278130">
                <a:tc>
                  <a:txBody>
                    <a:bodyPr/>
                    <a:lstStyle/>
                    <a:p>
                      <a:r>
                        <a:rPr lang="en-US" sz="1400" dirty="0" smtClean="0"/>
                        <a:t>Lines</a:t>
                      </a:r>
                      <a:r>
                        <a:rPr lang="en-US" sz="1400" baseline="0" dirty="0" smtClean="0"/>
                        <a:t> of </a:t>
                      </a:r>
                      <a:r>
                        <a:rPr lang="en-US" sz="1400" baseline="0" dirty="0" err="1" smtClean="0"/>
                        <a:t>Zahn</a:t>
                      </a:r>
                      <a:endParaRPr lang="en-US" sz="1400" dirty="0"/>
                    </a:p>
                  </a:txBody>
                  <a:tcPr marT="34290" marB="34290"/>
                </a:tc>
                <a:tc>
                  <a:txBody>
                    <a:bodyPr/>
                    <a:lstStyle/>
                    <a:p>
                      <a:pPr algn="l"/>
                      <a:r>
                        <a:rPr lang="en-US" sz="1400" dirty="0" smtClean="0"/>
                        <a:t>Present</a:t>
                      </a:r>
                      <a:endParaRPr lang="en-US" sz="1400" dirty="0"/>
                    </a:p>
                  </a:txBody>
                  <a:tcPr marT="34290" marB="34290"/>
                </a:tc>
                <a:tc>
                  <a:txBody>
                    <a:bodyPr/>
                    <a:lstStyle/>
                    <a:p>
                      <a:pPr algn="l"/>
                      <a:r>
                        <a:rPr lang="en-US" sz="1400" dirty="0" smtClean="0"/>
                        <a:t>Absent</a:t>
                      </a:r>
                      <a:endParaRPr lang="en-US" sz="1400" dirty="0"/>
                    </a:p>
                  </a:txBody>
                  <a:tcPr marT="34290" marB="34290"/>
                </a:tc>
              </a:tr>
              <a:tr h="278130">
                <a:tc>
                  <a:txBody>
                    <a:bodyPr/>
                    <a:lstStyle/>
                    <a:p>
                      <a:r>
                        <a:rPr lang="en-US" sz="1400" dirty="0" smtClean="0"/>
                        <a:t>Shape </a:t>
                      </a:r>
                      <a:endParaRPr lang="en-US" sz="1400" dirty="0"/>
                    </a:p>
                  </a:txBody>
                  <a:tcPr marT="34290" marB="34290"/>
                </a:tc>
                <a:tc>
                  <a:txBody>
                    <a:bodyPr/>
                    <a:lstStyle/>
                    <a:p>
                      <a:pPr algn="l"/>
                      <a:r>
                        <a:rPr lang="en-US" sz="1400" dirty="0" smtClean="0"/>
                        <a:t>Has</a:t>
                      </a:r>
                      <a:r>
                        <a:rPr lang="en-US" sz="1400" baseline="0" dirty="0" smtClean="0"/>
                        <a:t> shape</a:t>
                      </a:r>
                      <a:endParaRPr lang="en-US" sz="1400" dirty="0"/>
                    </a:p>
                  </a:txBody>
                  <a:tcPr marT="34290" marB="34290"/>
                </a:tc>
                <a:tc>
                  <a:txBody>
                    <a:bodyPr/>
                    <a:lstStyle/>
                    <a:p>
                      <a:pPr algn="l"/>
                      <a:r>
                        <a:rPr lang="en-US" sz="1400" dirty="0" smtClean="0"/>
                        <a:t>Lacks</a:t>
                      </a:r>
                      <a:r>
                        <a:rPr lang="en-US" sz="1400" baseline="0" dirty="0" smtClean="0"/>
                        <a:t> shape</a:t>
                      </a:r>
                      <a:endParaRPr lang="en-US" sz="1400" dirty="0"/>
                    </a:p>
                  </a:txBody>
                  <a:tcPr marT="34290" marB="34290"/>
                </a:tc>
              </a:tr>
            </a:tbl>
          </a:graphicData>
        </a:graphic>
      </p:graphicFrame>
      <p:sp>
        <p:nvSpPr>
          <p:cNvPr id="6" name="Rectangle 5"/>
          <p:cNvSpPr/>
          <p:nvPr/>
        </p:nvSpPr>
        <p:spPr>
          <a:xfrm>
            <a:off x="457200" y="4201552"/>
            <a:ext cx="8229600" cy="584775"/>
          </a:xfrm>
          <a:prstGeom prst="rect">
            <a:avLst/>
          </a:prstGeom>
        </p:spPr>
        <p:txBody>
          <a:bodyPr wrap="square">
            <a:spAutoFit/>
          </a:bodyPr>
          <a:lstStyle/>
          <a:p>
            <a:r>
              <a:rPr lang="en-US" sz="1600" b="1" i="1" u="sng" dirty="0" smtClean="0"/>
              <a:t>Line of Zahn</a:t>
            </a:r>
            <a:r>
              <a:rPr lang="en-US" sz="1600" i="1" dirty="0" smtClean="0"/>
              <a:t>: Lamination (layers) formed by alternating layers of platelets mixed with fibrin and darker layer containing RBCs.</a:t>
            </a:r>
            <a:endParaRPr lang="en-US" sz="1600" i="1" dirty="0"/>
          </a:p>
        </p:txBody>
      </p:sp>
    </p:spTree>
  </p:cSld>
  <p:clrMapOvr>
    <a:masterClrMapping/>
  </p:clrMapOvr>
  <p:transition spd="slow">
    <p:wipe dir="r"/>
  </p:transition>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742950"/>
            <a:ext cx="9144000" cy="1938992"/>
          </a:xfrm>
          <a:prstGeom prst="rect">
            <a:avLst/>
          </a:prstGeom>
        </p:spPr>
        <p:txBody>
          <a:bodyPr wrap="square">
            <a:spAutoFit/>
          </a:bodyPr>
          <a:lstStyle/>
          <a:p>
            <a:pPr algn="just"/>
            <a:r>
              <a:rPr lang="en-US" sz="2000" b="1" dirty="0" smtClean="0"/>
              <a:t>Common locations of thrombus formation</a:t>
            </a:r>
          </a:p>
          <a:p>
            <a:pPr marL="971550" lvl="1" indent="-514350" algn="just">
              <a:buAutoNum type="romanLcPeriod"/>
            </a:pPr>
            <a:r>
              <a:rPr lang="en-US" sz="2000" dirty="0" smtClean="0"/>
              <a:t>Coronary and cerebral arteries</a:t>
            </a:r>
          </a:p>
          <a:p>
            <a:pPr marL="971550" lvl="1" indent="-514350" algn="just">
              <a:buAutoNum type="romanLcPeriod"/>
            </a:pPr>
            <a:r>
              <a:rPr lang="en-US" sz="2000" dirty="0" smtClean="0"/>
              <a:t>Heart chambers atrial fibrillation or post-MI</a:t>
            </a:r>
          </a:p>
          <a:p>
            <a:pPr marL="971550" lvl="1" indent="-514350" algn="just">
              <a:buAutoNum type="romanLcPeriod"/>
            </a:pPr>
            <a:r>
              <a:rPr lang="en-US" sz="2000" dirty="0" smtClean="0"/>
              <a:t>Aortic aneurysms </a:t>
            </a:r>
            <a:r>
              <a:rPr lang="en-US" sz="1600" dirty="0" smtClean="0"/>
              <a:t>(swelling / dilatation of an artery due to weakening of its wall)</a:t>
            </a:r>
            <a:endParaRPr lang="en-US" sz="2000" dirty="0" smtClean="0"/>
          </a:p>
          <a:p>
            <a:pPr marL="971550" lvl="1" indent="-514350" algn="just">
              <a:buAutoNum type="romanLcPeriod"/>
            </a:pPr>
            <a:r>
              <a:rPr lang="en-US" sz="2000" dirty="0" smtClean="0"/>
              <a:t>Heart valves</a:t>
            </a:r>
          </a:p>
          <a:p>
            <a:pPr marL="971550" lvl="1" indent="-514350" algn="just">
              <a:buAutoNum type="romanLcPeriod"/>
            </a:pPr>
            <a:r>
              <a:rPr lang="en-US" sz="2000" dirty="0" smtClean="0"/>
              <a:t>Deep leg veins (deep vein thrombosis-DVTs)</a:t>
            </a:r>
            <a:endParaRPr lang="en-US" sz="2000" dirty="0"/>
          </a:p>
        </p:txBody>
      </p:sp>
      <p:sp>
        <p:nvSpPr>
          <p:cNvPr id="3" name="Rectangle 2"/>
          <p:cNvSpPr/>
          <p:nvPr/>
        </p:nvSpPr>
        <p:spPr>
          <a:xfrm>
            <a:off x="0" y="3006804"/>
            <a:ext cx="7391400" cy="1631216"/>
          </a:xfrm>
          <a:prstGeom prst="rect">
            <a:avLst/>
          </a:prstGeom>
        </p:spPr>
        <p:txBody>
          <a:bodyPr wrap="square">
            <a:spAutoFit/>
          </a:bodyPr>
          <a:lstStyle/>
          <a:p>
            <a:r>
              <a:rPr lang="en-US" sz="2000" b="1" dirty="0" smtClean="0"/>
              <a:t>Outcomes of thrombosis</a:t>
            </a:r>
          </a:p>
          <a:p>
            <a:pPr marL="971550" lvl="1" indent="-514350">
              <a:buAutoNum type="romanLcPeriod"/>
            </a:pPr>
            <a:r>
              <a:rPr lang="en-US" sz="2000" dirty="0" smtClean="0"/>
              <a:t>Vascular occlusion and infarction</a:t>
            </a:r>
          </a:p>
          <a:p>
            <a:pPr marL="971550" lvl="1" indent="-514350">
              <a:buAutoNum type="romanLcPeriod"/>
            </a:pPr>
            <a:r>
              <a:rPr lang="en-US" sz="2000" dirty="0" smtClean="0"/>
              <a:t>Embolism</a:t>
            </a:r>
          </a:p>
          <a:p>
            <a:pPr marL="971550" lvl="1" indent="-514350">
              <a:buAutoNum type="romanLcPeriod"/>
            </a:pPr>
            <a:r>
              <a:rPr lang="en-US" sz="2000" dirty="0" smtClean="0"/>
              <a:t>Thrombolysis</a:t>
            </a:r>
          </a:p>
          <a:p>
            <a:pPr marL="971550" lvl="1" indent="-514350">
              <a:buAutoNum type="romanLcPeriod"/>
            </a:pPr>
            <a:r>
              <a:rPr lang="en-US" sz="2000" dirty="0" smtClean="0"/>
              <a:t>Organization and recanalization (reopen)</a:t>
            </a:r>
            <a:endParaRPr lang="en-US" sz="2000" dirty="0"/>
          </a:p>
        </p:txBody>
      </p:sp>
      <p:sp>
        <p:nvSpPr>
          <p:cNvPr id="4" name="TextBox 3"/>
          <p:cNvSpPr txBox="1"/>
          <p:nvPr/>
        </p:nvSpPr>
        <p:spPr>
          <a:xfrm>
            <a:off x="3505201" y="64785"/>
            <a:ext cx="1921167" cy="523220"/>
          </a:xfrm>
          <a:prstGeom prst="rect">
            <a:avLst/>
          </a:prstGeom>
        </p:spPr>
        <p:style>
          <a:lnRef idx="0">
            <a:schemeClr val="accent4"/>
          </a:lnRef>
          <a:fillRef idx="3">
            <a:schemeClr val="accent4"/>
          </a:fillRef>
          <a:effectRef idx="3">
            <a:schemeClr val="accent4"/>
          </a:effectRef>
          <a:fontRef idx="minor">
            <a:schemeClr val="lt1"/>
          </a:fontRef>
        </p:style>
        <p:txBody>
          <a:bodyPr wrap="none" rtlCol="0">
            <a:spAutoFit/>
          </a:bodyPr>
          <a:lstStyle/>
          <a:p>
            <a:r>
              <a:rPr lang="en-US" sz="2800" b="1" dirty="0" smtClean="0"/>
              <a:t>Thrombosis</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5201" y="64785"/>
            <a:ext cx="1921167" cy="523220"/>
          </a:xfrm>
          <a:prstGeom prst="rect">
            <a:avLst/>
          </a:prstGeom>
        </p:spPr>
        <p:style>
          <a:lnRef idx="0">
            <a:schemeClr val="accent4"/>
          </a:lnRef>
          <a:fillRef idx="3">
            <a:schemeClr val="accent4"/>
          </a:fillRef>
          <a:effectRef idx="3">
            <a:schemeClr val="accent4"/>
          </a:effectRef>
          <a:fontRef idx="minor">
            <a:schemeClr val="lt1"/>
          </a:fontRef>
        </p:style>
        <p:txBody>
          <a:bodyPr wrap="none" rtlCol="0">
            <a:spAutoFit/>
          </a:bodyPr>
          <a:lstStyle/>
          <a:p>
            <a:r>
              <a:rPr lang="en-US" sz="2800" b="1" dirty="0" smtClean="0"/>
              <a:t>Thrombosis</a:t>
            </a:r>
            <a:endParaRPr lang="en-US" sz="2800" b="1" dirty="0"/>
          </a:p>
        </p:txBody>
      </p:sp>
      <p:pic>
        <p:nvPicPr>
          <p:cNvPr id="112642" name="Picture 2"/>
          <p:cNvPicPr>
            <a:picLocks noChangeAspect="1" noChangeArrowheads="1"/>
          </p:cNvPicPr>
          <p:nvPr/>
        </p:nvPicPr>
        <p:blipFill>
          <a:blip r:embed="rId2"/>
          <a:srcRect/>
          <a:stretch>
            <a:fillRect/>
          </a:stretch>
        </p:blipFill>
        <p:spPr bwMode="auto">
          <a:xfrm>
            <a:off x="990600" y="588005"/>
            <a:ext cx="6934200" cy="3899311"/>
          </a:xfrm>
          <a:prstGeom prst="rect">
            <a:avLst/>
          </a:prstGeom>
          <a:noFill/>
          <a:ln w="9525">
            <a:noFill/>
            <a:miter lim="800000"/>
            <a:headEnd/>
            <a:tailEnd/>
          </a:ln>
          <a:effectLst/>
        </p:spPr>
      </p:pic>
      <p:sp>
        <p:nvSpPr>
          <p:cNvPr id="4" name="Rectangle 3"/>
          <p:cNvSpPr/>
          <p:nvPr/>
        </p:nvSpPr>
        <p:spPr>
          <a:xfrm>
            <a:off x="1981200" y="4686300"/>
            <a:ext cx="4953000" cy="369332"/>
          </a:xfrm>
          <a:prstGeom prst="rect">
            <a:avLst/>
          </a:prstGeom>
        </p:spPr>
        <p:style>
          <a:lnRef idx="2">
            <a:schemeClr val="accent4"/>
          </a:lnRef>
          <a:fillRef idx="1">
            <a:schemeClr val="lt1"/>
          </a:fillRef>
          <a:effectRef idx="0">
            <a:schemeClr val="accent4"/>
          </a:effectRef>
          <a:fontRef idx="minor">
            <a:schemeClr val="dk1"/>
          </a:fontRef>
        </p:style>
        <p:txBody>
          <a:bodyPr wrap="square">
            <a:spAutoFit/>
          </a:bodyPr>
          <a:lstStyle/>
          <a:p>
            <a:r>
              <a:rPr lang="en-US" b="1" dirty="0" smtClean="0"/>
              <a:t>Fig: Potential outcomes of venous thrombosis.</a:t>
            </a:r>
            <a:endParaRPr lang="en-US" dirty="0"/>
          </a:p>
        </p:txBody>
      </p:sp>
    </p:spTree>
  </p:cSld>
  <p:clrMapOvr>
    <a:masterClrMapping/>
  </p:clrMapOvr>
  <p:transition spd="slow">
    <p:wipe dir="r"/>
  </p:transition>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007885"/>
            <a:ext cx="9144000" cy="830997"/>
          </a:xfrm>
          <a:prstGeom prst="rect">
            <a:avLst/>
          </a:prstGeom>
        </p:spPr>
        <p:style>
          <a:lnRef idx="0">
            <a:schemeClr val="accent5"/>
          </a:lnRef>
          <a:fillRef idx="3">
            <a:schemeClr val="accent5"/>
          </a:fillRef>
          <a:effectRef idx="3">
            <a:schemeClr val="accent5"/>
          </a:effectRef>
          <a:fontRef idx="minor">
            <a:schemeClr val="lt1"/>
          </a:fontRef>
        </p:style>
        <p:txBody>
          <a:bodyPr wrap="square" rtlCol="0">
            <a:spAutoFit/>
          </a:bodyPr>
          <a:lstStyle/>
          <a:p>
            <a:pPr algn="ctr"/>
            <a:r>
              <a:rPr lang="en-US" sz="4800" b="1" dirty="0" smtClean="0"/>
              <a:t>Embolism</a:t>
            </a:r>
            <a:endParaRPr lang="en-US" sz="4800" b="1" dirty="0"/>
          </a:p>
        </p:txBody>
      </p:sp>
    </p:spTree>
  </p:cSld>
  <p:clrMapOvr>
    <a:masterClrMapping/>
  </p:clrMapOvr>
  <p:transition spd="slow">
    <p:wipe dir="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571501"/>
            <a:ext cx="9144000" cy="1015663"/>
          </a:xfrm>
          <a:prstGeom prst="rect">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pPr algn="ctr"/>
            <a:r>
              <a:rPr lang="en-US" sz="6000" b="1" dirty="0" smtClean="0"/>
              <a:t>Cell injury</a:t>
            </a:r>
          </a:p>
        </p:txBody>
      </p:sp>
    </p:spTree>
  </p:cSld>
  <p:clrMapOvr>
    <a:masterClrMapping/>
  </p:clrMapOvr>
  <p:transition spd="slow">
    <p:wipe dir="r"/>
  </p:transition>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5201" y="64785"/>
            <a:ext cx="1646605" cy="523220"/>
          </a:xfrm>
          <a:prstGeom prst="rect">
            <a:avLst/>
          </a:prstGeom>
        </p:spPr>
        <p:style>
          <a:lnRef idx="0">
            <a:schemeClr val="accent5"/>
          </a:lnRef>
          <a:fillRef idx="3">
            <a:schemeClr val="accent5"/>
          </a:fillRef>
          <a:effectRef idx="3">
            <a:schemeClr val="accent5"/>
          </a:effectRef>
          <a:fontRef idx="minor">
            <a:schemeClr val="lt1"/>
          </a:fontRef>
        </p:style>
        <p:txBody>
          <a:bodyPr wrap="none" rtlCol="0">
            <a:spAutoFit/>
          </a:bodyPr>
          <a:lstStyle/>
          <a:p>
            <a:r>
              <a:rPr lang="en-US" sz="2800" b="1" dirty="0" smtClean="0"/>
              <a:t>Embolism</a:t>
            </a:r>
            <a:endParaRPr lang="en-US" sz="2800" b="1" dirty="0"/>
          </a:p>
        </p:txBody>
      </p:sp>
      <p:sp>
        <p:nvSpPr>
          <p:cNvPr id="3" name="Rectangle 2"/>
          <p:cNvSpPr/>
          <p:nvPr/>
        </p:nvSpPr>
        <p:spPr>
          <a:xfrm>
            <a:off x="0" y="1007805"/>
            <a:ext cx="9144000" cy="2554545"/>
          </a:xfrm>
          <a:prstGeom prst="rect">
            <a:avLst/>
          </a:prstGeom>
        </p:spPr>
        <p:txBody>
          <a:bodyPr wrap="square">
            <a:spAutoFit/>
          </a:bodyPr>
          <a:lstStyle/>
          <a:p>
            <a:pPr marL="457200" indent="-457200" algn="just">
              <a:buFont typeface="Wingdings" pitchFamily="2" charset="2"/>
              <a:buChar char="Ø"/>
            </a:pPr>
            <a:r>
              <a:rPr lang="en-US" sz="2000" dirty="0" smtClean="0">
                <a:solidFill>
                  <a:srgbClr val="7030A0"/>
                </a:solidFill>
              </a:rPr>
              <a:t>Any intravascular mass that has been carried down the bloodstream from its site of origin, resulting in the occlusion of a vessel is known as embolism</a:t>
            </a:r>
            <a:r>
              <a:rPr lang="en-US" sz="2000" dirty="0" smtClean="0"/>
              <a:t>.</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dirty="0" smtClean="0"/>
              <a:t>Embolus: an embolus is a </a:t>
            </a:r>
            <a:r>
              <a:rPr lang="en-US" sz="2000" dirty="0" smtClean="0">
                <a:solidFill>
                  <a:srgbClr val="002060"/>
                </a:solidFill>
              </a:rPr>
              <a:t>detached</a:t>
            </a:r>
            <a:r>
              <a:rPr lang="en-US" sz="2000" dirty="0" smtClean="0"/>
              <a:t> intravascular solid, liquid or gaseous mass that is carried by blood </a:t>
            </a:r>
            <a:r>
              <a:rPr lang="en-US" sz="2000" dirty="0" smtClean="0">
                <a:solidFill>
                  <a:srgbClr val="7030A0"/>
                </a:solidFill>
              </a:rPr>
              <a:t>to a distant site from its site of origin</a:t>
            </a:r>
            <a:r>
              <a:rPr lang="en-US" sz="2000" dirty="0" smtClean="0"/>
              <a:t>.</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dirty="0" smtClean="0"/>
              <a:t>Most usual forms of emboli (90%) are</a:t>
            </a:r>
            <a:r>
              <a:rPr lang="en-US" sz="2000" dirty="0" smtClean="0">
                <a:solidFill>
                  <a:srgbClr val="0070C0"/>
                </a:solidFill>
              </a:rPr>
              <a:t> thromboemboli </a:t>
            </a:r>
            <a:r>
              <a:rPr lang="en-US" sz="2000" dirty="0" smtClean="0"/>
              <a:t>i.e. originating from thrombi or their parts detached from the vessel wall.</a:t>
            </a:r>
            <a:endParaRPr lang="en-US" sz="2000" dirty="0"/>
          </a:p>
        </p:txBody>
      </p:sp>
    </p:spTree>
  </p:cSld>
  <p:clrMapOvr>
    <a:masterClrMapping/>
  </p:clrMapOvr>
  <p:transition spd="slow">
    <p:wipe dir="r"/>
  </p:transition>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0594" name="Picture 2"/>
          <p:cNvPicPr>
            <a:picLocks noChangeAspect="1" noChangeArrowheads="1"/>
          </p:cNvPicPr>
          <p:nvPr/>
        </p:nvPicPr>
        <p:blipFill>
          <a:blip r:embed="rId2"/>
          <a:srcRect/>
          <a:stretch>
            <a:fillRect/>
          </a:stretch>
        </p:blipFill>
        <p:spPr bwMode="auto">
          <a:xfrm>
            <a:off x="2889042" y="742950"/>
            <a:ext cx="3206958" cy="3600450"/>
          </a:xfrm>
          <a:prstGeom prst="rect">
            <a:avLst/>
          </a:prstGeom>
          <a:noFill/>
          <a:ln w="9525">
            <a:noFill/>
            <a:miter lim="800000"/>
            <a:headEnd/>
            <a:tailEnd/>
          </a:ln>
          <a:effectLst/>
        </p:spPr>
      </p:pic>
      <p:sp>
        <p:nvSpPr>
          <p:cNvPr id="3" name="Rectangle 2"/>
          <p:cNvSpPr/>
          <p:nvPr/>
        </p:nvSpPr>
        <p:spPr>
          <a:xfrm>
            <a:off x="0" y="4514851"/>
            <a:ext cx="9144000" cy="584775"/>
          </a:xfrm>
          <a:prstGeom prst="rect">
            <a:avLst/>
          </a:prstGeom>
        </p:spPr>
        <p:txBody>
          <a:bodyPr wrap="square">
            <a:spAutoFit/>
          </a:bodyPr>
          <a:lstStyle/>
          <a:p>
            <a:pPr algn="just"/>
            <a:r>
              <a:rPr lang="en-US" sz="1600" b="1" dirty="0" smtClean="0"/>
              <a:t>Fig: Large embolus derived from a lower extremity deep venous thrombosis and now impacted in a pulmonary artery branch.</a:t>
            </a:r>
            <a:endParaRPr lang="en-US" sz="1600" dirty="0"/>
          </a:p>
        </p:txBody>
      </p:sp>
      <p:sp>
        <p:nvSpPr>
          <p:cNvPr id="4" name="TextBox 3"/>
          <p:cNvSpPr txBox="1"/>
          <p:nvPr/>
        </p:nvSpPr>
        <p:spPr>
          <a:xfrm>
            <a:off x="3505201" y="64785"/>
            <a:ext cx="1646605" cy="523220"/>
          </a:xfrm>
          <a:prstGeom prst="rect">
            <a:avLst/>
          </a:prstGeom>
        </p:spPr>
        <p:style>
          <a:lnRef idx="0">
            <a:schemeClr val="accent5"/>
          </a:lnRef>
          <a:fillRef idx="3">
            <a:schemeClr val="accent5"/>
          </a:fillRef>
          <a:effectRef idx="3">
            <a:schemeClr val="accent5"/>
          </a:effectRef>
          <a:fontRef idx="minor">
            <a:schemeClr val="lt1"/>
          </a:fontRef>
        </p:style>
        <p:txBody>
          <a:bodyPr wrap="none" rtlCol="0">
            <a:spAutoFit/>
          </a:bodyPr>
          <a:lstStyle/>
          <a:p>
            <a:r>
              <a:rPr lang="en-US" sz="2800" b="1" dirty="0" smtClean="0"/>
              <a:t>Embolism</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5201" y="64785"/>
            <a:ext cx="1646605" cy="523220"/>
          </a:xfrm>
          <a:prstGeom prst="rect">
            <a:avLst/>
          </a:prstGeom>
        </p:spPr>
        <p:style>
          <a:lnRef idx="0">
            <a:schemeClr val="accent5"/>
          </a:lnRef>
          <a:fillRef idx="3">
            <a:schemeClr val="accent5"/>
          </a:fillRef>
          <a:effectRef idx="3">
            <a:schemeClr val="accent5"/>
          </a:effectRef>
          <a:fontRef idx="minor">
            <a:schemeClr val="lt1"/>
          </a:fontRef>
        </p:style>
        <p:txBody>
          <a:bodyPr wrap="none" rtlCol="0">
            <a:spAutoFit/>
          </a:bodyPr>
          <a:lstStyle/>
          <a:p>
            <a:r>
              <a:rPr lang="en-US" sz="2800" b="1" dirty="0" smtClean="0"/>
              <a:t>Embolism</a:t>
            </a:r>
            <a:endParaRPr lang="en-US" sz="2800" b="1" dirty="0"/>
          </a:p>
        </p:txBody>
      </p:sp>
      <p:sp>
        <p:nvSpPr>
          <p:cNvPr id="3" name="TextBox 2"/>
          <p:cNvSpPr txBox="1"/>
          <p:nvPr/>
        </p:nvSpPr>
        <p:spPr>
          <a:xfrm>
            <a:off x="164400" y="685800"/>
            <a:ext cx="1002197" cy="46166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sz="2400" b="1" dirty="0" smtClean="0"/>
              <a:t>Types:</a:t>
            </a:r>
            <a:endParaRPr lang="en-US" sz="2400" b="1" dirty="0"/>
          </a:p>
        </p:txBody>
      </p:sp>
      <p:sp>
        <p:nvSpPr>
          <p:cNvPr id="4" name="Rectangle 3"/>
          <p:cNvSpPr/>
          <p:nvPr/>
        </p:nvSpPr>
        <p:spPr>
          <a:xfrm>
            <a:off x="0" y="1233428"/>
            <a:ext cx="9144000" cy="2862322"/>
          </a:xfrm>
          <a:prstGeom prst="rect">
            <a:avLst/>
          </a:prstGeom>
        </p:spPr>
        <p:txBody>
          <a:bodyPr wrap="square">
            <a:spAutoFit/>
          </a:bodyPr>
          <a:lstStyle/>
          <a:p>
            <a:pPr marL="457200" indent="-457200" algn="just">
              <a:buAutoNum type="alphaLcPeriod"/>
            </a:pPr>
            <a:r>
              <a:rPr lang="en-US" sz="2000" i="1" dirty="0" smtClean="0">
                <a:solidFill>
                  <a:srgbClr val="7030A0"/>
                </a:solidFill>
              </a:rPr>
              <a:t>Thromboemboli</a:t>
            </a:r>
            <a:r>
              <a:rPr lang="en-US" sz="2000" i="1" dirty="0" smtClean="0"/>
              <a:t> – most common (98%)</a:t>
            </a:r>
          </a:p>
          <a:p>
            <a:pPr marL="457200" indent="-457200" algn="just">
              <a:buAutoNum type="alphaLcPeriod"/>
            </a:pPr>
            <a:r>
              <a:rPr lang="en-US" sz="2000" dirty="0" smtClean="0"/>
              <a:t>Atheromatous emboli – severe atherosclerosis</a:t>
            </a:r>
          </a:p>
          <a:p>
            <a:pPr marL="457200" indent="-457200" algn="just">
              <a:buAutoNum type="alphaLcPeriod"/>
            </a:pPr>
            <a:r>
              <a:rPr lang="en-US" sz="2000" dirty="0" smtClean="0"/>
              <a:t>Fat emboli – bone fractures and soft-tissue trauma</a:t>
            </a:r>
          </a:p>
          <a:p>
            <a:pPr marL="457200" indent="-457200" algn="just">
              <a:buAutoNum type="alphaLcPeriod"/>
            </a:pPr>
            <a:r>
              <a:rPr lang="en-US" sz="2000" dirty="0" smtClean="0"/>
              <a:t>Bone marrow emboli – bone fractures</a:t>
            </a:r>
          </a:p>
          <a:p>
            <a:pPr marL="457200" indent="-457200" algn="just">
              <a:buAutoNum type="alphaLcPeriod"/>
            </a:pPr>
            <a:r>
              <a:rPr lang="en-US" sz="2000" dirty="0" smtClean="0"/>
              <a:t>Gas emboli – decompression sickness</a:t>
            </a:r>
          </a:p>
          <a:p>
            <a:pPr marL="457200" indent="-457200" algn="just">
              <a:buAutoNum type="alphaLcPeriod"/>
            </a:pPr>
            <a:r>
              <a:rPr lang="en-US" sz="2000" dirty="0" smtClean="0"/>
              <a:t>Amniotic fluid emboli – complication of labor</a:t>
            </a:r>
          </a:p>
          <a:p>
            <a:pPr marL="457200" indent="-457200" algn="just">
              <a:buAutoNum type="alphaLcPeriod"/>
            </a:pPr>
            <a:r>
              <a:rPr lang="en-US" sz="2000" dirty="0" smtClean="0"/>
              <a:t>Tumor emboli – metastasis</a:t>
            </a:r>
          </a:p>
          <a:p>
            <a:pPr marL="457200" indent="-457200" algn="just">
              <a:buAutoNum type="alphaLcPeriod"/>
            </a:pPr>
            <a:r>
              <a:rPr lang="en-US" sz="2000" dirty="0" smtClean="0"/>
              <a:t>Talc emboli – intravenous drug abuse (IVDA)</a:t>
            </a:r>
          </a:p>
          <a:p>
            <a:pPr marL="457200" indent="-457200" algn="just">
              <a:buAutoNum type="alphaLcPeriod"/>
            </a:pPr>
            <a:r>
              <a:rPr lang="en-US" sz="2000" dirty="0" smtClean="0"/>
              <a:t>Bacterial/septic emboli – Infectious endocarditis</a:t>
            </a:r>
            <a:endParaRPr lang="en-US" sz="2000" dirty="0"/>
          </a:p>
        </p:txBody>
      </p:sp>
    </p:spTree>
  </p:cSld>
  <p:clrMapOvr>
    <a:masterClrMapping/>
  </p:clrMapOvr>
  <p:transition spd="slow">
    <p:wipe dir="r"/>
  </p:transition>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6201" y="571500"/>
            <a:ext cx="3414461" cy="461665"/>
          </a:xfrm>
          <a:prstGeom prst="rect">
            <a:avLst/>
          </a:prstGeom>
        </p:spPr>
        <p:style>
          <a:lnRef idx="1">
            <a:schemeClr val="accent6"/>
          </a:lnRef>
          <a:fillRef idx="2">
            <a:schemeClr val="accent6"/>
          </a:fillRef>
          <a:effectRef idx="1">
            <a:schemeClr val="accent6"/>
          </a:effectRef>
          <a:fontRef idx="minor">
            <a:schemeClr val="dk1"/>
          </a:fontRef>
        </p:style>
        <p:txBody>
          <a:bodyPr wrap="none">
            <a:spAutoFit/>
          </a:bodyPr>
          <a:lstStyle/>
          <a:p>
            <a:r>
              <a:rPr lang="en-US" sz="2400" b="1" dirty="0" smtClean="0"/>
              <a:t>1. Pulmonary emboli (PE)</a:t>
            </a:r>
            <a:endParaRPr lang="en-US" sz="2400" b="1" dirty="0"/>
          </a:p>
        </p:txBody>
      </p:sp>
      <p:sp>
        <p:nvSpPr>
          <p:cNvPr id="3" name="TextBox 2"/>
          <p:cNvSpPr txBox="1"/>
          <p:nvPr/>
        </p:nvSpPr>
        <p:spPr>
          <a:xfrm>
            <a:off x="3505201" y="64785"/>
            <a:ext cx="1646605" cy="523220"/>
          </a:xfrm>
          <a:prstGeom prst="rect">
            <a:avLst/>
          </a:prstGeom>
        </p:spPr>
        <p:style>
          <a:lnRef idx="0">
            <a:schemeClr val="accent5"/>
          </a:lnRef>
          <a:fillRef idx="3">
            <a:schemeClr val="accent5"/>
          </a:fillRef>
          <a:effectRef idx="3">
            <a:schemeClr val="accent5"/>
          </a:effectRef>
          <a:fontRef idx="minor">
            <a:schemeClr val="lt1"/>
          </a:fontRef>
        </p:style>
        <p:txBody>
          <a:bodyPr wrap="none" rtlCol="0">
            <a:spAutoFit/>
          </a:bodyPr>
          <a:lstStyle/>
          <a:p>
            <a:r>
              <a:rPr lang="en-US" sz="2800" b="1" dirty="0" smtClean="0"/>
              <a:t>Embolism</a:t>
            </a:r>
            <a:endParaRPr lang="en-US" sz="2800" b="1" dirty="0"/>
          </a:p>
        </p:txBody>
      </p:sp>
      <p:sp>
        <p:nvSpPr>
          <p:cNvPr id="4" name="Rectangle 3"/>
          <p:cNvSpPr/>
          <p:nvPr/>
        </p:nvSpPr>
        <p:spPr>
          <a:xfrm>
            <a:off x="0" y="1251287"/>
            <a:ext cx="9144000" cy="1015663"/>
          </a:xfrm>
          <a:prstGeom prst="rect">
            <a:avLst/>
          </a:prstGeom>
        </p:spPr>
        <p:txBody>
          <a:bodyPr wrap="square">
            <a:spAutoFit/>
          </a:bodyPr>
          <a:lstStyle/>
          <a:p>
            <a:pPr marL="914400" lvl="1" indent="-457200">
              <a:buFont typeface="Arial" pitchFamily="34" charset="0"/>
              <a:buChar char="•"/>
            </a:pPr>
            <a:r>
              <a:rPr lang="en-US" sz="2000" dirty="0" smtClean="0"/>
              <a:t>Often clinically silent</a:t>
            </a:r>
          </a:p>
          <a:p>
            <a:pPr marL="914400" lvl="1" indent="-457200">
              <a:buFont typeface="Arial" pitchFamily="34" charset="0"/>
              <a:buChar char="•"/>
            </a:pPr>
            <a:r>
              <a:rPr lang="en-US" sz="2000" dirty="0" smtClean="0"/>
              <a:t>Most commonly missed diagnosis in hospitalized patients</a:t>
            </a:r>
          </a:p>
          <a:p>
            <a:pPr marL="914400" lvl="1" indent="-457200">
              <a:buFont typeface="Arial" pitchFamily="34" charset="0"/>
              <a:buChar char="•"/>
            </a:pPr>
            <a:r>
              <a:rPr lang="en-US" sz="2000" dirty="0" smtClean="0"/>
              <a:t>Found in almost half of all hospital autopsies</a:t>
            </a:r>
            <a:endParaRPr lang="en-US" sz="2000" dirty="0"/>
          </a:p>
        </p:txBody>
      </p:sp>
      <p:sp>
        <p:nvSpPr>
          <p:cNvPr id="6" name="Rectangle 5"/>
          <p:cNvSpPr/>
          <p:nvPr/>
        </p:nvSpPr>
        <p:spPr>
          <a:xfrm>
            <a:off x="76200" y="2464534"/>
            <a:ext cx="9067800" cy="1631216"/>
          </a:xfrm>
          <a:prstGeom prst="rect">
            <a:avLst/>
          </a:prstGeom>
        </p:spPr>
        <p:txBody>
          <a:bodyPr wrap="square">
            <a:spAutoFit/>
          </a:bodyPr>
          <a:lstStyle/>
          <a:p>
            <a:pPr algn="just"/>
            <a:r>
              <a:rPr lang="en-US" sz="2000" b="1" dirty="0" smtClean="0"/>
              <a:t>Morphology:</a:t>
            </a:r>
          </a:p>
          <a:p>
            <a:pPr marL="457200" indent="-457200" algn="just">
              <a:buFont typeface="Arial" pitchFamily="34" charset="0"/>
              <a:buChar char="•"/>
            </a:pPr>
            <a:r>
              <a:rPr lang="en-US" sz="2000" dirty="0" smtClean="0"/>
              <a:t>It involves the lower lobes of the lung. </a:t>
            </a:r>
          </a:p>
          <a:p>
            <a:pPr marL="457200" indent="-457200" algn="just">
              <a:buFont typeface="Arial" pitchFamily="34" charset="0"/>
              <a:buChar char="•"/>
            </a:pPr>
            <a:r>
              <a:rPr lang="en-US" sz="2000" dirty="0" smtClean="0"/>
              <a:t>Produces wedge shaped infarct which is grayish brown and hemorrhagic. </a:t>
            </a:r>
          </a:p>
          <a:p>
            <a:pPr marL="457200" indent="-457200" algn="just">
              <a:buFont typeface="Arial" pitchFamily="34" charset="0"/>
              <a:buChar char="•"/>
            </a:pPr>
            <a:r>
              <a:rPr lang="en-US" sz="2000" dirty="0" smtClean="0"/>
              <a:t>The overlying pleura is thick and fibrinous. </a:t>
            </a:r>
          </a:p>
          <a:p>
            <a:pPr marL="457200" indent="-457200" algn="just">
              <a:buFont typeface="Arial" pitchFamily="34" charset="0"/>
              <a:buChar char="•"/>
            </a:pPr>
            <a:r>
              <a:rPr lang="en-US" sz="2000" dirty="0" smtClean="0"/>
              <a:t>The infracted are later undergo fibrosis and forms a scar tissue.</a:t>
            </a:r>
          </a:p>
        </p:txBody>
      </p:sp>
    </p:spTree>
  </p:cSld>
  <p:clrMapOvr>
    <a:masterClrMapping/>
  </p:clrMapOvr>
  <p:transition spd="slow">
    <p:wipe dir="r"/>
  </p:transition>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5201" y="64785"/>
            <a:ext cx="1646605" cy="523220"/>
          </a:xfrm>
          <a:prstGeom prst="rect">
            <a:avLst/>
          </a:prstGeom>
        </p:spPr>
        <p:style>
          <a:lnRef idx="0">
            <a:schemeClr val="accent5"/>
          </a:lnRef>
          <a:fillRef idx="3">
            <a:schemeClr val="accent5"/>
          </a:fillRef>
          <a:effectRef idx="3">
            <a:schemeClr val="accent5"/>
          </a:effectRef>
          <a:fontRef idx="minor">
            <a:schemeClr val="lt1"/>
          </a:fontRef>
        </p:style>
        <p:txBody>
          <a:bodyPr wrap="none" rtlCol="0">
            <a:spAutoFit/>
          </a:bodyPr>
          <a:lstStyle/>
          <a:p>
            <a:r>
              <a:rPr lang="en-US" sz="2800" b="1" dirty="0" smtClean="0"/>
              <a:t>Embolism</a:t>
            </a:r>
            <a:endParaRPr lang="en-US" sz="2800" b="1" dirty="0"/>
          </a:p>
        </p:txBody>
      </p:sp>
      <p:sp>
        <p:nvSpPr>
          <p:cNvPr id="3" name="Rectangle 2"/>
          <p:cNvSpPr/>
          <p:nvPr/>
        </p:nvSpPr>
        <p:spPr>
          <a:xfrm>
            <a:off x="76201" y="571500"/>
            <a:ext cx="3414461" cy="461665"/>
          </a:xfrm>
          <a:prstGeom prst="rect">
            <a:avLst/>
          </a:prstGeom>
        </p:spPr>
        <p:style>
          <a:lnRef idx="1">
            <a:schemeClr val="accent6"/>
          </a:lnRef>
          <a:fillRef idx="2">
            <a:schemeClr val="accent6"/>
          </a:fillRef>
          <a:effectRef idx="1">
            <a:schemeClr val="accent6"/>
          </a:effectRef>
          <a:fontRef idx="minor">
            <a:schemeClr val="dk1"/>
          </a:fontRef>
        </p:style>
        <p:txBody>
          <a:bodyPr wrap="none">
            <a:spAutoFit/>
          </a:bodyPr>
          <a:lstStyle/>
          <a:p>
            <a:r>
              <a:rPr lang="en-US" sz="2400" b="1" dirty="0" smtClean="0"/>
              <a:t>1. Pulmonary emboli (PE)</a:t>
            </a:r>
            <a:endParaRPr lang="en-US" sz="2400" b="1" dirty="0"/>
          </a:p>
        </p:txBody>
      </p:sp>
      <p:sp>
        <p:nvSpPr>
          <p:cNvPr id="4" name="TextBox 3"/>
          <p:cNvSpPr txBox="1"/>
          <p:nvPr/>
        </p:nvSpPr>
        <p:spPr>
          <a:xfrm>
            <a:off x="0" y="2571750"/>
            <a:ext cx="9144000" cy="2554545"/>
          </a:xfrm>
          <a:prstGeom prst="rect">
            <a:avLst/>
          </a:prstGeom>
          <a:noFill/>
        </p:spPr>
        <p:txBody>
          <a:bodyPr wrap="square" rtlCol="0">
            <a:spAutoFit/>
          </a:bodyPr>
          <a:lstStyle/>
          <a:p>
            <a:pPr algn="just"/>
            <a:r>
              <a:rPr lang="en-US" sz="2000" b="1" dirty="0" smtClean="0"/>
              <a:t>Clinical features:</a:t>
            </a:r>
          </a:p>
          <a:p>
            <a:pPr marL="914400" lvl="1" indent="-457200" algn="just">
              <a:buFont typeface="Arial" pitchFamily="34" charset="0"/>
              <a:buChar char="•"/>
            </a:pPr>
            <a:r>
              <a:rPr lang="en-US" sz="2000" dirty="0" smtClean="0"/>
              <a:t>Chest pain</a:t>
            </a:r>
          </a:p>
          <a:p>
            <a:pPr marL="914400" lvl="1" indent="-457200" algn="just">
              <a:buFont typeface="Arial" pitchFamily="34" charset="0"/>
              <a:buChar char="•"/>
            </a:pPr>
            <a:r>
              <a:rPr lang="en-US" sz="2000" dirty="0" smtClean="0"/>
              <a:t>Difficulty in breathing</a:t>
            </a:r>
          </a:p>
          <a:p>
            <a:pPr marL="914400" lvl="1" indent="-457200" algn="just">
              <a:buFont typeface="Arial" pitchFamily="34" charset="0"/>
              <a:buChar char="•"/>
            </a:pPr>
            <a:r>
              <a:rPr lang="en-US" sz="2000" dirty="0" smtClean="0"/>
              <a:t>Shock</a:t>
            </a:r>
          </a:p>
          <a:p>
            <a:pPr marL="914400" lvl="1" indent="-457200" algn="just">
              <a:buFont typeface="Arial" pitchFamily="34" charset="0"/>
              <a:buChar char="•"/>
            </a:pPr>
            <a:r>
              <a:rPr lang="en-US" sz="2000" dirty="0" smtClean="0"/>
              <a:t>Cough</a:t>
            </a:r>
          </a:p>
          <a:p>
            <a:pPr marL="914400" lvl="1" indent="-457200" algn="just">
              <a:buFont typeface="Arial" pitchFamily="34" charset="0"/>
              <a:buChar char="•"/>
            </a:pPr>
            <a:r>
              <a:rPr lang="en-US" sz="2000" dirty="0" smtClean="0"/>
              <a:t>Tachycardia</a:t>
            </a:r>
          </a:p>
          <a:p>
            <a:pPr marL="914400" lvl="1" indent="-457200" algn="just">
              <a:buFont typeface="Arial" pitchFamily="34" charset="0"/>
              <a:buChar char="•"/>
            </a:pPr>
            <a:r>
              <a:rPr lang="en-US" sz="2000" dirty="0" smtClean="0"/>
              <a:t>Hemoptysis</a:t>
            </a:r>
          </a:p>
          <a:p>
            <a:pPr marL="914400" lvl="1" indent="-457200" algn="just">
              <a:buFont typeface="Arial" pitchFamily="34" charset="0"/>
              <a:buChar char="•"/>
            </a:pPr>
            <a:r>
              <a:rPr lang="en-US" sz="2000" dirty="0" smtClean="0"/>
              <a:t>Pleural pain</a:t>
            </a:r>
            <a:endParaRPr lang="en-US" sz="2000" dirty="0"/>
          </a:p>
        </p:txBody>
      </p:sp>
      <p:sp>
        <p:nvSpPr>
          <p:cNvPr id="5" name="Rectangle 4"/>
          <p:cNvSpPr/>
          <p:nvPr/>
        </p:nvSpPr>
        <p:spPr>
          <a:xfrm>
            <a:off x="0" y="1143000"/>
            <a:ext cx="9144000" cy="1631216"/>
          </a:xfrm>
          <a:prstGeom prst="rect">
            <a:avLst/>
          </a:prstGeom>
        </p:spPr>
        <p:txBody>
          <a:bodyPr wrap="square">
            <a:spAutoFit/>
          </a:bodyPr>
          <a:lstStyle/>
          <a:p>
            <a:r>
              <a:rPr lang="en-US" sz="2000" b="1" dirty="0" smtClean="0"/>
              <a:t>Pathology</a:t>
            </a:r>
          </a:p>
          <a:p>
            <a:pPr marL="971550" lvl="1" indent="-514350">
              <a:buFont typeface="Arial" pitchFamily="34" charset="0"/>
              <a:buChar char="•"/>
            </a:pPr>
            <a:r>
              <a:rPr lang="en-US" sz="2000" dirty="0" smtClean="0"/>
              <a:t>Most (95%) arise in </a:t>
            </a:r>
            <a:r>
              <a:rPr lang="en-US" sz="2000" i="1" dirty="0" smtClean="0">
                <a:solidFill>
                  <a:srgbClr val="7030A0"/>
                </a:solidFill>
              </a:rPr>
              <a:t>deep leg veins thrombosis </a:t>
            </a:r>
            <a:r>
              <a:rPr lang="en-US" sz="2000" i="1" dirty="0" smtClean="0"/>
              <a:t>(DVT)</a:t>
            </a:r>
          </a:p>
          <a:p>
            <a:pPr marL="971550" lvl="1" indent="-514350">
              <a:buFont typeface="Arial" pitchFamily="34" charset="0"/>
              <a:buChar char="•"/>
            </a:pPr>
            <a:r>
              <a:rPr lang="en-US" sz="2000" dirty="0" smtClean="0"/>
              <a:t>Pelvic venous plexuses of the </a:t>
            </a:r>
            <a:r>
              <a:rPr lang="en-US" sz="2000" dirty="0" smtClean="0">
                <a:solidFill>
                  <a:srgbClr val="7030A0"/>
                </a:solidFill>
              </a:rPr>
              <a:t>prostate and uterus</a:t>
            </a:r>
          </a:p>
          <a:p>
            <a:pPr marL="971550" lvl="1" indent="-514350">
              <a:buFont typeface="Arial" pitchFamily="34" charset="0"/>
              <a:buChar char="•"/>
            </a:pPr>
            <a:r>
              <a:rPr lang="en-US" sz="2000" dirty="0" smtClean="0"/>
              <a:t>Right side of the </a:t>
            </a:r>
            <a:r>
              <a:rPr lang="en-US" sz="2000" dirty="0" smtClean="0">
                <a:solidFill>
                  <a:srgbClr val="7030A0"/>
                </a:solidFill>
              </a:rPr>
              <a:t>heart</a:t>
            </a:r>
          </a:p>
          <a:p>
            <a:pPr marL="971550" lvl="1" indent="-514350">
              <a:buAutoNum type="romanLcPeriod"/>
            </a:pPr>
            <a:endParaRPr lang="en-US" sz="2000" dirty="0" smtClean="0"/>
          </a:p>
        </p:txBody>
      </p:sp>
    </p:spTree>
  </p:cSld>
  <p:clrMapOvr>
    <a:masterClrMapping/>
  </p:clrMapOvr>
  <p:transition spd="slow">
    <p:wipe dir="r"/>
  </p:transition>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6200" y="1085850"/>
            <a:ext cx="3501792" cy="461665"/>
          </a:xfrm>
          <a:prstGeom prst="rect">
            <a:avLst/>
          </a:prstGeom>
        </p:spPr>
        <p:txBody>
          <a:bodyPr wrap="none">
            <a:spAutoFit/>
          </a:bodyPr>
          <a:lstStyle/>
          <a:p>
            <a:r>
              <a:rPr lang="en-US" sz="2400" b="1" dirty="0" smtClean="0"/>
              <a:t>Potential outcomes of PEs</a:t>
            </a:r>
            <a:endParaRPr lang="en-US" sz="2400" b="1" dirty="0"/>
          </a:p>
        </p:txBody>
      </p:sp>
      <p:sp>
        <p:nvSpPr>
          <p:cNvPr id="3" name="TextBox 2"/>
          <p:cNvSpPr txBox="1"/>
          <p:nvPr/>
        </p:nvSpPr>
        <p:spPr>
          <a:xfrm>
            <a:off x="3505201" y="64785"/>
            <a:ext cx="1646605" cy="523220"/>
          </a:xfrm>
          <a:prstGeom prst="rect">
            <a:avLst/>
          </a:prstGeom>
        </p:spPr>
        <p:style>
          <a:lnRef idx="0">
            <a:schemeClr val="accent5"/>
          </a:lnRef>
          <a:fillRef idx="3">
            <a:schemeClr val="accent5"/>
          </a:fillRef>
          <a:effectRef idx="3">
            <a:schemeClr val="accent5"/>
          </a:effectRef>
          <a:fontRef idx="minor">
            <a:schemeClr val="lt1"/>
          </a:fontRef>
        </p:style>
        <p:txBody>
          <a:bodyPr wrap="none" rtlCol="0">
            <a:spAutoFit/>
          </a:bodyPr>
          <a:lstStyle/>
          <a:p>
            <a:r>
              <a:rPr lang="en-US" sz="2800" b="1" dirty="0" smtClean="0"/>
              <a:t>Embolism</a:t>
            </a:r>
            <a:endParaRPr lang="en-US" sz="2800" b="1" dirty="0"/>
          </a:p>
        </p:txBody>
      </p:sp>
      <p:sp>
        <p:nvSpPr>
          <p:cNvPr id="4" name="Rectangle 3"/>
          <p:cNvSpPr/>
          <p:nvPr/>
        </p:nvSpPr>
        <p:spPr>
          <a:xfrm>
            <a:off x="76201" y="571500"/>
            <a:ext cx="3414461" cy="461665"/>
          </a:xfrm>
          <a:prstGeom prst="rect">
            <a:avLst/>
          </a:prstGeom>
        </p:spPr>
        <p:style>
          <a:lnRef idx="1">
            <a:schemeClr val="accent6"/>
          </a:lnRef>
          <a:fillRef idx="2">
            <a:schemeClr val="accent6"/>
          </a:fillRef>
          <a:effectRef idx="1">
            <a:schemeClr val="accent6"/>
          </a:effectRef>
          <a:fontRef idx="minor">
            <a:schemeClr val="dk1"/>
          </a:fontRef>
        </p:style>
        <p:txBody>
          <a:bodyPr wrap="none">
            <a:spAutoFit/>
          </a:bodyPr>
          <a:lstStyle/>
          <a:p>
            <a:r>
              <a:rPr lang="en-US" sz="2400" b="1" dirty="0" smtClean="0"/>
              <a:t>1. Pulmonary emboli (PE)</a:t>
            </a:r>
            <a:endParaRPr lang="en-US" sz="2400" b="1" dirty="0"/>
          </a:p>
        </p:txBody>
      </p:sp>
      <p:sp>
        <p:nvSpPr>
          <p:cNvPr id="5" name="Rectangle 4"/>
          <p:cNvSpPr/>
          <p:nvPr/>
        </p:nvSpPr>
        <p:spPr>
          <a:xfrm>
            <a:off x="152400" y="1485900"/>
            <a:ext cx="8991600" cy="3477875"/>
          </a:xfrm>
          <a:prstGeom prst="rect">
            <a:avLst/>
          </a:prstGeom>
        </p:spPr>
        <p:txBody>
          <a:bodyPr wrap="square">
            <a:spAutoFit/>
          </a:bodyPr>
          <a:lstStyle/>
          <a:p>
            <a:pPr marL="514350" indent="-514350" algn="just">
              <a:buFont typeface="+mj-lt"/>
              <a:buAutoNum type="romanLcPeriod"/>
            </a:pPr>
            <a:r>
              <a:rPr lang="en-US" sz="2000" dirty="0" smtClean="0"/>
              <a:t>No </a:t>
            </a:r>
            <a:r>
              <a:rPr lang="en-US" sz="2000" dirty="0" err="1" smtClean="0"/>
              <a:t>sequela</a:t>
            </a:r>
            <a:r>
              <a:rPr lang="en-US" sz="2000" dirty="0" smtClean="0"/>
              <a:t> (75%) </a:t>
            </a:r>
            <a:r>
              <a:rPr lang="en-US" dirty="0" smtClean="0"/>
              <a:t>(i.e., not any condition or disorder subsequent to disease)</a:t>
            </a:r>
          </a:p>
          <a:p>
            <a:pPr marL="971550" lvl="1" indent="-514350" algn="just">
              <a:buFont typeface="Arial" pitchFamily="34" charset="0"/>
              <a:buChar char="•"/>
            </a:pPr>
            <a:r>
              <a:rPr lang="en-US" dirty="0" smtClean="0"/>
              <a:t>No infarction (dual blood supply)</a:t>
            </a:r>
          </a:p>
          <a:p>
            <a:pPr marL="971550" lvl="1" indent="-514350" algn="just">
              <a:buFont typeface="Arial" pitchFamily="34" charset="0"/>
              <a:buChar char="•"/>
            </a:pPr>
            <a:r>
              <a:rPr lang="en-US" dirty="0" smtClean="0"/>
              <a:t>Complete resolution</a:t>
            </a:r>
            <a:endParaRPr lang="en-US" sz="5400" dirty="0" smtClean="0"/>
          </a:p>
          <a:p>
            <a:pPr marL="514350" indent="-514350" algn="just">
              <a:buFont typeface="+mj-lt"/>
              <a:buAutoNum type="romanLcPeriod"/>
            </a:pPr>
            <a:endParaRPr lang="en-US" sz="1600" dirty="0" smtClean="0"/>
          </a:p>
          <a:p>
            <a:pPr marL="514350" indent="-514350" algn="just">
              <a:buFont typeface="+mj-lt"/>
              <a:buAutoNum type="romanLcPeriod"/>
            </a:pPr>
            <a:r>
              <a:rPr lang="en-US" sz="2000" dirty="0" smtClean="0"/>
              <a:t>Infarction (15%) </a:t>
            </a:r>
          </a:p>
          <a:p>
            <a:pPr marL="971550" lvl="1" indent="-514350" algn="just">
              <a:buFont typeface="Arial" pitchFamily="34" charset="0"/>
              <a:buChar char="•"/>
            </a:pPr>
            <a:r>
              <a:rPr lang="en-US" dirty="0" smtClean="0"/>
              <a:t>More common in patients with cardiopulmonary compromise</a:t>
            </a:r>
          </a:p>
          <a:p>
            <a:pPr marL="971550" lvl="1" indent="-514350" algn="just">
              <a:buFont typeface="Arial" pitchFamily="34" charset="0"/>
              <a:buChar char="•"/>
            </a:pPr>
            <a:r>
              <a:rPr lang="en-US" dirty="0" smtClean="0"/>
              <a:t>Shortness of breath (SOB), hemoptysis, pleuritic chest pain, pleural effusion</a:t>
            </a:r>
          </a:p>
          <a:p>
            <a:pPr marL="971550" lvl="1" indent="-514350" algn="just">
              <a:buFont typeface="Arial" pitchFamily="34" charset="0"/>
              <a:buChar char="•"/>
            </a:pPr>
            <a:r>
              <a:rPr lang="en-US" dirty="0" smtClean="0"/>
              <a:t>Regeneration or scar formation</a:t>
            </a:r>
          </a:p>
          <a:p>
            <a:pPr marL="514350" indent="-514350" algn="just">
              <a:buFont typeface="+mj-lt"/>
              <a:buAutoNum type="romanLcPeriod"/>
            </a:pPr>
            <a:endParaRPr lang="en-US" sz="1600" dirty="0" smtClean="0"/>
          </a:p>
          <a:p>
            <a:pPr marL="514350" indent="-514350" algn="just">
              <a:buFont typeface="+mj-lt"/>
              <a:buAutoNum type="romanLcPeriod"/>
            </a:pPr>
            <a:r>
              <a:rPr lang="en-US" sz="2000" dirty="0" smtClean="0"/>
              <a:t>Sudden death (5%) </a:t>
            </a:r>
            <a:r>
              <a:rPr lang="en-US" dirty="0" smtClean="0"/>
              <a:t>(Large emboli may lodge)</a:t>
            </a:r>
            <a:endParaRPr lang="en-US" sz="2000" dirty="0" smtClean="0"/>
          </a:p>
          <a:p>
            <a:pPr marL="514350" indent="-514350" algn="just">
              <a:buFont typeface="+mj-lt"/>
              <a:buAutoNum type="romanLcPeriod"/>
            </a:pPr>
            <a:endParaRPr lang="en-US" sz="1600" dirty="0" smtClean="0"/>
          </a:p>
          <a:p>
            <a:pPr marL="514350" indent="-514350" algn="just">
              <a:buFont typeface="+mj-lt"/>
              <a:buAutoNum type="romanLcPeriod"/>
            </a:pPr>
            <a:r>
              <a:rPr lang="en-US" sz="2000" dirty="0" smtClean="0"/>
              <a:t>Chronic pulmonary hypertension (3%) </a:t>
            </a:r>
            <a:r>
              <a:rPr lang="en-US" dirty="0" smtClean="0"/>
              <a:t>(Caused by recurrent PEs)</a:t>
            </a:r>
            <a:endParaRPr lang="en-US" sz="2000" dirty="0"/>
          </a:p>
        </p:txBody>
      </p:sp>
    </p:spTree>
  </p:cSld>
  <p:clrMapOvr>
    <a:masterClrMapping/>
  </p:clrMapOvr>
  <p:transition spd="slow">
    <p:wipe dir="r"/>
  </p:transition>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5201" y="64785"/>
            <a:ext cx="1646605" cy="523220"/>
          </a:xfrm>
          <a:prstGeom prst="rect">
            <a:avLst/>
          </a:prstGeom>
        </p:spPr>
        <p:style>
          <a:lnRef idx="0">
            <a:schemeClr val="accent5"/>
          </a:lnRef>
          <a:fillRef idx="3">
            <a:schemeClr val="accent5"/>
          </a:fillRef>
          <a:effectRef idx="3">
            <a:schemeClr val="accent5"/>
          </a:effectRef>
          <a:fontRef idx="minor">
            <a:schemeClr val="lt1"/>
          </a:fontRef>
        </p:style>
        <p:txBody>
          <a:bodyPr wrap="none" rtlCol="0">
            <a:spAutoFit/>
          </a:bodyPr>
          <a:lstStyle/>
          <a:p>
            <a:r>
              <a:rPr lang="en-US" sz="2800" b="1" dirty="0" smtClean="0"/>
              <a:t>Embolism</a:t>
            </a:r>
            <a:endParaRPr lang="en-US" sz="2800" b="1" dirty="0"/>
          </a:p>
        </p:txBody>
      </p:sp>
      <p:sp>
        <p:nvSpPr>
          <p:cNvPr id="3" name="Rectangle 2"/>
          <p:cNvSpPr/>
          <p:nvPr/>
        </p:nvSpPr>
        <p:spPr>
          <a:xfrm>
            <a:off x="76201" y="662285"/>
            <a:ext cx="3998467" cy="461665"/>
          </a:xfrm>
          <a:prstGeom prst="rect">
            <a:avLst/>
          </a:prstGeom>
        </p:spPr>
        <p:style>
          <a:lnRef idx="1">
            <a:schemeClr val="accent6"/>
          </a:lnRef>
          <a:fillRef idx="2">
            <a:schemeClr val="accent6"/>
          </a:fillRef>
          <a:effectRef idx="1">
            <a:schemeClr val="accent6"/>
          </a:effectRef>
          <a:fontRef idx="minor">
            <a:schemeClr val="dk1"/>
          </a:fontRef>
        </p:style>
        <p:txBody>
          <a:bodyPr wrap="none">
            <a:spAutoFit/>
          </a:bodyPr>
          <a:lstStyle/>
          <a:p>
            <a:r>
              <a:rPr lang="en-US" sz="2400" b="1" dirty="0" smtClean="0"/>
              <a:t>Pulmonary emboli Prevention</a:t>
            </a:r>
            <a:endParaRPr lang="en-US" sz="2400" b="1" dirty="0"/>
          </a:p>
        </p:txBody>
      </p:sp>
      <p:sp>
        <p:nvSpPr>
          <p:cNvPr id="4" name="TextBox 3"/>
          <p:cNvSpPr txBox="1"/>
          <p:nvPr/>
        </p:nvSpPr>
        <p:spPr>
          <a:xfrm>
            <a:off x="0" y="1270159"/>
            <a:ext cx="9144000" cy="2215991"/>
          </a:xfrm>
          <a:prstGeom prst="rect">
            <a:avLst/>
          </a:prstGeom>
          <a:noFill/>
        </p:spPr>
        <p:txBody>
          <a:bodyPr wrap="square" rtlCol="0">
            <a:spAutoFit/>
          </a:bodyPr>
          <a:lstStyle/>
          <a:p>
            <a:pPr marL="457200" indent="-457200" algn="just">
              <a:buFont typeface="Arial" pitchFamily="34" charset="0"/>
              <a:buChar char="•"/>
            </a:pPr>
            <a:r>
              <a:rPr lang="en-US" sz="2000" dirty="0" smtClean="0"/>
              <a:t>Pulmonary embolism is preventable condition</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It can be avoided by:</a:t>
            </a:r>
          </a:p>
          <a:p>
            <a:pPr marL="1371600" lvl="2" indent="-457200" algn="just">
              <a:buFont typeface="Wingdings" pitchFamily="2" charset="2"/>
              <a:buChar char="Ø"/>
            </a:pPr>
            <a:r>
              <a:rPr lang="en-US" sz="2000" dirty="0" smtClean="0"/>
              <a:t>Giving isometric leg exercise</a:t>
            </a:r>
          </a:p>
          <a:p>
            <a:pPr marL="1371600" lvl="2" indent="-457200" algn="just">
              <a:buFont typeface="Wingdings" pitchFamily="2" charset="2"/>
              <a:buChar char="Ø"/>
            </a:pPr>
            <a:r>
              <a:rPr lang="en-US" sz="2000" dirty="0" smtClean="0"/>
              <a:t>Prophylactic therapeutics measures </a:t>
            </a:r>
            <a:r>
              <a:rPr lang="en-US" i="1" dirty="0" smtClean="0"/>
              <a:t>(e.g. use of anticoagulant therapy with heparin, </a:t>
            </a:r>
            <a:r>
              <a:rPr lang="en-US" i="1" dirty="0" err="1" smtClean="0"/>
              <a:t>warfarin</a:t>
            </a:r>
            <a:r>
              <a:rPr lang="en-US" i="1" dirty="0" smtClean="0"/>
              <a:t>)</a:t>
            </a:r>
            <a:endParaRPr lang="en-US" sz="2000" i="1" dirty="0" smtClean="0"/>
          </a:p>
          <a:p>
            <a:pPr marL="1371600" lvl="2" indent="-457200" algn="just">
              <a:buFont typeface="Wingdings" pitchFamily="2" charset="2"/>
              <a:buChar char="Ø"/>
            </a:pPr>
            <a:r>
              <a:rPr lang="en-US" sz="2000" dirty="0" err="1" smtClean="0"/>
              <a:t>Embolectomy</a:t>
            </a:r>
            <a:r>
              <a:rPr lang="en-US" sz="2000" dirty="0" smtClean="0"/>
              <a:t> or </a:t>
            </a:r>
            <a:r>
              <a:rPr lang="en-US" sz="2000" dirty="0" err="1" smtClean="0"/>
              <a:t>thrombolysis</a:t>
            </a:r>
            <a:r>
              <a:rPr lang="en-US" sz="2000" dirty="0" smtClean="0"/>
              <a:t> (</a:t>
            </a:r>
            <a:r>
              <a:rPr lang="en-US" sz="2000" i="1" dirty="0" smtClean="0"/>
              <a:t>streptokinase</a:t>
            </a:r>
            <a:r>
              <a:rPr lang="en-US" sz="2000" dirty="0" smtClean="0"/>
              <a:t>)</a:t>
            </a:r>
            <a:endParaRPr lang="en-US" sz="2000" dirty="0"/>
          </a:p>
        </p:txBody>
      </p:sp>
      <p:sp>
        <p:nvSpPr>
          <p:cNvPr id="5" name="Rectangle 4"/>
          <p:cNvSpPr/>
          <p:nvPr/>
        </p:nvSpPr>
        <p:spPr>
          <a:xfrm>
            <a:off x="76200" y="3458111"/>
            <a:ext cx="8839200" cy="1323439"/>
          </a:xfrm>
          <a:prstGeom prst="rect">
            <a:avLst/>
          </a:prstGeom>
        </p:spPr>
        <p:txBody>
          <a:bodyPr wrap="square">
            <a:spAutoFit/>
          </a:bodyPr>
          <a:lstStyle/>
          <a:p>
            <a:pPr algn="just"/>
            <a:r>
              <a:rPr lang="en-US" sz="2000" b="1" dirty="0" smtClean="0"/>
              <a:t>Diagnosis</a:t>
            </a:r>
          </a:p>
          <a:p>
            <a:pPr marL="971550" lvl="1" indent="-514350" algn="just">
              <a:buAutoNum type="romanLcPeriod"/>
            </a:pPr>
            <a:r>
              <a:rPr lang="en-US" sz="2000" dirty="0" smtClean="0"/>
              <a:t>Doppler ultrasound of the leg veins to detect a DVT</a:t>
            </a:r>
          </a:p>
          <a:p>
            <a:pPr marL="971550" lvl="1" indent="-514350" algn="just">
              <a:buAutoNum type="romanLcPeriod"/>
            </a:pPr>
            <a:r>
              <a:rPr lang="en-US" sz="2000" dirty="0" smtClean="0"/>
              <a:t>Plasma-</a:t>
            </a:r>
            <a:r>
              <a:rPr lang="en-US" sz="2000" dirty="0" smtClean="0">
                <a:solidFill>
                  <a:srgbClr val="0070C0"/>
                </a:solidFill>
              </a:rPr>
              <a:t>D-</a:t>
            </a:r>
            <a:r>
              <a:rPr lang="en-US" sz="2000" dirty="0" err="1" smtClean="0">
                <a:solidFill>
                  <a:srgbClr val="0070C0"/>
                </a:solidFill>
              </a:rPr>
              <a:t>dimer</a:t>
            </a:r>
            <a:r>
              <a:rPr lang="en-US" sz="2000" dirty="0" smtClean="0"/>
              <a:t> ELISA test is elevated. </a:t>
            </a:r>
            <a:r>
              <a:rPr lang="en-US" i="1" dirty="0" smtClean="0"/>
              <a:t>(a protein measured in a blood to diagnose thrombosis)</a:t>
            </a:r>
            <a:endParaRPr lang="en-US" sz="2000" i="1" dirty="0"/>
          </a:p>
        </p:txBody>
      </p:sp>
    </p:spTree>
  </p:cSld>
  <p:clrMapOvr>
    <a:masterClrMapping/>
  </p:clrMapOvr>
  <p:transition spd="slow">
    <p:wipe dir="r"/>
  </p:transition>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459051"/>
            <a:ext cx="8534400" cy="3170099"/>
          </a:xfrm>
          <a:prstGeom prst="rect">
            <a:avLst/>
          </a:prstGeom>
        </p:spPr>
        <p:txBody>
          <a:bodyPr wrap="square">
            <a:spAutoFit/>
          </a:bodyPr>
          <a:lstStyle/>
          <a:p>
            <a:pPr marL="342900" indent="-342900">
              <a:buFont typeface="Arial" pitchFamily="34" charset="0"/>
              <a:buChar char="•"/>
            </a:pPr>
            <a:r>
              <a:rPr lang="en-US" sz="2000" dirty="0" smtClean="0"/>
              <a:t>Refers to the emboli travelling within arterial circulation</a:t>
            </a:r>
          </a:p>
          <a:p>
            <a:pPr marL="342900" indent="-342900">
              <a:buFont typeface="Arial" pitchFamily="34" charset="0"/>
              <a:buChar char="•"/>
            </a:pPr>
            <a:r>
              <a:rPr lang="en-US" sz="2000" dirty="0" smtClean="0"/>
              <a:t>Most arise in the heart</a:t>
            </a:r>
          </a:p>
          <a:p>
            <a:pPr marL="342900" indent="-342900">
              <a:buFont typeface="Arial" pitchFamily="34" charset="0"/>
              <a:buChar char="•"/>
            </a:pPr>
            <a:r>
              <a:rPr lang="en-US" sz="2000" dirty="0" smtClean="0"/>
              <a:t>Most cause infarction</a:t>
            </a:r>
          </a:p>
          <a:p>
            <a:pPr marL="342900" indent="-342900">
              <a:buFont typeface="Arial" pitchFamily="34" charset="0"/>
              <a:buChar char="•"/>
            </a:pPr>
            <a:endParaRPr lang="en-US" sz="2000" dirty="0" smtClean="0"/>
          </a:p>
          <a:p>
            <a:r>
              <a:rPr lang="en-US" sz="2000" b="1" dirty="0" smtClean="0"/>
              <a:t>Common sites of infarction</a:t>
            </a:r>
          </a:p>
          <a:p>
            <a:pPr marL="857250" lvl="1" indent="-400050">
              <a:buAutoNum type="romanLcPeriod"/>
            </a:pPr>
            <a:r>
              <a:rPr lang="en-US" sz="2000" dirty="0" smtClean="0"/>
              <a:t>Lower extremities</a:t>
            </a:r>
          </a:p>
          <a:p>
            <a:pPr marL="857250" lvl="1" indent="-400050">
              <a:buAutoNum type="romanLcPeriod"/>
            </a:pPr>
            <a:r>
              <a:rPr lang="en-US" sz="2000" dirty="0" smtClean="0"/>
              <a:t>Brain</a:t>
            </a:r>
          </a:p>
          <a:p>
            <a:pPr marL="857250" lvl="1" indent="-400050">
              <a:buAutoNum type="romanLcPeriod"/>
            </a:pPr>
            <a:r>
              <a:rPr lang="en-US" sz="2000" dirty="0" smtClean="0"/>
              <a:t>Intestine</a:t>
            </a:r>
          </a:p>
          <a:p>
            <a:pPr marL="857250" lvl="1" indent="-400050">
              <a:buAutoNum type="romanLcPeriod"/>
            </a:pPr>
            <a:r>
              <a:rPr lang="en-US" sz="2000" dirty="0" smtClean="0"/>
              <a:t>Kidney</a:t>
            </a:r>
          </a:p>
          <a:p>
            <a:pPr marL="857250" lvl="1" indent="-400050">
              <a:buAutoNum type="romanLcPeriod"/>
            </a:pPr>
            <a:r>
              <a:rPr lang="en-US" sz="2000" dirty="0" smtClean="0"/>
              <a:t>Spleen</a:t>
            </a:r>
            <a:endParaRPr lang="en-US" sz="2000" dirty="0"/>
          </a:p>
        </p:txBody>
      </p:sp>
      <p:sp>
        <p:nvSpPr>
          <p:cNvPr id="3" name="TextBox 2"/>
          <p:cNvSpPr txBox="1"/>
          <p:nvPr/>
        </p:nvSpPr>
        <p:spPr>
          <a:xfrm>
            <a:off x="3505201" y="64785"/>
            <a:ext cx="1646605" cy="523220"/>
          </a:xfrm>
          <a:prstGeom prst="rect">
            <a:avLst/>
          </a:prstGeom>
        </p:spPr>
        <p:style>
          <a:lnRef idx="0">
            <a:schemeClr val="accent5"/>
          </a:lnRef>
          <a:fillRef idx="3">
            <a:schemeClr val="accent5"/>
          </a:fillRef>
          <a:effectRef idx="3">
            <a:schemeClr val="accent5"/>
          </a:effectRef>
          <a:fontRef idx="minor">
            <a:schemeClr val="lt1"/>
          </a:fontRef>
        </p:style>
        <p:txBody>
          <a:bodyPr wrap="none" rtlCol="0">
            <a:spAutoFit/>
          </a:bodyPr>
          <a:lstStyle/>
          <a:p>
            <a:r>
              <a:rPr lang="en-US" sz="2800" b="1" dirty="0" smtClean="0"/>
              <a:t>Embolism</a:t>
            </a:r>
            <a:endParaRPr lang="en-US" sz="2800" b="1" dirty="0"/>
          </a:p>
        </p:txBody>
      </p:sp>
      <p:sp>
        <p:nvSpPr>
          <p:cNvPr id="4" name="Rectangle 3"/>
          <p:cNvSpPr/>
          <p:nvPr/>
        </p:nvSpPr>
        <p:spPr>
          <a:xfrm>
            <a:off x="76200" y="814685"/>
            <a:ext cx="3565720" cy="461665"/>
          </a:xfrm>
          <a:prstGeom prst="rect">
            <a:avLst/>
          </a:prstGeom>
        </p:spPr>
        <p:style>
          <a:lnRef idx="1">
            <a:schemeClr val="accent6"/>
          </a:lnRef>
          <a:fillRef idx="2">
            <a:schemeClr val="accent6"/>
          </a:fillRef>
          <a:effectRef idx="1">
            <a:schemeClr val="accent6"/>
          </a:effectRef>
          <a:fontRef idx="minor">
            <a:schemeClr val="dk1"/>
          </a:fontRef>
        </p:style>
        <p:txBody>
          <a:bodyPr wrap="none">
            <a:spAutoFit/>
          </a:bodyPr>
          <a:lstStyle/>
          <a:p>
            <a:r>
              <a:rPr lang="en-US" sz="2400" b="1" dirty="0" smtClean="0"/>
              <a:t>2. Systemic arterial emboli</a:t>
            </a:r>
            <a:endParaRPr lang="en-US" sz="2400" b="1" dirty="0"/>
          </a:p>
        </p:txBody>
      </p:sp>
    </p:spTree>
  </p:cSld>
  <p:clrMapOvr>
    <a:masterClrMapping/>
  </p:clrMapOvr>
  <p:transition spd="slow">
    <p:wipe dir="r"/>
  </p:transition>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834203"/>
            <a:ext cx="9144000" cy="830997"/>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en-US" sz="4800" b="1" dirty="0" smtClean="0"/>
              <a:t>Infarction</a:t>
            </a:r>
            <a:endParaRPr lang="en-US" sz="4800" b="1" dirty="0"/>
          </a:p>
        </p:txBody>
      </p:sp>
    </p:spTree>
  </p:cSld>
  <p:clrMapOvr>
    <a:masterClrMapping/>
  </p:clrMapOvr>
  <p:transition spd="slow">
    <p:wipe dir="r"/>
  </p:transition>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505200" y="64785"/>
            <a:ext cx="1629036" cy="523220"/>
          </a:xfrm>
          <a:prstGeom prst="rect">
            <a:avLst/>
          </a:prstGeom>
        </p:spPr>
        <p:style>
          <a:lnRef idx="0">
            <a:schemeClr val="accent2"/>
          </a:lnRef>
          <a:fillRef idx="3">
            <a:schemeClr val="accent2"/>
          </a:fillRef>
          <a:effectRef idx="3">
            <a:schemeClr val="accent2"/>
          </a:effectRef>
          <a:fontRef idx="minor">
            <a:schemeClr val="lt1"/>
          </a:fontRef>
        </p:style>
        <p:txBody>
          <a:bodyPr wrap="none" rtlCol="0">
            <a:spAutoFit/>
          </a:bodyPr>
          <a:lstStyle/>
          <a:p>
            <a:r>
              <a:rPr lang="en-US" sz="2800" b="1" dirty="0" smtClean="0"/>
              <a:t>Infarction</a:t>
            </a:r>
            <a:endParaRPr lang="en-US" sz="2800" b="1" dirty="0"/>
          </a:p>
        </p:txBody>
      </p:sp>
      <p:sp>
        <p:nvSpPr>
          <p:cNvPr id="4" name="Rectangle 3"/>
          <p:cNvSpPr/>
          <p:nvPr/>
        </p:nvSpPr>
        <p:spPr>
          <a:xfrm>
            <a:off x="0" y="1004828"/>
            <a:ext cx="9144000" cy="2862322"/>
          </a:xfrm>
          <a:prstGeom prst="rect">
            <a:avLst/>
          </a:prstGeom>
        </p:spPr>
        <p:txBody>
          <a:bodyPr wrap="square">
            <a:spAutoFit/>
          </a:bodyPr>
          <a:lstStyle/>
          <a:p>
            <a:pPr algn="just"/>
            <a:r>
              <a:rPr lang="en-US" sz="2000" b="1" dirty="0" smtClean="0"/>
              <a:t>Definition</a:t>
            </a:r>
            <a:r>
              <a:rPr lang="en-US" sz="2000" dirty="0" smtClean="0"/>
              <a:t>: localized area of necrosis secondary to ischemia</a:t>
            </a:r>
          </a:p>
          <a:p>
            <a:pPr algn="just"/>
            <a:endParaRPr lang="en-US" sz="2000" dirty="0" smtClean="0"/>
          </a:p>
          <a:p>
            <a:pPr algn="just"/>
            <a:r>
              <a:rPr lang="en-US" sz="2000" b="1" dirty="0" smtClean="0"/>
              <a:t>Pathogenesis</a:t>
            </a:r>
          </a:p>
          <a:p>
            <a:pPr marL="857250" lvl="1" indent="-400050" algn="just">
              <a:buAutoNum type="romanLcPeriod"/>
            </a:pPr>
            <a:r>
              <a:rPr lang="en-US" sz="2000" dirty="0" smtClean="0"/>
              <a:t>Most infarcts (99%) result from </a:t>
            </a:r>
            <a:r>
              <a:rPr lang="en-US" sz="2000" i="1" dirty="0" smtClean="0"/>
              <a:t>thrombotic or embolic occlusion of an artery or vein</a:t>
            </a:r>
          </a:p>
          <a:p>
            <a:pPr marL="857250" lvl="1" indent="-400050" algn="just">
              <a:buAutoNum type="romanLcPeriod"/>
            </a:pPr>
            <a:endParaRPr lang="en-US" i="1" dirty="0" smtClean="0"/>
          </a:p>
          <a:p>
            <a:pPr marL="857250" lvl="1" indent="-400050" algn="just">
              <a:buAutoNum type="romanLcPeriod"/>
            </a:pPr>
            <a:r>
              <a:rPr lang="en-US" sz="2000" dirty="0" smtClean="0"/>
              <a:t>Vasospasm</a:t>
            </a:r>
          </a:p>
          <a:p>
            <a:pPr marL="857250" lvl="1" indent="-400050" algn="just">
              <a:buAutoNum type="romanLcPeriod"/>
            </a:pPr>
            <a:endParaRPr lang="en-US" dirty="0" smtClean="0"/>
          </a:p>
          <a:p>
            <a:pPr marL="857250" lvl="1" indent="-400050" algn="just">
              <a:buAutoNum type="romanLcPeriod"/>
            </a:pPr>
            <a:r>
              <a:rPr lang="en-US" sz="2000" dirty="0" smtClean="0"/>
              <a:t>Torsion (twisting) of arteries and veins (e.g., </a:t>
            </a:r>
            <a:r>
              <a:rPr lang="en-US" sz="2000" dirty="0" err="1" smtClean="0"/>
              <a:t>volvulus</a:t>
            </a:r>
            <a:r>
              <a:rPr lang="en-US" sz="2000" dirty="0" smtClean="0"/>
              <a:t>, ovarian torsion)</a:t>
            </a:r>
            <a:endParaRPr lang="en-US" sz="2000" dirty="0"/>
          </a:p>
        </p:txBody>
      </p:sp>
    </p:spTree>
  </p:cSld>
  <p:clrMapOvr>
    <a:masterClrMapping/>
  </p:clrMapOvr>
  <p:transition spd="slow">
    <p:wipe dir="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5"/>
          <p:cNvSpPr txBox="1">
            <a:spLocks noChangeArrowheads="1"/>
          </p:cNvSpPr>
          <p:nvPr/>
        </p:nvSpPr>
        <p:spPr>
          <a:xfrm>
            <a:off x="0" y="1200150"/>
            <a:ext cx="9144000" cy="2571750"/>
          </a:xfrm>
          <a:prstGeom prst="rect">
            <a:avLst/>
          </a:prstGeom>
        </p:spPr>
        <p:txBody>
          <a:bodyPr/>
          <a:lstStyle/>
          <a:p>
            <a:pPr marL="514350" marR="0" lvl="0" indent="-514350" algn="just" defTabSz="914400" rtl="0" eaLnBrk="1" fontAlgn="auto" latinLnBrk="0" hangingPunct="1">
              <a:lnSpc>
                <a:spcPct val="100000"/>
              </a:lnSpc>
              <a:spcBef>
                <a:spcPct val="20000"/>
              </a:spcBef>
              <a:spcAft>
                <a:spcPts val="0"/>
              </a:spcAft>
              <a:buClrTx/>
              <a:buSzTx/>
              <a:buFont typeface="Wingdings" pitchFamily="2" charset="2"/>
              <a:buChar char="Ø"/>
              <a:tabLst/>
              <a:defRPr/>
            </a:pPr>
            <a:r>
              <a:rPr kumimoji="0" lang="en-US" sz="2800" b="0" i="0" u="none" strike="noStrike" kern="1200" cap="none" spc="0" normalizeH="0" baseline="0" noProof="0" dirty="0" smtClean="0">
                <a:ln>
                  <a:noFill/>
                </a:ln>
                <a:solidFill>
                  <a:schemeClr val="tx1"/>
                </a:solidFill>
                <a:effectLst/>
                <a:uLnTx/>
                <a:uFillTx/>
                <a:latin typeface="Times New Roman" pitchFamily="18" charset="0"/>
                <a:ea typeface="+mn-ea"/>
                <a:cs typeface="Times New Roman" pitchFamily="18" charset="0"/>
              </a:rPr>
              <a:t>A cell is the </a:t>
            </a:r>
            <a:r>
              <a:rPr kumimoji="0" lang="en-US" sz="2800" b="0" i="0" u="none" strike="noStrike" kern="1200" cap="none" spc="0" normalizeH="0" baseline="0" noProof="0" dirty="0" smtClean="0">
                <a:ln>
                  <a:noFill/>
                </a:ln>
                <a:solidFill>
                  <a:srgbClr val="7030A0"/>
                </a:solidFill>
                <a:effectLst/>
                <a:uLnTx/>
                <a:uFillTx/>
                <a:latin typeface="Times New Roman" pitchFamily="18" charset="0"/>
                <a:ea typeface="+mn-ea"/>
                <a:cs typeface="Times New Roman" pitchFamily="18" charset="0"/>
              </a:rPr>
              <a:t>smallest unit that is capable of</a:t>
            </a:r>
            <a:r>
              <a:rPr kumimoji="0" lang="en-US" sz="2800" b="0" i="0" u="none" strike="noStrike" kern="1200" cap="none" spc="0" normalizeH="0" noProof="0" dirty="0" smtClean="0">
                <a:ln>
                  <a:noFill/>
                </a:ln>
                <a:solidFill>
                  <a:srgbClr val="7030A0"/>
                </a:solidFill>
                <a:effectLst/>
                <a:uLnTx/>
                <a:uFillTx/>
                <a:latin typeface="Times New Roman" pitchFamily="18" charset="0"/>
                <a:ea typeface="+mn-ea"/>
                <a:cs typeface="Times New Roman" pitchFamily="18" charset="0"/>
              </a:rPr>
              <a:t> </a:t>
            </a:r>
            <a:r>
              <a:rPr kumimoji="0" lang="en-US" sz="2800" b="0" i="0" u="none" strike="noStrike" kern="1200" cap="none" spc="0" normalizeH="0" baseline="0" noProof="0" dirty="0" smtClean="0">
                <a:ln>
                  <a:noFill/>
                </a:ln>
                <a:solidFill>
                  <a:srgbClr val="7030A0"/>
                </a:solidFill>
                <a:effectLst/>
                <a:uLnTx/>
                <a:uFillTx/>
                <a:latin typeface="Times New Roman" pitchFamily="18" charset="0"/>
                <a:ea typeface="+mn-ea"/>
                <a:cs typeface="Times New Roman" pitchFamily="18" charset="0"/>
              </a:rPr>
              <a:t>performing life functions</a:t>
            </a:r>
            <a:r>
              <a:rPr kumimoji="0" lang="en-US" sz="2800" b="0" i="0" u="none" strike="noStrike" kern="1200" cap="none" spc="0" normalizeH="0" baseline="0" noProof="0" dirty="0" smtClean="0">
                <a:ln>
                  <a:noFill/>
                </a:ln>
                <a:solidFill>
                  <a:schemeClr val="tx1"/>
                </a:solidFill>
                <a:effectLst/>
                <a:uLnTx/>
                <a:uFillTx/>
                <a:latin typeface="Times New Roman" pitchFamily="18" charset="0"/>
                <a:ea typeface="+mn-ea"/>
                <a:cs typeface="Times New Roman" pitchFamily="18" charset="0"/>
              </a:rPr>
              <a:t>.</a:t>
            </a:r>
            <a:endParaRPr lang="en-US" sz="2800" dirty="0" smtClean="0">
              <a:latin typeface="Times New Roman" pitchFamily="18" charset="0"/>
              <a:cs typeface="Times New Roman" pitchFamily="18" charset="0"/>
            </a:endParaRPr>
          </a:p>
          <a:p>
            <a:pPr marL="514350" marR="0" lvl="0" indent="-514350" algn="just" defTabSz="914400" rtl="0" eaLnBrk="1" fontAlgn="auto" latinLnBrk="0" hangingPunct="1">
              <a:lnSpc>
                <a:spcPct val="100000"/>
              </a:lnSpc>
              <a:spcBef>
                <a:spcPct val="20000"/>
              </a:spcBef>
              <a:spcAft>
                <a:spcPts val="0"/>
              </a:spcAft>
              <a:buClrTx/>
              <a:buSzTx/>
              <a:tabLst/>
              <a:defRPr/>
            </a:pPr>
            <a:r>
              <a:rPr lang="en-US" sz="2800" dirty="0" smtClean="0">
                <a:latin typeface="Times New Roman" pitchFamily="18" charset="0"/>
                <a:cs typeface="Times New Roman" pitchFamily="18" charset="0"/>
              </a:rPr>
              <a:t>			</a:t>
            </a:r>
            <a:r>
              <a:rPr kumimoji="0" lang="en-US" sz="2800" b="0" i="0" u="none" strike="noStrike" kern="1200" cap="none" spc="0" normalizeH="0" baseline="0" noProof="0" dirty="0" smtClean="0">
                <a:ln>
                  <a:noFill/>
                </a:ln>
                <a:solidFill>
                  <a:schemeClr val="tx1"/>
                </a:solidFill>
                <a:effectLst/>
                <a:uLnTx/>
                <a:uFillTx/>
                <a:latin typeface="Times New Roman" pitchFamily="18" charset="0"/>
                <a:ea typeface="+mn-ea"/>
                <a:cs typeface="Times New Roman" pitchFamily="18" charset="0"/>
              </a:rPr>
              <a:t>(</a:t>
            </a:r>
            <a:r>
              <a:rPr kumimoji="0" lang="en-US" sz="2800" b="1" i="1" u="none" strike="noStrike" kern="1200" cap="none" spc="0" normalizeH="0" baseline="0" noProof="0" dirty="0" smtClean="0">
                <a:ln>
                  <a:noFill/>
                </a:ln>
                <a:solidFill>
                  <a:schemeClr val="tx1"/>
                </a:solidFill>
                <a:effectLst/>
                <a:uLnTx/>
                <a:uFillTx/>
                <a:latin typeface="Times New Roman" pitchFamily="18" charset="0"/>
                <a:ea typeface="+mn-ea"/>
                <a:cs typeface="Times New Roman" pitchFamily="18" charset="0"/>
              </a:rPr>
              <a:t>Structural and functional unit of life</a:t>
            </a:r>
            <a:r>
              <a:rPr kumimoji="0" lang="en-US" sz="2800" b="0" i="0" u="none" strike="noStrike" kern="1200" cap="none" spc="0" normalizeH="0" baseline="0" noProof="0" dirty="0" smtClean="0">
                <a:ln>
                  <a:noFill/>
                </a:ln>
                <a:solidFill>
                  <a:schemeClr val="tx1"/>
                </a:solidFill>
                <a:effectLst/>
                <a:uLnTx/>
                <a:uFillTx/>
                <a:latin typeface="Times New Roman" pitchFamily="18" charset="0"/>
                <a:ea typeface="+mn-ea"/>
                <a:cs typeface="Times New Roman" pitchFamily="18" charset="0"/>
              </a:rPr>
              <a:t>)</a:t>
            </a:r>
          </a:p>
          <a:p>
            <a:pPr marL="514350" marR="0" lvl="0" indent="-514350" algn="just" defTabSz="914400" rtl="0" eaLnBrk="1" fontAlgn="auto" latinLnBrk="0" hangingPunct="1">
              <a:lnSpc>
                <a:spcPct val="100000"/>
              </a:lnSpc>
              <a:spcBef>
                <a:spcPct val="20000"/>
              </a:spcBef>
              <a:spcAft>
                <a:spcPts val="0"/>
              </a:spcAft>
              <a:buClrTx/>
              <a:buSzTx/>
              <a:buFont typeface="Wingdings" pitchFamily="2" charset="2"/>
              <a:buChar char="Ø"/>
              <a:tabLst/>
              <a:defRPr/>
            </a:pPr>
            <a:endParaRPr lang="en-US" sz="2800" dirty="0" smtClean="0">
              <a:latin typeface="Times New Roman" pitchFamily="18" charset="0"/>
              <a:cs typeface="Times New Roman" pitchFamily="18" charset="0"/>
            </a:endParaRPr>
          </a:p>
          <a:p>
            <a:pPr marL="514350" marR="0" lvl="0" indent="-514350" algn="just" defTabSz="914400" rtl="0" eaLnBrk="1" fontAlgn="auto" latinLnBrk="0" hangingPunct="1">
              <a:lnSpc>
                <a:spcPct val="100000"/>
              </a:lnSpc>
              <a:spcBef>
                <a:spcPct val="20000"/>
              </a:spcBef>
              <a:spcAft>
                <a:spcPts val="0"/>
              </a:spcAft>
              <a:buClrTx/>
              <a:buSzTx/>
              <a:buFont typeface="Wingdings" pitchFamily="2" charset="2"/>
              <a:buChar char="Ø"/>
              <a:tabLst/>
              <a:defRPr/>
            </a:pPr>
            <a:r>
              <a:rPr kumimoji="0" lang="en-US" sz="2800" b="0" i="0" u="none" strike="noStrike" kern="1200" cap="none" spc="0" normalizeH="0" baseline="0" noProof="0" dirty="0" smtClean="0">
                <a:ln>
                  <a:noFill/>
                </a:ln>
                <a:solidFill>
                  <a:schemeClr val="tx1"/>
                </a:solidFill>
                <a:effectLst/>
                <a:uLnTx/>
                <a:uFillTx/>
                <a:latin typeface="Times New Roman" pitchFamily="18" charset="0"/>
                <a:ea typeface="+mn-ea"/>
                <a:cs typeface="Times New Roman" pitchFamily="18" charset="0"/>
              </a:rPr>
              <a:t>Cells forms organs and systems in the human body</a:t>
            </a:r>
          </a:p>
        </p:txBody>
      </p:sp>
      <p:sp>
        <p:nvSpPr>
          <p:cNvPr id="4" name="Rectangle 4"/>
          <p:cNvSpPr txBox="1">
            <a:spLocks noChangeArrowheads="1"/>
          </p:cNvSpPr>
          <p:nvPr/>
        </p:nvSpPr>
        <p:spPr>
          <a:xfrm>
            <a:off x="0" y="171451"/>
            <a:ext cx="9144000" cy="51434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600" b="1" i="0" u="none" strike="noStrike" kern="1200" cap="none" spc="0" normalizeH="0" baseline="0" noProof="0" dirty="0" smtClean="0">
                <a:ln>
                  <a:noFill/>
                </a:ln>
                <a:solidFill>
                  <a:srgbClr val="7030A0"/>
                </a:solidFill>
                <a:effectLst>
                  <a:outerShdw blurRad="38100" dist="38100" dir="2700000" algn="tl">
                    <a:srgbClr val="000000">
                      <a:alpha val="43137"/>
                    </a:srgbClr>
                  </a:outerShdw>
                </a:effectLst>
                <a:uLnTx/>
                <a:uFillTx/>
                <a:latin typeface="Garamond" pitchFamily="18" charset="0"/>
                <a:ea typeface="+mj-ea"/>
                <a:cs typeface="+mj-cs"/>
              </a:rPr>
              <a:t>Definition of Cell</a:t>
            </a:r>
          </a:p>
        </p:txBody>
      </p:sp>
    </p:spTree>
  </p:cSld>
  <p:clrMapOvr>
    <a:masterClrMapping/>
  </p:clrMapOvr>
  <p:transition spd="slow">
    <p:wipe dir="r"/>
  </p:transition>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857251"/>
            <a:ext cx="9144000" cy="3785652"/>
          </a:xfrm>
          <a:prstGeom prst="rect">
            <a:avLst/>
          </a:prstGeom>
        </p:spPr>
        <p:txBody>
          <a:bodyPr wrap="square">
            <a:spAutoFit/>
          </a:bodyPr>
          <a:lstStyle/>
          <a:p>
            <a:r>
              <a:rPr lang="en-US" sz="2000" b="1" dirty="0" smtClean="0"/>
              <a:t>Factors that predict the development of an infarct:</a:t>
            </a:r>
          </a:p>
          <a:p>
            <a:pPr marL="971550" lvl="1" indent="-514350">
              <a:buAutoNum type="romanLcPeriod"/>
            </a:pPr>
            <a:r>
              <a:rPr lang="en-US" sz="2000" dirty="0" smtClean="0"/>
              <a:t>Vulnerability/possibility of the tissue to hypoxia</a:t>
            </a:r>
          </a:p>
          <a:p>
            <a:pPr marL="971550" lvl="1" indent="-514350">
              <a:buAutoNum type="romanLcPeriod"/>
            </a:pPr>
            <a:r>
              <a:rPr lang="en-US" sz="2000" dirty="0" smtClean="0"/>
              <a:t>Degree of occlusion</a:t>
            </a:r>
          </a:p>
          <a:p>
            <a:pPr marL="971550" lvl="1" indent="-514350">
              <a:buAutoNum type="romanLcPeriod"/>
            </a:pPr>
            <a:r>
              <a:rPr lang="en-US" sz="2000" dirty="0" smtClean="0"/>
              <a:t>Rate of occlusion</a:t>
            </a:r>
          </a:p>
          <a:p>
            <a:pPr marL="971550" lvl="1" indent="-514350">
              <a:buAutoNum type="romanLcPeriod"/>
            </a:pPr>
            <a:r>
              <a:rPr lang="en-US" sz="2000" dirty="0" smtClean="0"/>
              <a:t>Presence of a dual blood supply or collateral circulation</a:t>
            </a:r>
          </a:p>
          <a:p>
            <a:pPr marL="971550" lvl="1" indent="-514350">
              <a:buAutoNum type="romanLcPeriod"/>
            </a:pPr>
            <a:r>
              <a:rPr lang="en-US" sz="2000" dirty="0" smtClean="0"/>
              <a:t>Oxygen-carrying capacity of the blood</a:t>
            </a:r>
          </a:p>
          <a:p>
            <a:endParaRPr lang="en-US" sz="2000" dirty="0" smtClean="0"/>
          </a:p>
          <a:p>
            <a:r>
              <a:rPr lang="en-US" sz="2000" b="1" dirty="0" smtClean="0"/>
              <a:t>Common sites of infarction:</a:t>
            </a:r>
          </a:p>
          <a:p>
            <a:pPr marL="971550" lvl="1" indent="-514350">
              <a:buAutoNum type="romanLcPeriod"/>
            </a:pPr>
            <a:r>
              <a:rPr lang="en-US" sz="2000" dirty="0" smtClean="0"/>
              <a:t>Heart</a:t>
            </a:r>
          </a:p>
          <a:p>
            <a:pPr marL="971550" lvl="1" indent="-514350">
              <a:buAutoNum type="romanLcPeriod"/>
            </a:pPr>
            <a:r>
              <a:rPr lang="en-US" sz="2000" dirty="0" smtClean="0"/>
              <a:t>Brain</a:t>
            </a:r>
          </a:p>
          <a:p>
            <a:pPr marL="971550" lvl="1" indent="-514350">
              <a:buAutoNum type="romanLcPeriod"/>
            </a:pPr>
            <a:r>
              <a:rPr lang="en-US" sz="2000" dirty="0" smtClean="0"/>
              <a:t>Lungs</a:t>
            </a:r>
          </a:p>
          <a:p>
            <a:pPr marL="971550" lvl="1" indent="-514350">
              <a:buAutoNum type="romanLcPeriod"/>
            </a:pPr>
            <a:r>
              <a:rPr lang="en-US" sz="2000" dirty="0" smtClean="0"/>
              <a:t>Intestines</a:t>
            </a:r>
            <a:endParaRPr lang="en-US" sz="2000" dirty="0"/>
          </a:p>
        </p:txBody>
      </p:sp>
      <p:sp>
        <p:nvSpPr>
          <p:cNvPr id="3" name="TextBox 2"/>
          <p:cNvSpPr txBox="1"/>
          <p:nvPr/>
        </p:nvSpPr>
        <p:spPr>
          <a:xfrm>
            <a:off x="3505200" y="64785"/>
            <a:ext cx="1629036" cy="523220"/>
          </a:xfrm>
          <a:prstGeom prst="rect">
            <a:avLst/>
          </a:prstGeom>
        </p:spPr>
        <p:style>
          <a:lnRef idx="0">
            <a:schemeClr val="accent2"/>
          </a:lnRef>
          <a:fillRef idx="3">
            <a:schemeClr val="accent2"/>
          </a:fillRef>
          <a:effectRef idx="3">
            <a:schemeClr val="accent2"/>
          </a:effectRef>
          <a:fontRef idx="minor">
            <a:schemeClr val="lt1"/>
          </a:fontRef>
        </p:style>
        <p:txBody>
          <a:bodyPr wrap="none" rtlCol="0">
            <a:spAutoFit/>
          </a:bodyPr>
          <a:lstStyle/>
          <a:p>
            <a:r>
              <a:rPr lang="en-US" sz="2800" b="1" dirty="0" smtClean="0"/>
              <a:t>Infarction</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742950"/>
            <a:ext cx="9144000" cy="4401205"/>
          </a:xfrm>
          <a:prstGeom prst="rect">
            <a:avLst/>
          </a:prstGeom>
        </p:spPr>
        <p:txBody>
          <a:bodyPr wrap="square">
            <a:spAutoFit/>
          </a:bodyPr>
          <a:lstStyle/>
          <a:p>
            <a:pPr algn="just"/>
            <a:r>
              <a:rPr lang="en-US" sz="2000" b="1" dirty="0" smtClean="0"/>
              <a:t>Gross pathology of infarction</a:t>
            </a:r>
          </a:p>
          <a:p>
            <a:pPr algn="just"/>
            <a:endParaRPr lang="en-US" sz="2000" b="1" dirty="0" smtClean="0"/>
          </a:p>
          <a:p>
            <a:pPr marL="800100" lvl="1" indent="-342900" algn="just">
              <a:buAutoNum type="alphaLcPeriod"/>
            </a:pPr>
            <a:r>
              <a:rPr lang="en-US" sz="2000" dirty="0" smtClean="0"/>
              <a:t>Often has a wedge shape</a:t>
            </a:r>
          </a:p>
          <a:p>
            <a:pPr marL="800100" lvl="1" indent="-342900" algn="just">
              <a:buAutoNum type="alphaLcPeriod"/>
            </a:pPr>
            <a:endParaRPr lang="en-US" sz="2000" dirty="0" smtClean="0"/>
          </a:p>
          <a:p>
            <a:pPr marL="800100" lvl="1" indent="-342900" algn="just">
              <a:buAutoNum type="alphaLcPeriod"/>
            </a:pPr>
            <a:r>
              <a:rPr lang="en-US" sz="2000" dirty="0" smtClean="0"/>
              <a:t>Apex of the wedge tends to point to the occlusion</a:t>
            </a:r>
          </a:p>
          <a:p>
            <a:pPr marL="800100" lvl="1" indent="-342900" algn="just">
              <a:buAutoNum type="alphaLcPeriod"/>
            </a:pPr>
            <a:endParaRPr lang="en-US" sz="2000" dirty="0" smtClean="0"/>
          </a:p>
          <a:p>
            <a:pPr marL="800100" lvl="1" indent="-342900" algn="just">
              <a:buAutoNum type="alphaLcPeriod"/>
            </a:pPr>
            <a:r>
              <a:rPr lang="en-US" sz="2000" dirty="0" smtClean="0"/>
              <a:t>Anemic infarcts (pale or white color)</a:t>
            </a:r>
          </a:p>
          <a:p>
            <a:pPr marL="1257300" lvl="2" indent="-342900" algn="just">
              <a:buFont typeface="Arial" pitchFamily="34" charset="0"/>
              <a:buChar char="•"/>
            </a:pPr>
            <a:r>
              <a:rPr lang="en-US" sz="2000" dirty="0" smtClean="0"/>
              <a:t>Occur in solid organs with a single blood supply such as the spleen, kidney, and Heart</a:t>
            </a:r>
          </a:p>
          <a:p>
            <a:pPr marL="1257300" lvl="2" indent="-342900" algn="just">
              <a:buFont typeface="Arial" pitchFamily="34" charset="0"/>
              <a:buChar char="•"/>
            </a:pPr>
            <a:endParaRPr lang="en-US" sz="2000" dirty="0" smtClean="0"/>
          </a:p>
          <a:p>
            <a:pPr marL="800100" lvl="1" indent="-342900" algn="just">
              <a:buAutoNum type="alphaLcPeriod"/>
            </a:pPr>
            <a:r>
              <a:rPr lang="en-US" sz="2000" dirty="0" smtClean="0"/>
              <a:t>Hemorrhagic infarcts (red color)</a:t>
            </a:r>
          </a:p>
          <a:p>
            <a:pPr marL="1257300" lvl="2" indent="-342900" algn="just">
              <a:buFont typeface="Arial" pitchFamily="34" charset="0"/>
              <a:buChar char="•"/>
            </a:pPr>
            <a:r>
              <a:rPr lang="en-US" sz="2000" dirty="0" smtClean="0"/>
              <a:t>Occur in organs with a dual blood supply or collateral circulation, such as the lung and intestines</a:t>
            </a:r>
          </a:p>
          <a:p>
            <a:pPr marL="1257300" lvl="2" indent="-342900" algn="just">
              <a:buFont typeface="Arial" pitchFamily="34" charset="0"/>
              <a:buChar char="•"/>
            </a:pPr>
            <a:r>
              <a:rPr lang="en-US" sz="2000" dirty="0" smtClean="0"/>
              <a:t>Also occur with venous occlusion (e.g., testicular torsion)</a:t>
            </a:r>
            <a:endParaRPr lang="en-US" sz="2000" dirty="0"/>
          </a:p>
        </p:txBody>
      </p:sp>
      <p:sp>
        <p:nvSpPr>
          <p:cNvPr id="3" name="TextBox 2"/>
          <p:cNvSpPr txBox="1"/>
          <p:nvPr/>
        </p:nvSpPr>
        <p:spPr>
          <a:xfrm>
            <a:off x="3505200" y="64785"/>
            <a:ext cx="1629036" cy="523220"/>
          </a:xfrm>
          <a:prstGeom prst="rect">
            <a:avLst/>
          </a:prstGeom>
        </p:spPr>
        <p:style>
          <a:lnRef idx="0">
            <a:schemeClr val="accent2"/>
          </a:lnRef>
          <a:fillRef idx="3">
            <a:schemeClr val="accent2"/>
          </a:fillRef>
          <a:effectRef idx="3">
            <a:schemeClr val="accent2"/>
          </a:effectRef>
          <a:fontRef idx="minor">
            <a:schemeClr val="lt1"/>
          </a:fontRef>
        </p:style>
        <p:txBody>
          <a:bodyPr wrap="none" rtlCol="0">
            <a:spAutoFit/>
          </a:bodyPr>
          <a:lstStyle/>
          <a:p>
            <a:r>
              <a:rPr lang="en-US" sz="2800" b="1" dirty="0" smtClean="0"/>
              <a:t>Infarction</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1618" name="Picture 2"/>
          <p:cNvPicPr>
            <a:picLocks noChangeAspect="1" noChangeArrowheads="1"/>
          </p:cNvPicPr>
          <p:nvPr/>
        </p:nvPicPr>
        <p:blipFill>
          <a:blip r:embed="rId2"/>
          <a:srcRect/>
          <a:stretch>
            <a:fillRect/>
          </a:stretch>
        </p:blipFill>
        <p:spPr bwMode="auto">
          <a:xfrm>
            <a:off x="914400" y="1029010"/>
            <a:ext cx="7162800" cy="3021200"/>
          </a:xfrm>
          <a:prstGeom prst="rect">
            <a:avLst/>
          </a:prstGeom>
          <a:noFill/>
          <a:ln w="9525">
            <a:noFill/>
            <a:miter lim="800000"/>
            <a:headEnd/>
            <a:tailEnd/>
          </a:ln>
          <a:effectLst/>
        </p:spPr>
      </p:pic>
      <p:sp>
        <p:nvSpPr>
          <p:cNvPr id="3" name="TextBox 2"/>
          <p:cNvSpPr txBox="1"/>
          <p:nvPr/>
        </p:nvSpPr>
        <p:spPr>
          <a:xfrm>
            <a:off x="3505200" y="64785"/>
            <a:ext cx="1629036" cy="523220"/>
          </a:xfrm>
          <a:prstGeom prst="rect">
            <a:avLst/>
          </a:prstGeom>
        </p:spPr>
        <p:style>
          <a:lnRef idx="0">
            <a:schemeClr val="accent2"/>
          </a:lnRef>
          <a:fillRef idx="3">
            <a:schemeClr val="accent2"/>
          </a:fillRef>
          <a:effectRef idx="3">
            <a:schemeClr val="accent2"/>
          </a:effectRef>
          <a:fontRef idx="minor">
            <a:schemeClr val="lt1"/>
          </a:fontRef>
        </p:style>
        <p:txBody>
          <a:bodyPr wrap="none" rtlCol="0">
            <a:spAutoFit/>
          </a:bodyPr>
          <a:lstStyle/>
          <a:p>
            <a:r>
              <a:rPr lang="en-US" sz="2800" b="1" dirty="0" smtClean="0"/>
              <a:t>Infarction</a:t>
            </a:r>
            <a:endParaRPr lang="en-US" sz="2800" b="1" dirty="0"/>
          </a:p>
        </p:txBody>
      </p:sp>
      <p:sp>
        <p:nvSpPr>
          <p:cNvPr id="4" name="Rectangle 3"/>
          <p:cNvSpPr/>
          <p:nvPr/>
        </p:nvSpPr>
        <p:spPr>
          <a:xfrm>
            <a:off x="0" y="4487302"/>
            <a:ext cx="9144000" cy="646331"/>
          </a:xfrm>
          <a:prstGeom prst="rect">
            <a:avLst/>
          </a:prstGeom>
        </p:spPr>
        <p:txBody>
          <a:bodyPr wrap="square">
            <a:spAutoFit/>
          </a:bodyPr>
          <a:lstStyle/>
          <a:p>
            <a:pPr algn="just"/>
            <a:r>
              <a:rPr lang="en-US" b="1" dirty="0" smtClean="0"/>
              <a:t>Fig: Examples of infarcts. </a:t>
            </a:r>
            <a:r>
              <a:rPr lang="en-US" b="1" i="1" dirty="0" smtClean="0"/>
              <a:t>A, Hemorrhagic, roughly wedge-shaped pulmonary infarct. </a:t>
            </a:r>
          </a:p>
          <a:p>
            <a:pPr algn="just"/>
            <a:r>
              <a:rPr lang="en-US" b="1" i="1" dirty="0" smtClean="0"/>
              <a:t>			B, Sharply demarcated white infarct in the spleen.</a:t>
            </a:r>
            <a:endParaRPr lang="en-US" dirty="0"/>
          </a:p>
        </p:txBody>
      </p:sp>
    </p:spTree>
  </p:cSld>
  <p:clrMapOvr>
    <a:masterClrMapping/>
  </p:clrMapOvr>
  <p:transition spd="slow">
    <p:wipe dir="r"/>
  </p:transition>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800100"/>
            <a:ext cx="9144000" cy="3785652"/>
          </a:xfrm>
          <a:prstGeom prst="rect">
            <a:avLst/>
          </a:prstGeom>
        </p:spPr>
        <p:txBody>
          <a:bodyPr wrap="square">
            <a:spAutoFit/>
          </a:bodyPr>
          <a:lstStyle/>
          <a:p>
            <a:pPr algn="just"/>
            <a:r>
              <a:rPr lang="en-US" sz="2400" b="1" dirty="0" smtClean="0"/>
              <a:t>Microscopic pathology of infarction</a:t>
            </a:r>
          </a:p>
          <a:p>
            <a:pPr algn="just"/>
            <a:endParaRPr lang="en-US" sz="2400" b="1" dirty="0" smtClean="0"/>
          </a:p>
          <a:p>
            <a:pPr marL="914400" lvl="1" indent="-457200" algn="just">
              <a:buAutoNum type="alphaLcPeriod"/>
            </a:pPr>
            <a:r>
              <a:rPr lang="en-US" sz="2400" dirty="0" smtClean="0"/>
              <a:t>Coagulative necrosis – most organs</a:t>
            </a:r>
          </a:p>
          <a:p>
            <a:pPr marL="914400" lvl="1" indent="-457200" algn="just">
              <a:buAutoNum type="alphaLcPeriod"/>
            </a:pPr>
            <a:endParaRPr lang="en-US" sz="2400" dirty="0" smtClean="0"/>
          </a:p>
          <a:p>
            <a:pPr marL="914400" lvl="1" indent="-457200" algn="just">
              <a:buAutoNum type="alphaLcPeriod"/>
            </a:pPr>
            <a:r>
              <a:rPr lang="en-US" sz="2400" dirty="0" smtClean="0"/>
              <a:t>Liquefactive </a:t>
            </a:r>
            <a:r>
              <a:rPr lang="en-US" sz="2400" dirty="0" smtClean="0"/>
              <a:t>necrosis – brain</a:t>
            </a:r>
          </a:p>
          <a:p>
            <a:pPr marL="914400" lvl="1" indent="-457200" algn="just">
              <a:buAutoNum type="alphaLcPeriod"/>
            </a:pPr>
            <a:endParaRPr lang="en-US" sz="2400" dirty="0" smtClean="0"/>
          </a:p>
          <a:p>
            <a:pPr marL="914400" lvl="1" indent="-457200" algn="just">
              <a:buAutoNum type="alphaLcPeriod"/>
            </a:pPr>
            <a:r>
              <a:rPr lang="en-US" sz="2400" dirty="0" smtClean="0"/>
              <a:t>General sequence of tissue changes after infarction:</a:t>
            </a:r>
          </a:p>
          <a:p>
            <a:pPr marL="1371600" lvl="2" indent="-457200" algn="just">
              <a:buAutoNum type="alphaLcPeriod"/>
            </a:pPr>
            <a:endParaRPr lang="en-US" sz="2400" dirty="0" smtClean="0"/>
          </a:p>
          <a:p>
            <a:pPr marL="1371600" lvl="2" indent="-457200" algn="just"/>
            <a:r>
              <a:rPr lang="en-US" sz="2400" dirty="0" smtClean="0"/>
              <a:t>Ischemia →  coagulative necrosis → inflammation → granulation tissue → fibrosis → infarction</a:t>
            </a:r>
            <a:endParaRPr lang="en-US" sz="2400" dirty="0"/>
          </a:p>
        </p:txBody>
      </p:sp>
      <p:sp>
        <p:nvSpPr>
          <p:cNvPr id="3" name="TextBox 2"/>
          <p:cNvSpPr txBox="1"/>
          <p:nvPr/>
        </p:nvSpPr>
        <p:spPr>
          <a:xfrm>
            <a:off x="3505200" y="64785"/>
            <a:ext cx="1629036" cy="523220"/>
          </a:xfrm>
          <a:prstGeom prst="rect">
            <a:avLst/>
          </a:prstGeom>
        </p:spPr>
        <p:style>
          <a:lnRef idx="0">
            <a:schemeClr val="accent2"/>
          </a:lnRef>
          <a:fillRef idx="3">
            <a:schemeClr val="accent2"/>
          </a:fillRef>
          <a:effectRef idx="3">
            <a:schemeClr val="accent2"/>
          </a:effectRef>
          <a:fontRef idx="minor">
            <a:schemeClr val="lt1"/>
          </a:fontRef>
        </p:style>
        <p:txBody>
          <a:bodyPr wrap="none" rtlCol="0">
            <a:spAutoFit/>
          </a:bodyPr>
          <a:lstStyle/>
          <a:p>
            <a:r>
              <a:rPr lang="en-US" sz="2800" b="1" dirty="0" smtClean="0"/>
              <a:t>Infarction</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505200" y="64785"/>
            <a:ext cx="1629036" cy="523220"/>
          </a:xfrm>
          <a:prstGeom prst="rect">
            <a:avLst/>
          </a:prstGeom>
        </p:spPr>
        <p:style>
          <a:lnRef idx="0">
            <a:schemeClr val="accent2"/>
          </a:lnRef>
          <a:fillRef idx="3">
            <a:schemeClr val="accent2"/>
          </a:fillRef>
          <a:effectRef idx="3">
            <a:schemeClr val="accent2"/>
          </a:effectRef>
          <a:fontRef idx="minor">
            <a:schemeClr val="lt1"/>
          </a:fontRef>
        </p:style>
        <p:txBody>
          <a:bodyPr wrap="none" rtlCol="0">
            <a:spAutoFit/>
          </a:bodyPr>
          <a:lstStyle/>
          <a:p>
            <a:r>
              <a:rPr lang="en-US" sz="2800" b="1" dirty="0" smtClean="0"/>
              <a:t>Infarction</a:t>
            </a:r>
            <a:endParaRPr lang="en-US" sz="2800" b="1" dirty="0"/>
          </a:p>
        </p:txBody>
      </p:sp>
      <p:graphicFrame>
        <p:nvGraphicFramePr>
          <p:cNvPr id="2" name="Table 1"/>
          <p:cNvGraphicFramePr>
            <a:graphicFrameLocks noGrp="1"/>
          </p:cNvGraphicFramePr>
          <p:nvPr>
            <p:extLst>
              <p:ext uri="{D42A27DB-BD31-4B8C-83A1-F6EECF244321}">
                <p14:modId xmlns:p14="http://schemas.microsoft.com/office/powerpoint/2010/main" val="1939241326"/>
              </p:ext>
            </p:extLst>
          </p:nvPr>
        </p:nvGraphicFramePr>
        <p:xfrm>
          <a:off x="76200" y="814070"/>
          <a:ext cx="9067800" cy="3662680"/>
        </p:xfrm>
        <a:graphic>
          <a:graphicData uri="http://schemas.openxmlformats.org/drawingml/2006/table">
            <a:tbl>
              <a:tblPr firstRow="1" bandRow="1">
                <a:tableStyleId>{5C22544A-7EE6-4342-B048-85BDC9FD1C3A}</a:tableStyleId>
              </a:tblPr>
              <a:tblGrid>
                <a:gridCol w="2286000"/>
                <a:gridCol w="2286000"/>
                <a:gridCol w="2286000"/>
                <a:gridCol w="2209800"/>
              </a:tblGrid>
              <a:tr h="370840">
                <a:tc>
                  <a:txBody>
                    <a:bodyPr/>
                    <a:lstStyle/>
                    <a:p>
                      <a:r>
                        <a:rPr lang="en-US" sz="1600" dirty="0" smtClean="0"/>
                        <a:t>Coagulative necrosis</a:t>
                      </a:r>
                      <a:endParaRPr lang="en-US" sz="1600" dirty="0"/>
                    </a:p>
                  </a:txBody>
                  <a:tcPr/>
                </a:tc>
                <a:tc>
                  <a:txBody>
                    <a:bodyPr/>
                    <a:lstStyle/>
                    <a:p>
                      <a:r>
                        <a:rPr lang="en-US" sz="1600" dirty="0" smtClean="0"/>
                        <a:t>Liquefactive necrosis</a:t>
                      </a:r>
                      <a:endParaRPr lang="en-US" sz="1600" dirty="0"/>
                    </a:p>
                  </a:txBody>
                  <a:tcPr/>
                </a:tc>
                <a:tc>
                  <a:txBody>
                    <a:bodyPr/>
                    <a:lstStyle/>
                    <a:p>
                      <a:r>
                        <a:rPr lang="en-US" sz="1600" dirty="0" smtClean="0"/>
                        <a:t>Caseous necrosis</a:t>
                      </a:r>
                      <a:endParaRPr lang="en-US" sz="1600" dirty="0"/>
                    </a:p>
                  </a:txBody>
                  <a:tcPr/>
                </a:tc>
                <a:tc>
                  <a:txBody>
                    <a:bodyPr/>
                    <a:lstStyle/>
                    <a:p>
                      <a:r>
                        <a:rPr lang="en-US" sz="1600" dirty="0" smtClean="0"/>
                        <a:t>Fat necrosis</a:t>
                      </a:r>
                      <a:endParaRPr lang="en-US" sz="1600" dirty="0"/>
                    </a:p>
                  </a:txBody>
                  <a:tcPr/>
                </a:tc>
              </a:tr>
              <a:tr h="370840">
                <a:tc>
                  <a:txBody>
                    <a:bodyPr/>
                    <a:lstStyle/>
                    <a:p>
                      <a:pPr marL="285750" indent="-285750">
                        <a:buFont typeface="Arial" pitchFamily="34" charset="0"/>
                        <a:buChar char="•"/>
                      </a:pPr>
                      <a:r>
                        <a:rPr lang="en-US" sz="1400" dirty="0" smtClean="0"/>
                        <a:t>Most common</a:t>
                      </a:r>
                      <a:r>
                        <a:rPr lang="en-US" sz="1400" baseline="0" dirty="0" smtClean="0"/>
                        <a:t> type of necrosis</a:t>
                      </a:r>
                    </a:p>
                    <a:p>
                      <a:pPr marL="285750" marR="0" indent="-285750"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400" baseline="0" dirty="0" smtClean="0"/>
                        <a:t>Associated with ischemia</a:t>
                      </a:r>
                    </a:p>
                    <a:p>
                      <a:pPr marL="285750" indent="-285750">
                        <a:buFont typeface="Arial" pitchFamily="34" charset="0"/>
                        <a:buChar char="•"/>
                      </a:pPr>
                      <a:r>
                        <a:rPr lang="en-US" sz="1400" b="1" i="0" kern="1200" dirty="0" smtClean="0">
                          <a:solidFill>
                            <a:schemeClr val="dk1"/>
                          </a:solidFill>
                          <a:effectLst/>
                          <a:latin typeface="+mn-lt"/>
                          <a:ea typeface="+mn-ea"/>
                          <a:cs typeface="+mn-cs"/>
                        </a:rPr>
                        <a:t>Gross Appearance</a:t>
                      </a:r>
                      <a:r>
                        <a:rPr lang="en-US" sz="1400" b="0" i="0" kern="1200" dirty="0" smtClean="0">
                          <a:solidFill>
                            <a:schemeClr val="dk1"/>
                          </a:solidFill>
                          <a:effectLst/>
                          <a:latin typeface="+mn-lt"/>
                          <a:ea typeface="+mn-ea"/>
                          <a:cs typeface="+mn-cs"/>
                        </a:rPr>
                        <a:t>: tissue is firm and architecture is maintained for days after cell death.</a:t>
                      </a:r>
                    </a:p>
                    <a:p>
                      <a:pPr marL="285750" indent="-285750">
                        <a:buFont typeface="Arial" pitchFamily="34" charset="0"/>
                        <a:buChar char="•"/>
                      </a:pPr>
                      <a:r>
                        <a:rPr lang="en-US" sz="1400" b="1" i="0" kern="1200" dirty="0" smtClean="0">
                          <a:solidFill>
                            <a:schemeClr val="dk1"/>
                          </a:solidFill>
                          <a:effectLst/>
                          <a:latin typeface="+mn-lt"/>
                          <a:ea typeface="+mn-ea"/>
                          <a:cs typeface="+mn-cs"/>
                        </a:rPr>
                        <a:t>Microscopic</a:t>
                      </a:r>
                      <a:r>
                        <a:rPr lang="en-US" sz="1400" b="0" i="0" kern="1200" dirty="0" smtClean="0">
                          <a:solidFill>
                            <a:schemeClr val="dk1"/>
                          </a:solidFill>
                          <a:effectLst/>
                          <a:latin typeface="+mn-lt"/>
                          <a:ea typeface="+mn-ea"/>
                          <a:cs typeface="+mn-cs"/>
                        </a:rPr>
                        <a:t>: Preserved cell outlines without nuclei.</a:t>
                      </a:r>
                      <a:endParaRPr lang="en-US" sz="1400" baseline="0" dirty="0" smtClean="0"/>
                    </a:p>
                    <a:p>
                      <a:pPr marL="285750" indent="-285750">
                        <a:buFont typeface="Arial" pitchFamily="34" charset="0"/>
                        <a:buChar char="•"/>
                      </a:pPr>
                      <a:r>
                        <a:rPr lang="en-US" sz="1400" baseline="0" dirty="0" smtClean="0"/>
                        <a:t>Seen in all organs (heart, liver, kidney, etc.) </a:t>
                      </a:r>
                      <a:r>
                        <a:rPr lang="en-US" sz="1400" b="1" baseline="0" dirty="0" smtClean="0"/>
                        <a:t>except</a:t>
                      </a:r>
                      <a:r>
                        <a:rPr lang="en-US" sz="1400" baseline="0" dirty="0" smtClean="0"/>
                        <a:t> </a:t>
                      </a:r>
                      <a:r>
                        <a:rPr lang="en-US" sz="1400" b="1" baseline="0" dirty="0" smtClean="0"/>
                        <a:t>BRAIN</a:t>
                      </a:r>
                      <a:endParaRPr lang="en-US" sz="1400" b="1" dirty="0"/>
                    </a:p>
                  </a:txBody>
                  <a:tcPr/>
                </a:tc>
                <a:tc>
                  <a:txBody>
                    <a:bodyPr/>
                    <a:lstStyle/>
                    <a:p>
                      <a:pPr marL="285750" indent="-285750">
                        <a:buFont typeface="Arial" pitchFamily="34" charset="0"/>
                        <a:buChar char="•"/>
                      </a:pPr>
                      <a:r>
                        <a:rPr lang="en-US" sz="1400" dirty="0" smtClean="0"/>
                        <a:t>Enzymatic destruction of cells </a:t>
                      </a:r>
                      <a:endParaRPr lang="en-US" sz="1400" baseline="0" dirty="0" smtClean="0"/>
                    </a:p>
                    <a:p>
                      <a:pPr marL="285750" indent="-285750">
                        <a:buFont typeface="Arial" pitchFamily="34" charset="0"/>
                        <a:buChar char="•"/>
                      </a:pPr>
                      <a:r>
                        <a:rPr lang="en-US" sz="1400" baseline="0" dirty="0" smtClean="0"/>
                        <a:t>Seen in </a:t>
                      </a:r>
                      <a:r>
                        <a:rPr lang="en-US" sz="1400" b="1" baseline="0" dirty="0" smtClean="0"/>
                        <a:t>BRAIN, </a:t>
                      </a:r>
                      <a:r>
                        <a:rPr lang="en-US" sz="1400" baseline="0" dirty="0" smtClean="0"/>
                        <a:t>Pancreatitis</a:t>
                      </a:r>
                      <a:endParaRPr lang="en-US" sz="1400" b="1" baseline="0" dirty="0" smtClean="0"/>
                    </a:p>
                    <a:p>
                      <a:pPr marL="285750" indent="-285750">
                        <a:buFont typeface="Arial" pitchFamily="34" charset="0"/>
                        <a:buChar char="•"/>
                      </a:pPr>
                      <a:r>
                        <a:rPr lang="en-US" sz="1400" b="1" i="0" kern="1200" dirty="0" smtClean="0">
                          <a:solidFill>
                            <a:schemeClr val="dk1"/>
                          </a:solidFill>
                          <a:effectLst/>
                          <a:latin typeface="+mn-lt"/>
                          <a:ea typeface="+mn-ea"/>
                          <a:cs typeface="+mn-cs"/>
                        </a:rPr>
                        <a:t>Gross Appearance</a:t>
                      </a:r>
                      <a:r>
                        <a:rPr lang="en-US" sz="1400" b="0" i="0" kern="1200" dirty="0" smtClean="0">
                          <a:solidFill>
                            <a:schemeClr val="dk1"/>
                          </a:solidFill>
                          <a:effectLst/>
                          <a:latin typeface="+mn-lt"/>
                          <a:ea typeface="+mn-ea"/>
                          <a:cs typeface="+mn-cs"/>
                        </a:rPr>
                        <a:t>: The tissue is in a  liquid form and sometimes creamy yellow because of </a:t>
                      </a:r>
                      <a:r>
                        <a:rPr lang="en-US" sz="1400" dirty="0" smtClean="0"/>
                        <a:t>Abscess</a:t>
                      </a:r>
                      <a:r>
                        <a:rPr lang="en-US" sz="1400" baseline="0" dirty="0" smtClean="0"/>
                        <a:t>/</a:t>
                      </a:r>
                      <a:r>
                        <a:rPr lang="en-US" sz="1400" b="0" i="0" kern="1200" dirty="0" smtClean="0">
                          <a:solidFill>
                            <a:schemeClr val="dk1"/>
                          </a:solidFill>
                          <a:effectLst/>
                          <a:latin typeface="+mn-lt"/>
                          <a:ea typeface="+mn-ea"/>
                          <a:cs typeface="+mn-cs"/>
                        </a:rPr>
                        <a:t>pus formation.</a:t>
                      </a:r>
                    </a:p>
                    <a:p>
                      <a:pPr marL="285750" indent="-285750">
                        <a:buFont typeface="Arial" pitchFamily="34" charset="0"/>
                        <a:buChar char="•"/>
                      </a:pPr>
                      <a:r>
                        <a:rPr lang="en-US" sz="1400" b="1" i="0" kern="1200" dirty="0" smtClean="0">
                          <a:solidFill>
                            <a:schemeClr val="dk1"/>
                          </a:solidFill>
                          <a:effectLst/>
                          <a:latin typeface="+mn-lt"/>
                          <a:ea typeface="+mn-ea"/>
                          <a:cs typeface="+mn-cs"/>
                        </a:rPr>
                        <a:t>Microscopic</a:t>
                      </a:r>
                      <a:r>
                        <a:rPr lang="en-US" sz="1400" b="0" i="0" kern="1200" dirty="0" smtClean="0">
                          <a:solidFill>
                            <a:schemeClr val="dk1"/>
                          </a:solidFill>
                          <a:effectLst/>
                          <a:latin typeface="+mn-lt"/>
                          <a:ea typeface="+mn-ea"/>
                          <a:cs typeface="+mn-cs"/>
                        </a:rPr>
                        <a:t>:</a:t>
                      </a:r>
                      <a:r>
                        <a:rPr lang="en-US" sz="1400" b="0" i="0" kern="1200" baseline="0" dirty="0" smtClean="0">
                          <a:solidFill>
                            <a:schemeClr val="dk1"/>
                          </a:solidFill>
                          <a:effectLst/>
                          <a:latin typeface="+mn-lt"/>
                          <a:ea typeface="+mn-ea"/>
                          <a:cs typeface="+mn-cs"/>
                        </a:rPr>
                        <a:t> </a:t>
                      </a:r>
                      <a:r>
                        <a:rPr lang="en-US" sz="1400" b="0" i="0" kern="1200" dirty="0" smtClean="0">
                          <a:solidFill>
                            <a:schemeClr val="dk1"/>
                          </a:solidFill>
                          <a:effectLst/>
                          <a:latin typeface="+mn-lt"/>
                          <a:ea typeface="+mn-ea"/>
                          <a:cs typeface="+mn-cs"/>
                        </a:rPr>
                        <a:t>Inflammatory cells with numerous neutrophils.</a:t>
                      </a:r>
                    </a:p>
                    <a:p>
                      <a:pPr marL="285750" indent="-285750">
                        <a:buFont typeface="Arial" pitchFamily="34" charset="0"/>
                        <a:buChar char="•"/>
                      </a:pPr>
                      <a:endParaRPr lang="en-US" sz="1400" dirty="0"/>
                    </a:p>
                  </a:txBody>
                  <a:tcPr/>
                </a:tc>
                <a:tc>
                  <a:txBody>
                    <a:bodyPr/>
                    <a:lstStyle/>
                    <a:p>
                      <a:pPr marL="285750" indent="-285750">
                        <a:buFont typeface="Arial" pitchFamily="34" charset="0"/>
                        <a:buChar char="•"/>
                      </a:pPr>
                      <a:r>
                        <a:rPr lang="en-US" sz="1400" dirty="0" smtClean="0"/>
                        <a:t>Combination</a:t>
                      </a:r>
                      <a:r>
                        <a:rPr lang="en-US" sz="1400" baseline="0" dirty="0" smtClean="0"/>
                        <a:t> of </a:t>
                      </a:r>
                      <a:r>
                        <a:rPr lang="en-US" sz="1400" dirty="0" smtClean="0"/>
                        <a:t>Coagulative</a:t>
                      </a:r>
                      <a:r>
                        <a:rPr lang="en-US" sz="1400" baseline="0" dirty="0" smtClean="0"/>
                        <a:t> &amp; l</a:t>
                      </a:r>
                      <a:r>
                        <a:rPr lang="en-US" sz="1400" dirty="0" smtClean="0"/>
                        <a:t>iquefactive necrosis</a:t>
                      </a:r>
                    </a:p>
                    <a:p>
                      <a:pPr marL="285750" indent="-285750">
                        <a:buFont typeface="Arial" pitchFamily="34" charset="0"/>
                        <a:buChar char="•"/>
                      </a:pPr>
                      <a:r>
                        <a:rPr lang="en-US" sz="1400" dirty="0" smtClean="0"/>
                        <a:t>Characteristic</a:t>
                      </a:r>
                      <a:r>
                        <a:rPr lang="en-US" sz="1400" baseline="0" dirty="0" smtClean="0"/>
                        <a:t> of </a:t>
                      </a:r>
                      <a:r>
                        <a:rPr lang="en-US" sz="1400" b="1" baseline="0" dirty="0" smtClean="0"/>
                        <a:t>TB</a:t>
                      </a:r>
                    </a:p>
                    <a:p>
                      <a:pPr marL="285750" indent="-285750">
                        <a:buFont typeface="Arial" pitchFamily="34" charset="0"/>
                        <a:buChar char="•"/>
                      </a:pPr>
                      <a:r>
                        <a:rPr lang="en-US" sz="1400" b="1" i="0" kern="1200" dirty="0" smtClean="0">
                          <a:solidFill>
                            <a:schemeClr val="dk1"/>
                          </a:solidFill>
                          <a:effectLst/>
                          <a:latin typeface="+mn-lt"/>
                          <a:ea typeface="+mn-ea"/>
                          <a:cs typeface="+mn-cs"/>
                        </a:rPr>
                        <a:t>Gross Appearance</a:t>
                      </a:r>
                      <a:r>
                        <a:rPr lang="en-US" sz="1400" b="0" i="0" kern="1200" dirty="0" smtClean="0">
                          <a:solidFill>
                            <a:schemeClr val="dk1"/>
                          </a:solidFill>
                          <a:effectLst/>
                          <a:latin typeface="+mn-lt"/>
                          <a:ea typeface="+mn-ea"/>
                          <a:cs typeface="+mn-cs"/>
                        </a:rPr>
                        <a:t>: White, soft, cheesy-looking (</a:t>
                      </a:r>
                      <a:r>
                        <a:rPr lang="en-US" sz="1400" b="0" i="0" kern="1200" dirty="0" err="1" smtClean="0">
                          <a:solidFill>
                            <a:schemeClr val="dk1"/>
                          </a:solidFill>
                          <a:effectLst/>
                          <a:latin typeface="+mn-lt"/>
                          <a:ea typeface="+mn-ea"/>
                          <a:cs typeface="+mn-cs"/>
                        </a:rPr>
                        <a:t>caseating</a:t>
                      </a:r>
                      <a:r>
                        <a:rPr lang="en-US" sz="1400" b="0" i="0" kern="1200" dirty="0" smtClean="0">
                          <a:solidFill>
                            <a:schemeClr val="dk1"/>
                          </a:solidFill>
                          <a:effectLst/>
                          <a:latin typeface="+mn-lt"/>
                          <a:ea typeface="+mn-ea"/>
                          <a:cs typeface="+mn-cs"/>
                        </a:rPr>
                        <a:t>) material</a:t>
                      </a:r>
                    </a:p>
                    <a:p>
                      <a:pPr marL="285750" indent="-285750">
                        <a:buFont typeface="Arial" pitchFamily="34" charset="0"/>
                        <a:buChar char="•"/>
                      </a:pPr>
                      <a:r>
                        <a:rPr lang="en-US" sz="1400" b="1" i="0" kern="1200" dirty="0" smtClean="0">
                          <a:solidFill>
                            <a:schemeClr val="dk1"/>
                          </a:solidFill>
                          <a:effectLst/>
                          <a:latin typeface="+mn-lt"/>
                          <a:ea typeface="+mn-ea"/>
                          <a:cs typeface="+mn-cs"/>
                        </a:rPr>
                        <a:t>Microscopic</a:t>
                      </a:r>
                      <a:r>
                        <a:rPr lang="en-US" sz="1400" b="0" i="0" kern="1200" dirty="0" smtClean="0">
                          <a:solidFill>
                            <a:schemeClr val="dk1"/>
                          </a:solidFill>
                          <a:effectLst/>
                          <a:latin typeface="+mn-lt"/>
                          <a:ea typeface="+mn-ea"/>
                          <a:cs typeface="+mn-cs"/>
                        </a:rPr>
                        <a:t>: A uniformly central necrosis surrounded by a collar of lymphocytes and activated macrophages (giant cells, epithelioid cells).</a:t>
                      </a:r>
                    </a:p>
                  </a:txBody>
                  <a:tcPr/>
                </a:tc>
                <a:tc>
                  <a:txBody>
                    <a:bodyPr/>
                    <a:lstStyle/>
                    <a:p>
                      <a:pPr marL="285750" indent="-285750">
                        <a:buFont typeface="Arial" pitchFamily="34" charset="0"/>
                        <a:buChar char="•"/>
                      </a:pPr>
                      <a:r>
                        <a:rPr lang="en-US" sz="1400" dirty="0" smtClean="0"/>
                        <a:t>Action</a:t>
                      </a:r>
                      <a:r>
                        <a:rPr lang="en-US" sz="1400" baseline="0" dirty="0" smtClean="0"/>
                        <a:t> of lipases on fatty tissues</a:t>
                      </a:r>
                    </a:p>
                    <a:p>
                      <a:pPr marL="285750" indent="-285750">
                        <a:buFont typeface="Arial" pitchFamily="34" charset="0"/>
                        <a:buChar char="•"/>
                      </a:pPr>
                      <a:r>
                        <a:rPr lang="en-US" sz="1400" baseline="0" dirty="0" smtClean="0"/>
                        <a:t>Seen in breast, omentum and pancreatitis</a:t>
                      </a:r>
                    </a:p>
                    <a:p>
                      <a:pPr marL="285750" indent="-285750">
                        <a:buFont typeface="Arial" pitchFamily="34" charset="0"/>
                        <a:buChar char="•"/>
                      </a:pPr>
                      <a:r>
                        <a:rPr lang="en-US" sz="1400" b="1" i="0" kern="1200" dirty="0" smtClean="0">
                          <a:solidFill>
                            <a:schemeClr val="dk1"/>
                          </a:solidFill>
                          <a:effectLst/>
                          <a:latin typeface="+mn-lt"/>
                          <a:ea typeface="+mn-ea"/>
                          <a:cs typeface="+mn-cs"/>
                        </a:rPr>
                        <a:t>Gross Appearance</a:t>
                      </a:r>
                      <a:r>
                        <a:rPr lang="en-US" sz="1400" b="0" i="0" kern="1200" dirty="0" smtClean="0">
                          <a:solidFill>
                            <a:schemeClr val="dk1"/>
                          </a:solidFill>
                          <a:effectLst/>
                          <a:latin typeface="+mn-lt"/>
                          <a:ea typeface="+mn-ea"/>
                          <a:cs typeface="+mn-cs"/>
                        </a:rPr>
                        <a:t>: Whitish deposits as a result of the formation of calcium soaps.</a:t>
                      </a:r>
                    </a:p>
                    <a:p>
                      <a:pPr marL="285750" indent="-285750">
                        <a:buFont typeface="Arial" pitchFamily="34" charset="0"/>
                        <a:buChar char="•"/>
                      </a:pPr>
                      <a:r>
                        <a:rPr lang="en-US" sz="1400" b="1" i="0" kern="1200" dirty="0" smtClean="0">
                          <a:solidFill>
                            <a:schemeClr val="dk1"/>
                          </a:solidFill>
                          <a:effectLst/>
                          <a:latin typeface="+mn-lt"/>
                          <a:ea typeface="+mn-ea"/>
                          <a:cs typeface="+mn-cs"/>
                        </a:rPr>
                        <a:t>Microscopic</a:t>
                      </a:r>
                      <a:r>
                        <a:rPr lang="en-US" sz="1400" b="0" i="0" kern="1200" dirty="0" smtClean="0">
                          <a:solidFill>
                            <a:schemeClr val="dk1"/>
                          </a:solidFill>
                          <a:effectLst/>
                          <a:latin typeface="+mn-lt"/>
                          <a:ea typeface="+mn-ea"/>
                          <a:cs typeface="+mn-cs"/>
                        </a:rPr>
                        <a:t>: </a:t>
                      </a:r>
                      <a:r>
                        <a:rPr lang="en-US" sz="1400" b="0" i="0" kern="1200" dirty="0" err="1" smtClean="0">
                          <a:solidFill>
                            <a:schemeClr val="dk1"/>
                          </a:solidFill>
                          <a:effectLst/>
                          <a:latin typeface="+mn-lt"/>
                          <a:ea typeface="+mn-ea"/>
                          <a:cs typeface="+mn-cs"/>
                        </a:rPr>
                        <a:t>Anucleated</a:t>
                      </a:r>
                      <a:r>
                        <a:rPr lang="en-US" sz="1400" b="0" i="0" kern="1200" dirty="0" smtClean="0">
                          <a:solidFill>
                            <a:schemeClr val="dk1"/>
                          </a:solidFill>
                          <a:effectLst/>
                          <a:latin typeface="+mn-lt"/>
                          <a:ea typeface="+mn-ea"/>
                          <a:cs typeface="+mn-cs"/>
                        </a:rPr>
                        <a:t> adipocytes with deposits of calcium</a:t>
                      </a:r>
                    </a:p>
                    <a:p>
                      <a:pPr marL="285750" indent="-285750">
                        <a:buFont typeface="Arial" pitchFamily="34" charset="0"/>
                        <a:buChar char="•"/>
                      </a:pPr>
                      <a:endParaRPr lang="en-US" sz="1400" dirty="0"/>
                    </a:p>
                  </a:txBody>
                  <a:tcPr/>
                </a:tc>
              </a:tr>
            </a:tbl>
          </a:graphicData>
        </a:graphic>
      </p:graphicFrame>
    </p:spTree>
    <p:extLst>
      <p:ext uri="{BB962C8B-B14F-4D97-AF65-F5344CB8AC3E}">
        <p14:creationId xmlns:p14="http://schemas.microsoft.com/office/powerpoint/2010/main" val="1926378961"/>
      </p:ext>
    </p:extLst>
  </p:cSld>
  <p:clrMapOvr>
    <a:masterClrMapping/>
  </p:clrMapOvr>
  <p:transition spd="slow">
    <p:wipe dir="r"/>
  </p:transition>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719903"/>
            <a:ext cx="9144000" cy="830997"/>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en-US" sz="4800" b="1" dirty="0" smtClean="0"/>
              <a:t>Neoplasia</a:t>
            </a:r>
            <a:endParaRPr lang="en-US" sz="4800" b="1" dirty="0"/>
          </a:p>
        </p:txBody>
      </p:sp>
    </p:spTree>
  </p:cSld>
  <p:clrMapOvr>
    <a:masterClrMapping/>
  </p:clrMapOvr>
  <p:transition spd="slow">
    <p:wipe dir="r"/>
  </p:transition>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5201" y="64785"/>
            <a:ext cx="1662635"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Neoplasia</a:t>
            </a:r>
            <a:endParaRPr lang="en-US" sz="2800" b="1" dirty="0"/>
          </a:p>
        </p:txBody>
      </p:sp>
      <p:sp>
        <p:nvSpPr>
          <p:cNvPr id="3" name="TextBox 2"/>
          <p:cNvSpPr txBox="1"/>
          <p:nvPr/>
        </p:nvSpPr>
        <p:spPr>
          <a:xfrm>
            <a:off x="0" y="742951"/>
            <a:ext cx="9144000" cy="4062651"/>
          </a:xfrm>
          <a:prstGeom prst="rect">
            <a:avLst/>
          </a:prstGeom>
          <a:noFill/>
        </p:spPr>
        <p:txBody>
          <a:bodyPr wrap="square" rtlCol="0">
            <a:spAutoFit/>
          </a:bodyPr>
          <a:lstStyle/>
          <a:p>
            <a:pPr marL="457200" indent="-457200" algn="just">
              <a:buFont typeface="Wingdings" pitchFamily="2" charset="2"/>
              <a:buChar char="Ø"/>
            </a:pPr>
            <a:r>
              <a:rPr lang="en-US" sz="2000" dirty="0" smtClean="0"/>
              <a:t>The term ‘</a:t>
            </a:r>
            <a:r>
              <a:rPr lang="en-US" sz="2000" dirty="0" smtClean="0">
                <a:solidFill>
                  <a:srgbClr val="0070C0"/>
                </a:solidFill>
              </a:rPr>
              <a:t>neoplasia</a:t>
            </a:r>
            <a:r>
              <a:rPr lang="en-US" sz="2000" dirty="0" smtClean="0"/>
              <a:t>’ literally means </a:t>
            </a:r>
            <a:r>
              <a:rPr lang="en-US" sz="2000" dirty="0" smtClean="0">
                <a:solidFill>
                  <a:srgbClr val="0070C0"/>
                </a:solidFill>
              </a:rPr>
              <a:t>new growth</a:t>
            </a:r>
            <a:r>
              <a:rPr lang="en-US" sz="2000" dirty="0" smtClean="0"/>
              <a:t>; the new growth produced is called ‘</a:t>
            </a:r>
            <a:r>
              <a:rPr lang="en-US" sz="2000" dirty="0" smtClean="0">
                <a:solidFill>
                  <a:srgbClr val="0070C0"/>
                </a:solidFill>
              </a:rPr>
              <a:t>neoplasm</a:t>
            </a:r>
            <a:r>
              <a:rPr lang="en-US" sz="2000" dirty="0" smtClean="0"/>
              <a:t>’ or ‘</a:t>
            </a:r>
            <a:r>
              <a:rPr lang="en-US" sz="2000" dirty="0" smtClean="0">
                <a:solidFill>
                  <a:srgbClr val="0070C0"/>
                </a:solidFill>
              </a:rPr>
              <a:t>tumor</a:t>
            </a:r>
            <a:r>
              <a:rPr lang="en-US" sz="2000" dirty="0" smtClean="0"/>
              <a:t>’.</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dirty="0" smtClean="0"/>
              <a:t>All new growth are not neoplasms e.g., embryogenesis, regeneration, repair.</a:t>
            </a:r>
          </a:p>
          <a:p>
            <a:pPr marL="457200" indent="-457200" algn="just">
              <a:buFont typeface="Wingdings" pitchFamily="2" charset="2"/>
              <a:buChar char="Ø"/>
            </a:pPr>
            <a:endParaRPr lang="en-US" sz="2000" dirty="0" smtClean="0"/>
          </a:p>
          <a:p>
            <a:pPr marL="914400" lvl="1" indent="-457200" algn="just">
              <a:buFont typeface="Arial" pitchFamily="34" charset="0"/>
              <a:buChar char="•"/>
            </a:pPr>
            <a:r>
              <a:rPr lang="en-US" sz="2000" dirty="0" smtClean="0"/>
              <a:t>Proliferate throughout life (</a:t>
            </a:r>
            <a:r>
              <a:rPr lang="en-US" sz="2000" dirty="0" smtClean="0">
                <a:solidFill>
                  <a:srgbClr val="0070C0"/>
                </a:solidFill>
              </a:rPr>
              <a:t>labile</a:t>
            </a:r>
            <a:r>
              <a:rPr lang="en-US" sz="2000" dirty="0" smtClean="0"/>
              <a:t> </a:t>
            </a:r>
            <a:r>
              <a:rPr lang="en-US" sz="2000" dirty="0" smtClean="0">
                <a:solidFill>
                  <a:srgbClr val="0070C0"/>
                </a:solidFill>
              </a:rPr>
              <a:t>cells; e.g. </a:t>
            </a:r>
            <a:r>
              <a:rPr lang="en-US" sz="2000" dirty="0"/>
              <a:t>squamous epithelium of the skin</a:t>
            </a:r>
            <a:r>
              <a:rPr lang="en-US" sz="2000" dirty="0" smtClean="0"/>
              <a:t>)</a:t>
            </a:r>
            <a:endParaRPr lang="en-US" sz="2000" dirty="0" smtClean="0"/>
          </a:p>
          <a:p>
            <a:pPr marL="914400" lvl="1" indent="-457200" algn="just">
              <a:buFont typeface="Arial" pitchFamily="34" charset="0"/>
              <a:buChar char="•"/>
            </a:pPr>
            <a:r>
              <a:rPr lang="en-US" sz="2000" dirty="0" smtClean="0"/>
              <a:t>Limited proliferation (</a:t>
            </a:r>
            <a:r>
              <a:rPr lang="en-US" sz="2000" dirty="0" smtClean="0">
                <a:solidFill>
                  <a:srgbClr val="0070C0"/>
                </a:solidFill>
              </a:rPr>
              <a:t>stable</a:t>
            </a:r>
            <a:r>
              <a:rPr lang="en-US" sz="2000" dirty="0" smtClean="0"/>
              <a:t> </a:t>
            </a:r>
            <a:r>
              <a:rPr lang="en-US" sz="2000" dirty="0" smtClean="0">
                <a:solidFill>
                  <a:srgbClr val="0070C0"/>
                </a:solidFill>
              </a:rPr>
              <a:t>cells; e.g. </a:t>
            </a:r>
            <a:r>
              <a:rPr lang="en-US" sz="2000" dirty="0"/>
              <a:t>hepatocytes </a:t>
            </a:r>
            <a:r>
              <a:rPr lang="en-US" sz="2000" dirty="0" smtClean="0"/>
              <a:t>)</a:t>
            </a:r>
            <a:endParaRPr lang="en-US" sz="2000" dirty="0" smtClean="0"/>
          </a:p>
          <a:p>
            <a:pPr marL="914400" lvl="1" indent="-457200" algn="just">
              <a:buFont typeface="Arial" pitchFamily="34" charset="0"/>
              <a:buChar char="•"/>
            </a:pPr>
            <a:r>
              <a:rPr lang="en-US" sz="2000" dirty="0" smtClean="0"/>
              <a:t>Do not replicate (</a:t>
            </a:r>
            <a:r>
              <a:rPr lang="en-US" sz="2000" dirty="0" smtClean="0">
                <a:solidFill>
                  <a:srgbClr val="0070C0"/>
                </a:solidFill>
              </a:rPr>
              <a:t>permanent</a:t>
            </a:r>
            <a:r>
              <a:rPr lang="en-US" sz="2000" dirty="0" smtClean="0"/>
              <a:t> </a:t>
            </a:r>
            <a:r>
              <a:rPr lang="en-US" sz="2000" dirty="0" smtClean="0">
                <a:solidFill>
                  <a:srgbClr val="0070C0"/>
                </a:solidFill>
              </a:rPr>
              <a:t>cells</a:t>
            </a:r>
            <a:r>
              <a:rPr lang="en-US" sz="2000" dirty="0" smtClean="0"/>
              <a:t>; e.g. nerve </a:t>
            </a:r>
            <a:r>
              <a:rPr lang="en-US" sz="2000" dirty="0"/>
              <a:t>cells, skeletal muscle cells, and cardiac muscle </a:t>
            </a:r>
            <a:r>
              <a:rPr lang="en-US" sz="2000" dirty="0" smtClean="0"/>
              <a:t>cells)</a:t>
            </a:r>
            <a:endParaRPr lang="en-US" sz="2000" dirty="0" smtClean="0"/>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dirty="0" smtClean="0"/>
              <a:t>Neoplasm or tumor is </a:t>
            </a:r>
            <a:r>
              <a:rPr lang="en-US" sz="2000" i="1" dirty="0" smtClean="0">
                <a:solidFill>
                  <a:srgbClr val="0070C0"/>
                </a:solidFill>
              </a:rPr>
              <a:t>a mass of tissue formed as a result of abnormal, excessive, uncontrolled, autonomous and purposeless proliferation of cells even after cessation of stimulus for growth which caused it</a:t>
            </a:r>
            <a:r>
              <a:rPr lang="en-US" sz="2000" dirty="0" smtClean="0"/>
              <a:t>.</a:t>
            </a:r>
            <a:endParaRPr lang="en-US" sz="2000" dirty="0"/>
          </a:p>
        </p:txBody>
      </p:sp>
    </p:spTree>
  </p:cSld>
  <p:clrMapOvr>
    <a:masterClrMapping/>
  </p:clrMapOvr>
  <p:transition spd="slow">
    <p:wipe dir="r"/>
  </p:transition>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5201" y="64785"/>
            <a:ext cx="1662635"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Neoplasia</a:t>
            </a:r>
            <a:endParaRPr lang="en-US" sz="2800" b="1" dirty="0"/>
          </a:p>
        </p:txBody>
      </p:sp>
      <p:sp>
        <p:nvSpPr>
          <p:cNvPr id="3" name="TextBox 2"/>
          <p:cNvSpPr txBox="1"/>
          <p:nvPr/>
        </p:nvSpPr>
        <p:spPr>
          <a:xfrm>
            <a:off x="0" y="688122"/>
            <a:ext cx="9144000" cy="4093428"/>
          </a:xfrm>
          <a:prstGeom prst="rect">
            <a:avLst/>
          </a:prstGeom>
          <a:noFill/>
        </p:spPr>
        <p:txBody>
          <a:bodyPr wrap="square" rtlCol="0">
            <a:spAutoFit/>
          </a:bodyPr>
          <a:lstStyle/>
          <a:p>
            <a:pPr marL="457200" indent="-457200" algn="just">
              <a:buFont typeface="Wingdings" pitchFamily="2" charset="2"/>
              <a:buChar char="Ø"/>
            </a:pPr>
            <a:r>
              <a:rPr lang="en-US" sz="2000" dirty="0" smtClean="0"/>
              <a:t>The study of tumors is called </a:t>
            </a:r>
            <a:r>
              <a:rPr lang="en-US" sz="2000" dirty="0" smtClean="0">
                <a:solidFill>
                  <a:srgbClr val="0070C0"/>
                </a:solidFill>
              </a:rPr>
              <a:t>oncology</a:t>
            </a:r>
            <a:r>
              <a:rPr lang="en-US" sz="2000" dirty="0" smtClean="0"/>
              <a:t> (from </a:t>
            </a:r>
            <a:r>
              <a:rPr lang="en-US" sz="2000" dirty="0" err="1" smtClean="0"/>
              <a:t>oncos</a:t>
            </a:r>
            <a:r>
              <a:rPr lang="en-US" sz="2000" dirty="0" smtClean="0"/>
              <a:t>, “tumor”, and logos, “study of”).</a:t>
            </a:r>
          </a:p>
          <a:p>
            <a:pPr marL="457200" indent="-457200" algn="just">
              <a:buFont typeface="Wingdings" pitchFamily="2" charset="2"/>
              <a:buChar char="Ø"/>
            </a:pPr>
            <a:endParaRPr lang="en-US" sz="1400" dirty="0" smtClean="0"/>
          </a:p>
          <a:p>
            <a:pPr marL="457200" indent="-457200" algn="just"/>
            <a:r>
              <a:rPr lang="en-US" sz="2000" b="1" u="sng" dirty="0" smtClean="0"/>
              <a:t>Terminologies</a:t>
            </a:r>
            <a:r>
              <a:rPr lang="en-US" sz="2000" dirty="0" smtClean="0"/>
              <a:t>:</a:t>
            </a:r>
          </a:p>
          <a:p>
            <a:pPr marL="457200" indent="-457200" algn="just">
              <a:buFont typeface="Arial" pitchFamily="34" charset="0"/>
              <a:buChar char="•"/>
            </a:pPr>
            <a:r>
              <a:rPr lang="en-US" sz="2000" b="1" dirty="0" smtClean="0">
                <a:solidFill>
                  <a:srgbClr val="0070C0"/>
                </a:solidFill>
              </a:rPr>
              <a:t>Differentiation</a:t>
            </a:r>
            <a:r>
              <a:rPr lang="en-US" sz="2000" dirty="0" smtClean="0"/>
              <a:t>: </a:t>
            </a:r>
            <a:r>
              <a:rPr lang="en-US" i="1" dirty="0" smtClean="0"/>
              <a:t>(</a:t>
            </a:r>
            <a:r>
              <a:rPr lang="en-US" i="1" dirty="0" smtClean="0">
                <a:solidFill>
                  <a:srgbClr val="7030A0"/>
                </a:solidFill>
              </a:rPr>
              <a:t>degree of similarity </a:t>
            </a:r>
            <a:r>
              <a:rPr lang="en-US" i="1" dirty="0" smtClean="0"/>
              <a:t>of tumor cells to the cells of organs in which they arose) </a:t>
            </a:r>
            <a:r>
              <a:rPr lang="en-US" sz="2000" dirty="0" smtClean="0"/>
              <a:t>refers to the extent to which parenchymal cells resemble comparable normal cells, both morphologically and functionally. In general, benign tumors are well differentiated and malignant tumors are lack of differentiation.</a:t>
            </a:r>
          </a:p>
          <a:p>
            <a:pPr marL="457200" indent="-457200" algn="just">
              <a:buFont typeface="Arial" pitchFamily="34" charset="0"/>
              <a:buChar char="•"/>
            </a:pPr>
            <a:endParaRPr lang="en-US" sz="1200" dirty="0" smtClean="0"/>
          </a:p>
          <a:p>
            <a:pPr marL="457200" indent="-457200" algn="just">
              <a:buFont typeface="Arial" pitchFamily="34" charset="0"/>
              <a:buChar char="•"/>
            </a:pPr>
            <a:r>
              <a:rPr lang="en-US" sz="2000" b="1" dirty="0" smtClean="0">
                <a:solidFill>
                  <a:srgbClr val="0070C0"/>
                </a:solidFill>
              </a:rPr>
              <a:t>Dysplasia</a:t>
            </a:r>
            <a:r>
              <a:rPr lang="en-US" sz="2000" dirty="0" smtClean="0"/>
              <a:t>: means disordered growth. Mainly seen in epithelium and include a loss in uniformity of individual cells as well as loss in their architectural orientation.</a:t>
            </a:r>
          </a:p>
          <a:p>
            <a:pPr marL="457200" indent="-457200" algn="just">
              <a:buFont typeface="Arial" pitchFamily="34" charset="0"/>
              <a:buChar char="•"/>
            </a:pPr>
            <a:endParaRPr lang="en-US" sz="1400" dirty="0" smtClean="0"/>
          </a:p>
          <a:p>
            <a:pPr marL="457200" indent="-457200" algn="just">
              <a:buFont typeface="Arial" pitchFamily="34" charset="0"/>
              <a:buChar char="•"/>
            </a:pPr>
            <a:r>
              <a:rPr lang="en-US" sz="2000" b="1" dirty="0" smtClean="0">
                <a:solidFill>
                  <a:srgbClr val="0070C0"/>
                </a:solidFill>
              </a:rPr>
              <a:t>Metastasis</a:t>
            </a:r>
            <a:r>
              <a:rPr lang="en-US" sz="2000" dirty="0" smtClean="0"/>
              <a:t>: the distant spread of malignant tumor from the site of origin. This occurs through blood stream, lymphatic system and across body cavities.</a:t>
            </a:r>
            <a:endParaRPr lang="en-US" sz="2000" dirty="0"/>
          </a:p>
        </p:txBody>
      </p:sp>
    </p:spTree>
  </p:cSld>
  <p:clrMapOvr>
    <a:masterClrMapping/>
  </p:clrMapOvr>
  <p:transition spd="slow">
    <p:wipe dir="r"/>
  </p:transition>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5201" y="64785"/>
            <a:ext cx="1662635"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Neoplasia</a:t>
            </a:r>
            <a:endParaRPr lang="en-US" sz="2800" b="1" dirty="0"/>
          </a:p>
        </p:txBody>
      </p:sp>
      <p:sp>
        <p:nvSpPr>
          <p:cNvPr id="3" name="TextBox 2"/>
          <p:cNvSpPr txBox="1"/>
          <p:nvPr/>
        </p:nvSpPr>
        <p:spPr>
          <a:xfrm>
            <a:off x="0" y="628651"/>
            <a:ext cx="9144000" cy="4401205"/>
          </a:xfrm>
          <a:prstGeom prst="rect">
            <a:avLst/>
          </a:prstGeom>
          <a:noFill/>
        </p:spPr>
        <p:txBody>
          <a:bodyPr wrap="square" rtlCol="0">
            <a:spAutoFit/>
          </a:bodyPr>
          <a:lstStyle/>
          <a:p>
            <a:pPr marL="457200" indent="-457200" algn="just"/>
            <a:r>
              <a:rPr lang="en-US" sz="2000" b="1" dirty="0" smtClean="0"/>
              <a:t>Terminologies</a:t>
            </a:r>
            <a:r>
              <a:rPr lang="en-US" sz="2000" dirty="0" smtClean="0"/>
              <a:t>:</a:t>
            </a:r>
          </a:p>
          <a:p>
            <a:pPr marL="457200" indent="-457200" algn="just">
              <a:buFont typeface="Arial" pitchFamily="34" charset="0"/>
              <a:buChar char="•"/>
            </a:pPr>
            <a:r>
              <a:rPr lang="en-US" sz="2000" b="1" dirty="0" smtClean="0">
                <a:solidFill>
                  <a:srgbClr val="0070C0"/>
                </a:solidFill>
              </a:rPr>
              <a:t>Anaplasia</a:t>
            </a:r>
            <a:r>
              <a:rPr lang="en-US" sz="2000" dirty="0" smtClean="0"/>
              <a:t>: lack of differentiation/normal cell characteristics which  may to such a degree that is impossible to define origin of the cell. A typical malignant tumor.</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b="1" dirty="0" smtClean="0">
                <a:solidFill>
                  <a:srgbClr val="0070C0"/>
                </a:solidFill>
              </a:rPr>
              <a:t>Pleomorphism</a:t>
            </a:r>
            <a:r>
              <a:rPr lang="en-US" sz="2000" dirty="0" smtClean="0"/>
              <a:t>: variation in shape and size of cell. Nuclear cytoplasmic ratio 1:1 instead of normal 1:4 or 1:6.</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b="1" dirty="0" smtClean="0">
                <a:solidFill>
                  <a:srgbClr val="0070C0"/>
                </a:solidFill>
              </a:rPr>
              <a:t>Carcinoma</a:t>
            </a:r>
            <a:r>
              <a:rPr lang="en-US" sz="2000" dirty="0" smtClean="0"/>
              <a:t>: malignant tumors of epithelial origin</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b="1" dirty="0" smtClean="0">
                <a:solidFill>
                  <a:srgbClr val="0070C0"/>
                </a:solidFill>
              </a:rPr>
              <a:t>Sarcoma</a:t>
            </a:r>
            <a:r>
              <a:rPr lang="en-US" sz="2000" dirty="0" smtClean="0"/>
              <a:t>: malignant mesenchymal tumors (connective tissue)</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b="1" dirty="0" smtClean="0">
                <a:solidFill>
                  <a:srgbClr val="0070C0"/>
                </a:solidFill>
              </a:rPr>
              <a:t>Melanoma</a:t>
            </a:r>
            <a:r>
              <a:rPr lang="en-US" sz="2000" dirty="0" smtClean="0"/>
              <a:t>: carcinoma of melanocytes</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b="1" dirty="0" smtClean="0">
                <a:solidFill>
                  <a:srgbClr val="0070C0"/>
                </a:solidFill>
              </a:rPr>
              <a:t>Hepatoma</a:t>
            </a:r>
            <a:r>
              <a:rPr lang="en-US" sz="2000" dirty="0" smtClean="0"/>
              <a:t>: carcinoma of hepatocytes</a:t>
            </a:r>
          </a:p>
        </p:txBody>
      </p:sp>
    </p:spTree>
  </p:cSld>
  <p:clrMapOvr>
    <a:masterClrMapping/>
  </p:clrMapOvr>
  <p:transition spd="slow">
    <p:wipe dir="r"/>
  </p:transition>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5201" y="64785"/>
            <a:ext cx="1662635"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Neoplasia</a:t>
            </a:r>
            <a:endParaRPr lang="en-US" sz="2800" b="1" dirty="0"/>
          </a:p>
        </p:txBody>
      </p:sp>
      <p:sp>
        <p:nvSpPr>
          <p:cNvPr id="3" name="TextBox 2"/>
          <p:cNvSpPr txBox="1"/>
          <p:nvPr/>
        </p:nvSpPr>
        <p:spPr>
          <a:xfrm>
            <a:off x="0" y="628651"/>
            <a:ext cx="9144000" cy="4401205"/>
          </a:xfrm>
          <a:prstGeom prst="rect">
            <a:avLst/>
          </a:prstGeom>
          <a:noFill/>
        </p:spPr>
        <p:txBody>
          <a:bodyPr wrap="square" rtlCol="0">
            <a:spAutoFit/>
          </a:bodyPr>
          <a:lstStyle/>
          <a:p>
            <a:pPr marL="457200" indent="-457200" algn="just"/>
            <a:r>
              <a:rPr lang="en-US" sz="2000" b="1" dirty="0" smtClean="0"/>
              <a:t>Terminologies</a:t>
            </a:r>
            <a:r>
              <a:rPr lang="en-US" sz="2000" dirty="0" smtClean="0"/>
              <a:t>:</a:t>
            </a:r>
          </a:p>
          <a:p>
            <a:pPr marL="457200" indent="-457200" algn="just">
              <a:buFont typeface="Arial" pitchFamily="34" charset="0"/>
              <a:buChar char="•"/>
            </a:pPr>
            <a:r>
              <a:rPr lang="en-US" sz="2000" b="1" dirty="0" smtClean="0">
                <a:solidFill>
                  <a:srgbClr val="0070C0"/>
                </a:solidFill>
              </a:rPr>
              <a:t>Lymphoma</a:t>
            </a:r>
            <a:r>
              <a:rPr lang="en-US" sz="2000" dirty="0" smtClean="0"/>
              <a:t>: malignant tumors of the lymphoid tissue</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b="1" dirty="0" smtClean="0">
                <a:solidFill>
                  <a:srgbClr val="0070C0"/>
                </a:solidFill>
              </a:rPr>
              <a:t>Seminoma</a:t>
            </a:r>
            <a:r>
              <a:rPr lang="en-US" sz="2000" dirty="0" smtClean="0"/>
              <a:t>: malignant tumors of the testis</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b="1" dirty="0" smtClean="0">
                <a:solidFill>
                  <a:srgbClr val="0070C0"/>
                </a:solidFill>
              </a:rPr>
              <a:t>Leukaemia</a:t>
            </a:r>
            <a:r>
              <a:rPr lang="en-US" sz="2000" dirty="0" smtClean="0"/>
              <a:t>: cancer of the blood forming cells</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b="1" dirty="0" smtClean="0">
                <a:solidFill>
                  <a:srgbClr val="0070C0"/>
                </a:solidFill>
              </a:rPr>
              <a:t>Fibroma</a:t>
            </a:r>
            <a:r>
              <a:rPr lang="en-US" sz="2000" dirty="0" smtClean="0"/>
              <a:t>: benign tumor of fibrous tissue</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b="1" dirty="0" smtClean="0">
                <a:solidFill>
                  <a:srgbClr val="0070C0"/>
                </a:solidFill>
              </a:rPr>
              <a:t>Chondroma</a:t>
            </a:r>
            <a:r>
              <a:rPr lang="en-US" sz="2000" dirty="0" smtClean="0"/>
              <a:t>: benign cartilaginous tumor</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b="1" dirty="0" smtClean="0">
                <a:solidFill>
                  <a:srgbClr val="0070C0"/>
                </a:solidFill>
              </a:rPr>
              <a:t>Adenoma</a:t>
            </a:r>
            <a:r>
              <a:rPr lang="en-US" sz="2000" dirty="0" smtClean="0"/>
              <a:t>: benign epithelial neoplasms producing gland pattern</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b="1" dirty="0" smtClean="0">
                <a:solidFill>
                  <a:srgbClr val="0070C0"/>
                </a:solidFill>
              </a:rPr>
              <a:t>Adenocarcinoma</a:t>
            </a:r>
            <a:r>
              <a:rPr lang="en-US" sz="2000" dirty="0" smtClean="0"/>
              <a:t>: carcinoma that grows in glandular pattern</a:t>
            </a:r>
            <a:endParaRPr lang="en-US" sz="2000" dirty="0"/>
          </a:p>
        </p:txBody>
      </p:sp>
    </p:spTree>
  </p:cSld>
  <p:clrMapOvr>
    <a:masterClrMapping/>
  </p:clrMapOvr>
  <p:transition spd="slow">
    <p:wipe dir="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8600" y="1085850"/>
            <a:ext cx="8839200" cy="830997"/>
          </a:xfrm>
          <a:prstGeom prst="rect">
            <a:avLst/>
          </a:prstGeom>
          <a:noFill/>
        </p:spPr>
        <p:txBody>
          <a:bodyPr wrap="square" rtlCol="0">
            <a:spAutoFit/>
          </a:bodyPr>
          <a:lstStyle/>
          <a:p>
            <a:pPr algn="just"/>
            <a:r>
              <a:rPr lang="en-US" sz="2400" b="1" dirty="0" smtClean="0"/>
              <a:t>Cell injury </a:t>
            </a:r>
            <a:r>
              <a:rPr lang="en-US" sz="2400" dirty="0" smtClean="0"/>
              <a:t>is defined as </a:t>
            </a:r>
            <a:r>
              <a:rPr lang="en-US" sz="2400" i="1" dirty="0" smtClean="0">
                <a:solidFill>
                  <a:srgbClr val="0070C0"/>
                </a:solidFill>
              </a:rPr>
              <a:t>a variety of stresses a cell encounters as a result of changes in its internal and external environment</a:t>
            </a:r>
            <a:r>
              <a:rPr lang="en-US" sz="2400" i="1" dirty="0" smtClean="0"/>
              <a:t>. </a:t>
            </a:r>
            <a:endParaRPr lang="en-US" sz="2400" i="1" dirty="0"/>
          </a:p>
        </p:txBody>
      </p:sp>
      <p:sp>
        <p:nvSpPr>
          <p:cNvPr id="3" name="Rectangle 4"/>
          <p:cNvSpPr txBox="1">
            <a:spLocks noChangeArrowheads="1"/>
          </p:cNvSpPr>
          <p:nvPr/>
        </p:nvSpPr>
        <p:spPr>
          <a:xfrm>
            <a:off x="0" y="171451"/>
            <a:ext cx="9144000" cy="514349"/>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smtClean="0">
                <a:ln>
                  <a:noFill/>
                </a:ln>
                <a:solidFill>
                  <a:srgbClr val="FF0000"/>
                </a:solidFill>
                <a:effectLst>
                  <a:outerShdw blurRad="38100" dist="38100" dir="2700000" algn="tl">
                    <a:srgbClr val="000000">
                      <a:alpha val="43137"/>
                    </a:srgbClr>
                  </a:outerShdw>
                </a:effectLst>
                <a:uLnTx/>
                <a:uFillTx/>
                <a:latin typeface="Garamond" pitchFamily="18" charset="0"/>
                <a:ea typeface="+mj-ea"/>
                <a:cs typeface="+mj-cs"/>
              </a:rPr>
              <a:t>Definition of Cell injury</a:t>
            </a:r>
          </a:p>
        </p:txBody>
      </p:sp>
      <p:sp>
        <p:nvSpPr>
          <p:cNvPr id="4" name="TextBox 3"/>
          <p:cNvSpPr txBox="1"/>
          <p:nvPr/>
        </p:nvSpPr>
        <p:spPr>
          <a:xfrm>
            <a:off x="228600" y="2522235"/>
            <a:ext cx="4114800" cy="52322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rtlCol="0">
            <a:spAutoFit/>
          </a:bodyPr>
          <a:lstStyle/>
          <a:p>
            <a:pPr algn="ctr"/>
            <a:r>
              <a:rPr lang="en-US" sz="2800" b="1" dirty="0" smtClean="0"/>
              <a:t>Cellular response to stress</a:t>
            </a:r>
            <a:endParaRPr lang="en-US" sz="2800" b="1" dirty="0"/>
          </a:p>
        </p:txBody>
      </p:sp>
      <p:sp>
        <p:nvSpPr>
          <p:cNvPr id="5" name="TextBox 4"/>
          <p:cNvSpPr txBox="1"/>
          <p:nvPr/>
        </p:nvSpPr>
        <p:spPr>
          <a:xfrm>
            <a:off x="152400" y="3043104"/>
            <a:ext cx="8686800" cy="1200329"/>
          </a:xfrm>
          <a:prstGeom prst="rect">
            <a:avLst/>
          </a:prstGeom>
          <a:noFill/>
        </p:spPr>
        <p:txBody>
          <a:bodyPr wrap="square" rtlCol="0">
            <a:spAutoFit/>
          </a:bodyPr>
          <a:lstStyle/>
          <a:p>
            <a:r>
              <a:rPr lang="en-US" sz="2400" dirty="0" smtClean="0"/>
              <a:t>May vary and depends upon the following variables:</a:t>
            </a:r>
          </a:p>
          <a:p>
            <a:pPr marL="800100" lvl="1" indent="-342900">
              <a:buAutoNum type="arabicPeriod"/>
            </a:pPr>
            <a:r>
              <a:rPr lang="en-US" sz="2400" dirty="0" smtClean="0"/>
              <a:t>The type of cell and tissue involved.</a:t>
            </a:r>
          </a:p>
          <a:p>
            <a:pPr marL="800100" lvl="1" indent="-342900">
              <a:buAutoNum type="arabicPeriod"/>
            </a:pPr>
            <a:r>
              <a:rPr lang="en-US" sz="2400" dirty="0" smtClean="0"/>
              <a:t>Extent and type of cell injury.</a:t>
            </a:r>
            <a:endParaRPr lang="en-US" sz="2400" dirty="0"/>
          </a:p>
        </p:txBody>
      </p:sp>
    </p:spTree>
  </p:cSld>
  <p:clrMapOvr>
    <a:masterClrMapping/>
  </p:clrMapOvr>
  <p:transition spd="slow">
    <p:wipe dir="r"/>
  </p:transition>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5201" y="64785"/>
            <a:ext cx="1662635"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Neoplasia</a:t>
            </a:r>
            <a:endParaRPr lang="en-US" sz="2800" b="1" dirty="0"/>
          </a:p>
        </p:txBody>
      </p:sp>
      <p:sp>
        <p:nvSpPr>
          <p:cNvPr id="3" name="TextBox 2"/>
          <p:cNvSpPr txBox="1"/>
          <p:nvPr/>
        </p:nvSpPr>
        <p:spPr>
          <a:xfrm>
            <a:off x="82776" y="685800"/>
            <a:ext cx="3012107" cy="400110"/>
          </a:xfrm>
          <a:prstGeom prst="rect">
            <a:avLst/>
          </a:prstGeom>
        </p:spPr>
        <p:style>
          <a:lnRef idx="1">
            <a:schemeClr val="accent5"/>
          </a:lnRef>
          <a:fillRef idx="2">
            <a:schemeClr val="accent5"/>
          </a:fillRef>
          <a:effectRef idx="1">
            <a:schemeClr val="accent5"/>
          </a:effectRef>
          <a:fontRef idx="minor">
            <a:schemeClr val="dk1"/>
          </a:fontRef>
        </p:style>
        <p:txBody>
          <a:bodyPr wrap="none" rtlCol="0">
            <a:spAutoFit/>
          </a:bodyPr>
          <a:lstStyle/>
          <a:p>
            <a:r>
              <a:rPr lang="en-US" sz="2000" b="1" dirty="0" smtClean="0"/>
              <a:t>Pathways of cancer spread</a:t>
            </a:r>
            <a:endParaRPr lang="en-US" sz="2000" b="1" dirty="0"/>
          </a:p>
        </p:txBody>
      </p:sp>
      <p:sp>
        <p:nvSpPr>
          <p:cNvPr id="4" name="TextBox 3"/>
          <p:cNvSpPr txBox="1"/>
          <p:nvPr/>
        </p:nvSpPr>
        <p:spPr>
          <a:xfrm>
            <a:off x="1" y="1143001"/>
            <a:ext cx="9144001" cy="3785652"/>
          </a:xfrm>
          <a:prstGeom prst="rect">
            <a:avLst/>
          </a:prstGeom>
          <a:noFill/>
        </p:spPr>
        <p:txBody>
          <a:bodyPr wrap="square" rtlCol="0">
            <a:spAutoFit/>
          </a:bodyPr>
          <a:lstStyle/>
          <a:p>
            <a:pPr marL="342900" indent="-342900" algn="just">
              <a:buAutoNum type="arabicPeriod"/>
            </a:pPr>
            <a:r>
              <a:rPr lang="en-US" sz="2000" b="1" dirty="0" smtClean="0"/>
              <a:t>Directly through the body cavities: </a:t>
            </a:r>
          </a:p>
          <a:p>
            <a:pPr marL="1257300" lvl="2" indent="-342900" algn="just">
              <a:buFont typeface="Arial" pitchFamily="34" charset="0"/>
              <a:buChar char="•"/>
            </a:pPr>
            <a:r>
              <a:rPr lang="en-US" sz="2000" dirty="0" smtClean="0"/>
              <a:t>Most involved is in peritoneal cavity. Other are pleural cavity, pericardial cavity, subarachnoid and joint space may be affected. It is characteristics of cancer arising in ovaries.</a:t>
            </a:r>
          </a:p>
          <a:p>
            <a:pPr marL="342900" indent="-342900" algn="just">
              <a:buAutoNum type="arabicPeriod"/>
            </a:pPr>
            <a:endParaRPr lang="en-US" sz="2000" dirty="0" smtClean="0"/>
          </a:p>
          <a:p>
            <a:pPr marL="342900" indent="-342900" algn="just">
              <a:buAutoNum type="arabicPeriod"/>
            </a:pPr>
            <a:r>
              <a:rPr lang="en-US" sz="2000" b="1" dirty="0" smtClean="0"/>
              <a:t>Lymphatic spread: </a:t>
            </a:r>
          </a:p>
          <a:p>
            <a:pPr marL="1257300" lvl="2" indent="-342900" algn="just">
              <a:buFont typeface="Arial" pitchFamily="34" charset="0"/>
              <a:buChar char="•"/>
            </a:pPr>
            <a:r>
              <a:rPr lang="en-US" sz="2000" dirty="0" smtClean="0"/>
              <a:t>Most essential and common for initial dissemination of cancer and sarcomas. The pattern lymph node involvement follows the natural route of damage.</a:t>
            </a:r>
          </a:p>
          <a:p>
            <a:pPr marL="342900" indent="-342900" algn="just">
              <a:buAutoNum type="arabicPeriod"/>
            </a:pPr>
            <a:endParaRPr lang="en-US" sz="2000" dirty="0" smtClean="0"/>
          </a:p>
          <a:p>
            <a:pPr marL="342900" indent="-342900" algn="just">
              <a:buAutoNum type="arabicPeriod"/>
            </a:pPr>
            <a:r>
              <a:rPr lang="en-US" sz="2000" b="1" dirty="0" smtClean="0"/>
              <a:t>Haematogenous spread: </a:t>
            </a:r>
          </a:p>
          <a:p>
            <a:pPr marL="1257300" lvl="2" indent="-342900" algn="just">
              <a:buFont typeface="Arial" pitchFamily="34" charset="0"/>
              <a:buChar char="•"/>
            </a:pPr>
            <a:r>
              <a:rPr lang="en-US" sz="2000" dirty="0" smtClean="0"/>
              <a:t>Spread through blood.</a:t>
            </a:r>
            <a:endParaRPr lang="en-US" sz="2000" dirty="0"/>
          </a:p>
        </p:txBody>
      </p:sp>
    </p:spTree>
  </p:cSld>
  <p:clrMapOvr>
    <a:masterClrMapping/>
  </p:clrMapOvr>
  <p:transition spd="slow">
    <p:wipe dir="r"/>
  </p:transition>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2001" y="64785"/>
            <a:ext cx="7777257"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Differences between Benign and Malignant tumors</a:t>
            </a:r>
            <a:endParaRPr lang="en-US" sz="2800" b="1" dirty="0"/>
          </a:p>
        </p:txBody>
      </p:sp>
      <p:graphicFrame>
        <p:nvGraphicFramePr>
          <p:cNvPr id="4" name="Table 3"/>
          <p:cNvGraphicFramePr>
            <a:graphicFrameLocks noGrp="1"/>
          </p:cNvGraphicFramePr>
          <p:nvPr/>
        </p:nvGraphicFramePr>
        <p:xfrm>
          <a:off x="0" y="628650"/>
          <a:ext cx="9144000" cy="4190048"/>
        </p:xfrm>
        <a:graphic>
          <a:graphicData uri="http://schemas.openxmlformats.org/drawingml/2006/table">
            <a:tbl>
              <a:tblPr firstRow="1" bandRow="1">
                <a:tableStyleId>{5C22544A-7EE6-4342-B048-85BDC9FD1C3A}</a:tableStyleId>
              </a:tblPr>
              <a:tblGrid>
                <a:gridCol w="4572000"/>
                <a:gridCol w="4572000"/>
              </a:tblGrid>
              <a:tr h="349568">
                <a:tc>
                  <a:txBody>
                    <a:bodyPr/>
                    <a:lstStyle/>
                    <a:p>
                      <a:pPr algn="l">
                        <a:lnSpc>
                          <a:spcPct val="100000"/>
                        </a:lnSpc>
                      </a:pPr>
                      <a:r>
                        <a:rPr lang="en-US" sz="1800" dirty="0" smtClean="0"/>
                        <a:t>Benign tumors</a:t>
                      </a:r>
                      <a:endParaRPr lang="en-US" sz="1800" dirty="0"/>
                    </a:p>
                  </a:txBody>
                  <a:tcPr marT="34290" marB="34290"/>
                </a:tc>
                <a:tc>
                  <a:txBody>
                    <a:bodyPr/>
                    <a:lstStyle/>
                    <a:p>
                      <a:pPr algn="l">
                        <a:lnSpc>
                          <a:spcPct val="100000"/>
                        </a:lnSpc>
                      </a:pPr>
                      <a:r>
                        <a:rPr lang="en-US" sz="1800" dirty="0" smtClean="0"/>
                        <a:t>Malignant tumors</a:t>
                      </a:r>
                      <a:endParaRPr lang="en-US" sz="1800" dirty="0"/>
                    </a:p>
                  </a:txBody>
                  <a:tcPr marT="34290" marB="34290"/>
                </a:tc>
              </a:tr>
              <a:tr h="480060">
                <a:tc>
                  <a:txBody>
                    <a:bodyPr/>
                    <a:lstStyle/>
                    <a:p>
                      <a:pPr algn="l">
                        <a:lnSpc>
                          <a:spcPct val="150000"/>
                        </a:lnSpc>
                      </a:pPr>
                      <a:r>
                        <a:rPr lang="en-US" sz="1800" dirty="0" smtClean="0"/>
                        <a:t>Well differentiated</a:t>
                      </a:r>
                      <a:endParaRPr lang="en-US" sz="1800" dirty="0"/>
                    </a:p>
                  </a:txBody>
                  <a:tcPr marT="34290" marB="34290"/>
                </a:tc>
                <a:tc>
                  <a:txBody>
                    <a:bodyPr/>
                    <a:lstStyle/>
                    <a:p>
                      <a:pPr algn="l">
                        <a:lnSpc>
                          <a:spcPct val="150000"/>
                        </a:lnSpc>
                      </a:pPr>
                      <a:r>
                        <a:rPr lang="en-US" sz="1800" dirty="0" smtClean="0"/>
                        <a:t>Lack of differentiation</a:t>
                      </a:r>
                      <a:endParaRPr lang="en-US" sz="1800" dirty="0"/>
                    </a:p>
                  </a:txBody>
                  <a:tcPr marT="34290" marB="34290"/>
                </a:tc>
              </a:tr>
              <a:tr h="480060">
                <a:tc>
                  <a:txBody>
                    <a:bodyPr/>
                    <a:lstStyle/>
                    <a:p>
                      <a:pPr algn="l">
                        <a:lnSpc>
                          <a:spcPct val="150000"/>
                        </a:lnSpc>
                      </a:pPr>
                      <a:r>
                        <a:rPr lang="en-US" sz="1800" dirty="0" smtClean="0"/>
                        <a:t>Less cellular pleomorphism</a:t>
                      </a:r>
                      <a:endParaRPr lang="en-US" sz="1800" dirty="0"/>
                    </a:p>
                  </a:txBody>
                  <a:tcPr marT="34290" marB="34290"/>
                </a:tc>
                <a:tc>
                  <a:txBody>
                    <a:bodyPr/>
                    <a:lstStyle/>
                    <a:p>
                      <a:pPr algn="l">
                        <a:lnSpc>
                          <a:spcPct val="150000"/>
                        </a:lnSpc>
                      </a:pPr>
                      <a:r>
                        <a:rPr lang="en-US" sz="1800" dirty="0" smtClean="0"/>
                        <a:t>High cellular pleomorphism</a:t>
                      </a:r>
                      <a:endParaRPr lang="en-US" sz="1800" dirty="0"/>
                    </a:p>
                  </a:txBody>
                  <a:tcPr marT="34290" marB="34290"/>
                </a:tc>
              </a:tr>
              <a:tr h="480060">
                <a:tc>
                  <a:txBody>
                    <a:bodyPr/>
                    <a:lstStyle/>
                    <a:p>
                      <a:pPr algn="l">
                        <a:lnSpc>
                          <a:spcPct val="150000"/>
                        </a:lnSpc>
                      </a:pPr>
                      <a:r>
                        <a:rPr lang="en-US" sz="1800" dirty="0" smtClean="0"/>
                        <a:t>Absence of mitosis</a:t>
                      </a:r>
                      <a:endParaRPr lang="en-US" sz="1800" dirty="0"/>
                    </a:p>
                  </a:txBody>
                  <a:tcPr marT="34290" marB="34290"/>
                </a:tc>
                <a:tc>
                  <a:txBody>
                    <a:bodyPr/>
                    <a:lstStyle/>
                    <a:p>
                      <a:pPr algn="l">
                        <a:lnSpc>
                          <a:spcPct val="150000"/>
                        </a:lnSpc>
                      </a:pPr>
                      <a:r>
                        <a:rPr lang="en-US" sz="1800" dirty="0" smtClean="0"/>
                        <a:t>Presence</a:t>
                      </a:r>
                      <a:r>
                        <a:rPr lang="en-US" sz="1800" baseline="0" dirty="0" smtClean="0"/>
                        <a:t> of mitosis</a:t>
                      </a:r>
                      <a:endParaRPr lang="en-US" sz="1800" dirty="0"/>
                    </a:p>
                  </a:txBody>
                  <a:tcPr marT="34290" marB="34290"/>
                </a:tc>
              </a:tr>
              <a:tr h="480060">
                <a:tc>
                  <a:txBody>
                    <a:bodyPr/>
                    <a:lstStyle/>
                    <a:p>
                      <a:pPr algn="l">
                        <a:lnSpc>
                          <a:spcPct val="150000"/>
                        </a:lnSpc>
                      </a:pPr>
                      <a:r>
                        <a:rPr lang="en-US" sz="1800" dirty="0" smtClean="0"/>
                        <a:t>Nuclear cytoplasmic ratio 1:4/1:6</a:t>
                      </a:r>
                      <a:endParaRPr lang="en-US" sz="1800" dirty="0"/>
                    </a:p>
                  </a:txBody>
                  <a:tcPr marT="34290" marB="34290"/>
                </a:tc>
                <a:tc>
                  <a:txBody>
                    <a:bodyPr/>
                    <a:lstStyle/>
                    <a:p>
                      <a:pPr algn="l">
                        <a:lnSpc>
                          <a:spcPct val="150000"/>
                        </a:lnSpc>
                      </a:pPr>
                      <a:r>
                        <a:rPr lang="en-US" sz="1800" dirty="0" smtClean="0"/>
                        <a:t>Nuclear cytoplasmic ratio 1:1</a:t>
                      </a:r>
                      <a:endParaRPr lang="en-US" sz="1800" dirty="0"/>
                    </a:p>
                  </a:txBody>
                  <a:tcPr marT="34290" marB="34290"/>
                </a:tc>
              </a:tr>
              <a:tr h="480060">
                <a:tc>
                  <a:txBody>
                    <a:bodyPr/>
                    <a:lstStyle/>
                    <a:p>
                      <a:pPr algn="l">
                        <a:lnSpc>
                          <a:spcPct val="150000"/>
                        </a:lnSpc>
                      </a:pPr>
                      <a:r>
                        <a:rPr lang="en-US" sz="1800" dirty="0" smtClean="0"/>
                        <a:t>Normochromatic nucleus</a:t>
                      </a:r>
                      <a:endParaRPr lang="en-US" sz="1800" dirty="0"/>
                    </a:p>
                  </a:txBody>
                  <a:tcPr marT="34290" marB="34290"/>
                </a:tc>
                <a:tc>
                  <a:txBody>
                    <a:bodyPr/>
                    <a:lstStyle/>
                    <a:p>
                      <a:pPr algn="l">
                        <a:lnSpc>
                          <a:spcPct val="150000"/>
                        </a:lnSpc>
                      </a:pPr>
                      <a:r>
                        <a:rPr lang="en-US" sz="1800" dirty="0" smtClean="0"/>
                        <a:t>Hyperchromatic nucleus</a:t>
                      </a:r>
                      <a:endParaRPr lang="en-US" sz="1800" dirty="0"/>
                    </a:p>
                  </a:txBody>
                  <a:tcPr marT="34290" marB="34290"/>
                </a:tc>
              </a:tr>
              <a:tr h="480060">
                <a:tc>
                  <a:txBody>
                    <a:bodyPr/>
                    <a:lstStyle/>
                    <a:p>
                      <a:pPr algn="l">
                        <a:lnSpc>
                          <a:spcPct val="150000"/>
                        </a:lnSpc>
                      </a:pPr>
                      <a:r>
                        <a:rPr lang="en-US" sz="1800" dirty="0" smtClean="0"/>
                        <a:t>Cellular dysplasia absent</a:t>
                      </a:r>
                      <a:endParaRPr lang="en-US" sz="1800" dirty="0"/>
                    </a:p>
                  </a:txBody>
                  <a:tcPr marT="34290" marB="34290"/>
                </a:tc>
                <a:tc>
                  <a:txBody>
                    <a:bodyPr/>
                    <a:lstStyle/>
                    <a:p>
                      <a:pPr algn="l">
                        <a:lnSpc>
                          <a:spcPct val="150000"/>
                        </a:lnSpc>
                      </a:pPr>
                      <a:r>
                        <a:rPr lang="en-US" sz="1800" dirty="0" smtClean="0"/>
                        <a:t>Cellular dysplasia present</a:t>
                      </a:r>
                      <a:endParaRPr lang="en-US" sz="1800" dirty="0"/>
                    </a:p>
                  </a:txBody>
                  <a:tcPr marT="34290" marB="34290"/>
                </a:tc>
              </a:tr>
              <a:tr h="480060">
                <a:tc>
                  <a:txBody>
                    <a:bodyPr/>
                    <a:lstStyle/>
                    <a:p>
                      <a:pPr algn="l">
                        <a:lnSpc>
                          <a:spcPct val="150000"/>
                        </a:lnSpc>
                      </a:pPr>
                      <a:r>
                        <a:rPr lang="en-US" sz="1800" dirty="0" smtClean="0"/>
                        <a:t>Soft to firm in consistency</a:t>
                      </a:r>
                      <a:endParaRPr lang="en-US" sz="1800" dirty="0"/>
                    </a:p>
                  </a:txBody>
                  <a:tcPr marT="34290" marB="34290"/>
                </a:tc>
                <a:tc>
                  <a:txBody>
                    <a:bodyPr/>
                    <a:lstStyle/>
                    <a:p>
                      <a:pPr algn="l">
                        <a:lnSpc>
                          <a:spcPct val="150000"/>
                        </a:lnSpc>
                      </a:pPr>
                      <a:r>
                        <a:rPr lang="en-US" sz="1800" dirty="0" smtClean="0"/>
                        <a:t>Stony hard in consistency</a:t>
                      </a:r>
                      <a:endParaRPr lang="en-US" sz="1800" dirty="0"/>
                    </a:p>
                  </a:txBody>
                  <a:tcPr marT="34290" marB="34290"/>
                </a:tc>
              </a:tr>
              <a:tr h="480060">
                <a:tc>
                  <a:txBody>
                    <a:bodyPr/>
                    <a:lstStyle/>
                    <a:p>
                      <a:pPr algn="l">
                        <a:lnSpc>
                          <a:spcPct val="150000"/>
                        </a:lnSpc>
                      </a:pPr>
                      <a:r>
                        <a:rPr lang="en-US" sz="1800" dirty="0" smtClean="0"/>
                        <a:t>Doesn’t bleed on touch</a:t>
                      </a:r>
                      <a:endParaRPr lang="en-US" sz="1800" dirty="0"/>
                    </a:p>
                  </a:txBody>
                  <a:tcPr marT="34290" marB="34290"/>
                </a:tc>
                <a:tc>
                  <a:txBody>
                    <a:bodyPr/>
                    <a:lstStyle/>
                    <a:p>
                      <a:pPr algn="l">
                        <a:lnSpc>
                          <a:spcPct val="150000"/>
                        </a:lnSpc>
                      </a:pPr>
                      <a:r>
                        <a:rPr lang="en-US" sz="1800" dirty="0" smtClean="0"/>
                        <a:t>Bleeds profusely on touch</a:t>
                      </a:r>
                      <a:endParaRPr lang="en-US" sz="1800" dirty="0"/>
                    </a:p>
                  </a:txBody>
                  <a:tcPr marT="34290" marB="34290"/>
                </a:tc>
              </a:tr>
            </a:tbl>
          </a:graphicData>
        </a:graphic>
      </p:graphicFrame>
      <p:sp>
        <p:nvSpPr>
          <p:cNvPr id="5" name="TextBox 4"/>
          <p:cNvSpPr txBox="1"/>
          <p:nvPr/>
        </p:nvSpPr>
        <p:spPr>
          <a:xfrm>
            <a:off x="7809830" y="4800600"/>
            <a:ext cx="865045" cy="369332"/>
          </a:xfrm>
          <a:prstGeom prst="rect">
            <a:avLst/>
          </a:prstGeom>
          <a:noFill/>
        </p:spPr>
        <p:txBody>
          <a:bodyPr wrap="none" rtlCol="0">
            <a:spAutoFit/>
          </a:bodyPr>
          <a:lstStyle/>
          <a:p>
            <a:r>
              <a:rPr lang="en-US" i="1" dirty="0" err="1" smtClean="0"/>
              <a:t>contd</a:t>
            </a:r>
            <a:r>
              <a:rPr lang="en-US" i="1" dirty="0" smtClean="0"/>
              <a:t>…</a:t>
            </a:r>
            <a:endParaRPr lang="en-US" i="1" dirty="0"/>
          </a:p>
        </p:txBody>
      </p:sp>
    </p:spTree>
  </p:cSld>
  <p:clrMapOvr>
    <a:masterClrMapping/>
  </p:clrMapOvr>
  <p:transition spd="slow">
    <p:wipe dir="r"/>
  </p:transition>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2001" y="64785"/>
            <a:ext cx="7777257"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Differences between Benign and Malignant tumors</a:t>
            </a:r>
            <a:endParaRPr lang="en-US" sz="2800" b="1" dirty="0"/>
          </a:p>
        </p:txBody>
      </p:sp>
      <p:graphicFrame>
        <p:nvGraphicFramePr>
          <p:cNvPr id="3" name="Table 2"/>
          <p:cNvGraphicFramePr>
            <a:graphicFrameLocks noGrp="1"/>
          </p:cNvGraphicFramePr>
          <p:nvPr/>
        </p:nvGraphicFramePr>
        <p:xfrm>
          <a:off x="0" y="628650"/>
          <a:ext cx="9144000" cy="4546284"/>
        </p:xfrm>
        <a:graphic>
          <a:graphicData uri="http://schemas.openxmlformats.org/drawingml/2006/table">
            <a:tbl>
              <a:tblPr firstRow="1" bandRow="1">
                <a:tableStyleId>{5C22544A-7EE6-4342-B048-85BDC9FD1C3A}</a:tableStyleId>
              </a:tblPr>
              <a:tblGrid>
                <a:gridCol w="4572000"/>
                <a:gridCol w="4572000"/>
              </a:tblGrid>
              <a:tr h="349568">
                <a:tc>
                  <a:txBody>
                    <a:bodyPr/>
                    <a:lstStyle/>
                    <a:p>
                      <a:pPr algn="just"/>
                      <a:r>
                        <a:rPr lang="en-US" sz="1800" dirty="0" smtClean="0"/>
                        <a:t>Benign tumors</a:t>
                      </a:r>
                      <a:endParaRPr lang="en-US" sz="1800" dirty="0"/>
                    </a:p>
                  </a:txBody>
                  <a:tcPr marT="34290" marB="34290"/>
                </a:tc>
                <a:tc>
                  <a:txBody>
                    <a:bodyPr/>
                    <a:lstStyle/>
                    <a:p>
                      <a:pPr algn="just"/>
                      <a:r>
                        <a:rPr lang="en-US" sz="1800" dirty="0" smtClean="0"/>
                        <a:t>Malignant tumors</a:t>
                      </a:r>
                      <a:endParaRPr lang="en-US" sz="1800" dirty="0"/>
                    </a:p>
                  </a:txBody>
                  <a:tcPr marT="34290" marB="34290"/>
                </a:tc>
              </a:tr>
              <a:tr h="349568">
                <a:tc>
                  <a:txBody>
                    <a:bodyPr/>
                    <a:lstStyle/>
                    <a:p>
                      <a:pPr algn="just"/>
                      <a:r>
                        <a:rPr lang="en-US" sz="1800" dirty="0" smtClean="0"/>
                        <a:t>Well encapsulated</a:t>
                      </a:r>
                      <a:endParaRPr lang="en-US" sz="1800" dirty="0"/>
                    </a:p>
                  </a:txBody>
                  <a:tcPr marT="34290" marB="34290"/>
                </a:tc>
                <a:tc>
                  <a:txBody>
                    <a:bodyPr/>
                    <a:lstStyle/>
                    <a:p>
                      <a:pPr algn="just"/>
                      <a:r>
                        <a:rPr lang="en-US" sz="1800" dirty="0" smtClean="0"/>
                        <a:t>Non-capsulated</a:t>
                      </a:r>
                      <a:endParaRPr lang="en-US" sz="1800" dirty="0"/>
                    </a:p>
                  </a:txBody>
                  <a:tcPr marT="34290" marB="34290"/>
                </a:tc>
              </a:tr>
              <a:tr h="617220">
                <a:tc>
                  <a:txBody>
                    <a:bodyPr/>
                    <a:lstStyle/>
                    <a:p>
                      <a:pPr algn="just"/>
                      <a:r>
                        <a:rPr lang="en-US" sz="1800" dirty="0" smtClean="0"/>
                        <a:t>Slow growth of rate</a:t>
                      </a:r>
                      <a:endParaRPr lang="en-US" sz="1800" dirty="0"/>
                    </a:p>
                  </a:txBody>
                  <a:tcPr marT="34290" marB="34290"/>
                </a:tc>
                <a:tc>
                  <a:txBody>
                    <a:bodyPr/>
                    <a:lstStyle/>
                    <a:p>
                      <a:pPr algn="just"/>
                      <a:r>
                        <a:rPr lang="en-US" sz="1800" dirty="0" smtClean="0"/>
                        <a:t>High and uncontrolled rate of growth</a:t>
                      </a:r>
                      <a:endParaRPr lang="en-US" sz="1800" dirty="0"/>
                    </a:p>
                  </a:txBody>
                  <a:tcPr marT="34290" marB="34290"/>
                </a:tc>
              </a:tr>
              <a:tr h="349568">
                <a:tc>
                  <a:txBody>
                    <a:bodyPr/>
                    <a:lstStyle/>
                    <a:p>
                      <a:pPr algn="just"/>
                      <a:r>
                        <a:rPr lang="en-US" sz="1800" dirty="0" smtClean="0"/>
                        <a:t>Not ulcerated and isn’t bleeding</a:t>
                      </a:r>
                      <a:endParaRPr lang="en-US" sz="1800" dirty="0"/>
                    </a:p>
                  </a:txBody>
                  <a:tcPr marT="34290" marB="34290"/>
                </a:tc>
                <a:tc>
                  <a:txBody>
                    <a:bodyPr/>
                    <a:lstStyle/>
                    <a:p>
                      <a:pPr algn="just"/>
                      <a:r>
                        <a:rPr lang="en-US" sz="1800" dirty="0" smtClean="0"/>
                        <a:t>Ulcerated with bleeding</a:t>
                      </a:r>
                      <a:endParaRPr lang="en-US" sz="1800" dirty="0"/>
                    </a:p>
                  </a:txBody>
                  <a:tcPr marT="34290" marB="34290"/>
                </a:tc>
              </a:tr>
              <a:tr h="1165860">
                <a:tc>
                  <a:txBody>
                    <a:bodyPr/>
                    <a:lstStyle/>
                    <a:p>
                      <a:pPr algn="just"/>
                      <a:r>
                        <a:rPr lang="en-US" sz="1800" dirty="0" smtClean="0"/>
                        <a:t>Cells provide bipolar spindles</a:t>
                      </a:r>
                      <a:endParaRPr lang="en-US" sz="1800" dirty="0"/>
                    </a:p>
                  </a:txBody>
                  <a:tcPr marT="34290" marB="34290"/>
                </a:tc>
                <a:tc>
                  <a:txBody>
                    <a:bodyPr/>
                    <a:lstStyle/>
                    <a:p>
                      <a:pPr algn="just"/>
                      <a:r>
                        <a:rPr lang="en-US" sz="1800" dirty="0" smtClean="0"/>
                        <a:t>Cells are atypical</a:t>
                      </a:r>
                      <a:r>
                        <a:rPr lang="en-US" sz="1800" baseline="0" dirty="0" smtClean="0"/>
                        <a:t> and show bizarre/strange mitotic figure producing tripolar, bipolar or multipolar spindles</a:t>
                      </a:r>
                      <a:endParaRPr lang="en-US" sz="1800" dirty="0"/>
                    </a:p>
                  </a:txBody>
                  <a:tcPr marT="34290" marB="34290"/>
                </a:tc>
              </a:tr>
              <a:tr h="1714500">
                <a:tc>
                  <a:txBody>
                    <a:bodyPr/>
                    <a:lstStyle/>
                    <a:p>
                      <a:pPr algn="just"/>
                      <a:r>
                        <a:rPr lang="en-US" sz="1800" dirty="0" smtClean="0"/>
                        <a:t>Grows as cohesive expansile</a:t>
                      </a:r>
                      <a:r>
                        <a:rPr lang="en-US" sz="1800" baseline="0" dirty="0" smtClean="0"/>
                        <a:t> masses that are localized to their site of origin and </a:t>
                      </a:r>
                      <a:r>
                        <a:rPr lang="en-US" sz="1800" baseline="0" dirty="0" smtClean="0">
                          <a:solidFill>
                            <a:srgbClr val="7030A0"/>
                          </a:solidFill>
                        </a:rPr>
                        <a:t>do not have capacity to infiltrate inside or metastasize. </a:t>
                      </a:r>
                      <a:r>
                        <a:rPr lang="en-US" sz="1800" baseline="0" dirty="0" smtClean="0"/>
                        <a:t>E.g., </a:t>
                      </a:r>
                      <a:r>
                        <a:rPr lang="en-US" sz="1800" baseline="0" dirty="0" err="1" smtClean="0"/>
                        <a:t>oesteoma</a:t>
                      </a:r>
                      <a:r>
                        <a:rPr lang="en-US" sz="1800" baseline="0" dirty="0" smtClean="0"/>
                        <a:t>, </a:t>
                      </a:r>
                      <a:r>
                        <a:rPr lang="en-US" sz="1800" baseline="0" dirty="0" err="1" smtClean="0"/>
                        <a:t>chondroma</a:t>
                      </a:r>
                      <a:r>
                        <a:rPr lang="en-US" sz="1800" baseline="0" dirty="0" smtClean="0"/>
                        <a:t>, adenoma, </a:t>
                      </a:r>
                      <a:r>
                        <a:rPr lang="en-US" sz="1800" baseline="0" dirty="0" err="1" smtClean="0"/>
                        <a:t>fibroma</a:t>
                      </a:r>
                      <a:endParaRPr lang="en-US" sz="1800" dirty="0"/>
                    </a:p>
                  </a:txBody>
                  <a:tcPr marT="34290" marB="34290"/>
                </a:tc>
                <a:tc>
                  <a:txBody>
                    <a:bodyPr/>
                    <a:lstStyle/>
                    <a:p>
                      <a:pPr algn="just"/>
                      <a:r>
                        <a:rPr lang="en-US" sz="1800" dirty="0" smtClean="0"/>
                        <a:t>Grows as progressive mass that </a:t>
                      </a:r>
                      <a:r>
                        <a:rPr lang="en-US" sz="1800" dirty="0" smtClean="0">
                          <a:solidFill>
                            <a:srgbClr val="7030A0"/>
                          </a:solidFill>
                        </a:rPr>
                        <a:t>can infiltrate,</a:t>
                      </a:r>
                      <a:r>
                        <a:rPr lang="en-US" sz="1800" baseline="0" dirty="0" smtClean="0">
                          <a:solidFill>
                            <a:srgbClr val="7030A0"/>
                          </a:solidFill>
                        </a:rPr>
                        <a:t> invade or destruct </a:t>
                      </a:r>
                      <a:r>
                        <a:rPr lang="en-US" sz="1800" baseline="0" dirty="0" smtClean="0"/>
                        <a:t>the surrounding tissue. E.g., carcinoma, sarcoma, melanoma</a:t>
                      </a:r>
                      <a:endParaRPr lang="en-US" sz="1800" dirty="0"/>
                    </a:p>
                  </a:txBody>
                  <a:tcPr marT="34290" marB="34290"/>
                </a:tc>
              </a:tr>
            </a:tbl>
          </a:graphicData>
        </a:graphic>
      </p:graphicFrame>
    </p:spTree>
  </p:cSld>
  <p:clrMapOvr>
    <a:masterClrMapping/>
  </p:clrMapOvr>
  <p:transition spd="slow">
    <p:wipe dir="r"/>
  </p:transition>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110555"/>
            <a:ext cx="9144000" cy="1384995"/>
          </a:xfrm>
          <a:prstGeom prst="rect">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pPr algn="ctr"/>
            <a:r>
              <a:rPr lang="en-US" sz="2800" b="1" dirty="0" smtClean="0"/>
              <a:t>Wound Healing, Repair </a:t>
            </a:r>
          </a:p>
          <a:p>
            <a:pPr algn="ctr"/>
            <a:r>
              <a:rPr lang="en-US" sz="2800" b="1" dirty="0" smtClean="0"/>
              <a:t>and </a:t>
            </a:r>
          </a:p>
          <a:p>
            <a:pPr algn="ctr"/>
            <a:r>
              <a:rPr lang="en-US" sz="2800" b="1" dirty="0" smtClean="0"/>
              <a:t>Regeneration of Tissue</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2001" y="64785"/>
            <a:ext cx="7727693" cy="523220"/>
          </a:xfrm>
          <a:prstGeom prst="rect">
            <a:avLst/>
          </a:prstGeom>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sz="2800" b="1" dirty="0" smtClean="0"/>
              <a:t>Wound Healing, Repair and Regeneration of Tissue</a:t>
            </a:r>
            <a:endParaRPr lang="en-US" sz="2800" b="1" dirty="0"/>
          </a:p>
        </p:txBody>
      </p:sp>
      <p:sp>
        <p:nvSpPr>
          <p:cNvPr id="3" name="TextBox 2"/>
          <p:cNvSpPr txBox="1"/>
          <p:nvPr/>
        </p:nvSpPr>
        <p:spPr>
          <a:xfrm>
            <a:off x="0" y="846475"/>
            <a:ext cx="9144000" cy="3477875"/>
          </a:xfrm>
          <a:prstGeom prst="rect">
            <a:avLst/>
          </a:prstGeom>
          <a:noFill/>
        </p:spPr>
        <p:txBody>
          <a:bodyPr wrap="square" rtlCol="0">
            <a:spAutoFit/>
          </a:bodyPr>
          <a:lstStyle/>
          <a:p>
            <a:pPr algn="just"/>
            <a:r>
              <a:rPr lang="en-US" sz="2000" b="1" dirty="0" smtClean="0"/>
              <a:t>Healing</a:t>
            </a:r>
            <a:r>
              <a:rPr lang="en-US" sz="2000" dirty="0" smtClean="0"/>
              <a:t> is the body response to injury in an attempt to restore normal structure and function.</a:t>
            </a:r>
          </a:p>
          <a:p>
            <a:pPr algn="just"/>
            <a:endParaRPr lang="en-US" sz="2000" dirty="0" smtClean="0"/>
          </a:p>
          <a:p>
            <a:pPr algn="just"/>
            <a:r>
              <a:rPr lang="en-US" sz="2000" dirty="0" smtClean="0"/>
              <a:t>Wound healing involves regeneration of the damaged tissue by cells of the same type and tissue repair with replacement by connective tissue.</a:t>
            </a:r>
          </a:p>
          <a:p>
            <a:pPr algn="just"/>
            <a:endParaRPr lang="en-US" sz="2000" dirty="0" smtClean="0"/>
          </a:p>
          <a:p>
            <a:pPr algn="just"/>
            <a:r>
              <a:rPr lang="en-US" sz="2000" dirty="0" smtClean="0"/>
              <a:t>Hence, healing involves 2 distinct processes:</a:t>
            </a:r>
          </a:p>
          <a:p>
            <a:pPr marL="800100" lvl="1" indent="-342900" algn="just">
              <a:buFont typeface="+mj-lt"/>
              <a:buAutoNum type="arabicPeriod"/>
            </a:pPr>
            <a:r>
              <a:rPr lang="en-US" sz="2000" b="1" dirty="0" smtClean="0"/>
              <a:t>Regeneration</a:t>
            </a:r>
            <a:r>
              <a:rPr lang="en-US" sz="2000" dirty="0" smtClean="0"/>
              <a:t> when healing takes place by </a:t>
            </a:r>
            <a:r>
              <a:rPr lang="en-US" sz="2000" dirty="0" smtClean="0">
                <a:solidFill>
                  <a:srgbClr val="0070C0"/>
                </a:solidFill>
              </a:rPr>
              <a:t>proliferation of parenchymal cells </a:t>
            </a:r>
            <a:r>
              <a:rPr lang="en-US" sz="2000" dirty="0" smtClean="0"/>
              <a:t>and usually results in complete restoration of the original tissues.</a:t>
            </a:r>
          </a:p>
          <a:p>
            <a:pPr marL="800100" lvl="1" indent="-342900" algn="just">
              <a:buFont typeface="+mj-lt"/>
              <a:buAutoNum type="arabicPeriod"/>
            </a:pPr>
            <a:r>
              <a:rPr lang="en-US" sz="2000" b="1" dirty="0" smtClean="0"/>
              <a:t>Repair</a:t>
            </a:r>
            <a:r>
              <a:rPr lang="en-US" sz="2000" dirty="0" smtClean="0"/>
              <a:t> when healing takes place by </a:t>
            </a:r>
            <a:r>
              <a:rPr lang="en-US" sz="2000" dirty="0" smtClean="0">
                <a:solidFill>
                  <a:srgbClr val="0070C0"/>
                </a:solidFill>
              </a:rPr>
              <a:t>proliferation of connective tissue </a:t>
            </a:r>
            <a:r>
              <a:rPr lang="en-US" sz="2000" dirty="0" smtClean="0"/>
              <a:t>elements resulting in fibrosis and scarring.</a:t>
            </a:r>
            <a:endParaRPr lang="en-US" sz="2000" dirty="0"/>
          </a:p>
        </p:txBody>
      </p:sp>
    </p:spTree>
  </p:cSld>
  <p:clrMapOvr>
    <a:masterClrMapping/>
  </p:clrMapOvr>
  <p:transition spd="slow">
    <p:wipe dir="r"/>
  </p:transition>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2001" y="64785"/>
            <a:ext cx="7727693" cy="523220"/>
          </a:xfrm>
          <a:prstGeom prst="rect">
            <a:avLst/>
          </a:prstGeom>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sz="2800" b="1" dirty="0" smtClean="0"/>
              <a:t>Wound Healing, Repair and Regeneration of Tissue</a:t>
            </a:r>
            <a:endParaRPr lang="en-US" sz="2800" b="1" dirty="0"/>
          </a:p>
        </p:txBody>
      </p:sp>
      <p:sp>
        <p:nvSpPr>
          <p:cNvPr id="3" name="TextBox 2"/>
          <p:cNvSpPr txBox="1"/>
          <p:nvPr/>
        </p:nvSpPr>
        <p:spPr>
          <a:xfrm>
            <a:off x="76200" y="666750"/>
            <a:ext cx="1887376" cy="400110"/>
          </a:xfrm>
          <a:prstGeom prst="rect">
            <a:avLst/>
          </a:prstGeom>
        </p:spPr>
        <p:style>
          <a:lnRef idx="1">
            <a:schemeClr val="accent6"/>
          </a:lnRef>
          <a:fillRef idx="2">
            <a:schemeClr val="accent6"/>
          </a:fillRef>
          <a:effectRef idx="1">
            <a:schemeClr val="accent6"/>
          </a:effectRef>
          <a:fontRef idx="minor">
            <a:schemeClr val="dk1"/>
          </a:fontRef>
        </p:style>
        <p:txBody>
          <a:bodyPr wrap="none" rtlCol="0">
            <a:spAutoFit/>
          </a:bodyPr>
          <a:lstStyle/>
          <a:p>
            <a:pPr marL="342900" indent="-342900">
              <a:buAutoNum type="arabicPeriod"/>
            </a:pPr>
            <a:r>
              <a:rPr lang="en-US" sz="2000" b="1" dirty="0" smtClean="0"/>
              <a:t>Tissue repair</a:t>
            </a:r>
          </a:p>
        </p:txBody>
      </p:sp>
      <p:sp>
        <p:nvSpPr>
          <p:cNvPr id="4" name="TextBox 3"/>
          <p:cNvSpPr txBox="1"/>
          <p:nvPr/>
        </p:nvSpPr>
        <p:spPr>
          <a:xfrm>
            <a:off x="1" y="1200150"/>
            <a:ext cx="9144000" cy="3170099"/>
          </a:xfrm>
          <a:prstGeom prst="rect">
            <a:avLst/>
          </a:prstGeom>
          <a:noFill/>
        </p:spPr>
        <p:txBody>
          <a:bodyPr wrap="square" rtlCol="0">
            <a:spAutoFit/>
          </a:bodyPr>
          <a:lstStyle/>
          <a:p>
            <a:pPr marL="342900" indent="-342900" algn="just">
              <a:buFont typeface="Arial" pitchFamily="34" charset="0"/>
              <a:buChar char="•"/>
            </a:pPr>
            <a:r>
              <a:rPr lang="en-US" sz="2000" dirty="0" smtClean="0"/>
              <a:t>Regeneration and healing of damaged cells and tissues starts almost as soon as the inflammatory process begins.</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Tissue repair involves five overlapping processes:</a:t>
            </a:r>
          </a:p>
          <a:p>
            <a:pPr marL="857250" lvl="1" indent="-400050" algn="just">
              <a:buFont typeface="+mj-lt"/>
              <a:buAutoNum type="romanLcPeriod"/>
            </a:pPr>
            <a:r>
              <a:rPr lang="en-US" sz="2000" dirty="0" smtClean="0"/>
              <a:t>Hemostasis – coagulation, platelets</a:t>
            </a:r>
          </a:p>
          <a:p>
            <a:pPr marL="857250" lvl="1" indent="-400050" algn="just">
              <a:buFont typeface="+mj-lt"/>
              <a:buAutoNum type="romanLcPeriod"/>
            </a:pPr>
            <a:r>
              <a:rPr lang="en-US" sz="2000" dirty="0" smtClean="0"/>
              <a:t>Inflammation – neutrophils, macrophages, lymphocytes, mast cells</a:t>
            </a:r>
          </a:p>
          <a:p>
            <a:pPr marL="857250" lvl="1" indent="-400050" algn="just">
              <a:buFont typeface="+mj-lt"/>
              <a:buAutoNum type="romanLcPeriod"/>
            </a:pPr>
            <a:r>
              <a:rPr lang="en-US" sz="2000" dirty="0" smtClean="0"/>
              <a:t>Regeneration – stem cells and differentiated cells</a:t>
            </a:r>
          </a:p>
          <a:p>
            <a:pPr marL="857250" lvl="1" indent="-400050" algn="just">
              <a:buFont typeface="+mj-lt"/>
              <a:buAutoNum type="romanLcPeriod"/>
            </a:pPr>
            <a:r>
              <a:rPr lang="en-US" sz="2000" dirty="0" smtClean="0"/>
              <a:t>Fibrosis – macrophages, granulation tissue (fibroblasts, angiogenesis), type III collagen</a:t>
            </a:r>
          </a:p>
          <a:p>
            <a:pPr marL="857250" lvl="1" indent="-400050" algn="just">
              <a:buFont typeface="+mj-lt"/>
              <a:buAutoNum type="romanLcPeriod"/>
            </a:pPr>
            <a:r>
              <a:rPr lang="en-US" sz="2000" dirty="0" smtClean="0"/>
              <a:t>Remodeling – macrophages, fibroblasts, converting collagen III to I.</a:t>
            </a:r>
          </a:p>
        </p:txBody>
      </p:sp>
    </p:spTree>
  </p:cSld>
  <p:clrMapOvr>
    <a:masterClrMapping/>
  </p:clrMapOvr>
  <p:transition spd="slow">
    <p:wipe dir="r"/>
  </p:transition>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200150"/>
            <a:ext cx="9144000" cy="3847207"/>
          </a:xfrm>
          <a:prstGeom prst="rect">
            <a:avLst/>
          </a:prstGeom>
        </p:spPr>
        <p:txBody>
          <a:bodyPr wrap="square">
            <a:spAutoFit/>
          </a:bodyPr>
          <a:lstStyle/>
          <a:p>
            <a:pPr marL="342900" indent="-342900"/>
            <a:r>
              <a:rPr lang="en-US" dirty="0" smtClean="0"/>
              <a:t>Different tissues have different regenerative capacities</a:t>
            </a:r>
          </a:p>
          <a:p>
            <a:pPr marL="342900" indent="-342900">
              <a:buAutoNum type="alphaLcPeriod"/>
            </a:pPr>
            <a:r>
              <a:rPr lang="en-US" dirty="0" smtClean="0"/>
              <a:t>Labile cells</a:t>
            </a:r>
          </a:p>
          <a:p>
            <a:pPr marL="857250" lvl="1" indent="-400050">
              <a:buAutoNum type="romanLcPeriod"/>
            </a:pPr>
            <a:r>
              <a:rPr lang="en-US" dirty="0" smtClean="0"/>
              <a:t>Regenerate throughout life</a:t>
            </a:r>
          </a:p>
          <a:p>
            <a:pPr marL="857250" lvl="1" indent="-400050">
              <a:buAutoNum type="romanLcPeriod"/>
            </a:pPr>
            <a:r>
              <a:rPr lang="en-US" dirty="0" smtClean="0"/>
              <a:t>Examples: surface epithelial cells (skin and mucosal lining cells),hematopoietic cells, stem cells, etc.</a:t>
            </a:r>
          </a:p>
          <a:p>
            <a:pPr marL="400050" indent="-400050">
              <a:buFont typeface="+mj-lt"/>
              <a:buAutoNum type="alphaLcPeriod"/>
            </a:pPr>
            <a:endParaRPr lang="en-US" sz="1400" dirty="0" smtClean="0"/>
          </a:p>
          <a:p>
            <a:pPr marL="400050" indent="-400050">
              <a:buFont typeface="+mj-lt"/>
              <a:buAutoNum type="alphaLcPeriod"/>
            </a:pPr>
            <a:r>
              <a:rPr lang="en-US" dirty="0" smtClean="0"/>
              <a:t>Stable cells</a:t>
            </a:r>
          </a:p>
          <a:p>
            <a:pPr marL="857250" lvl="1" indent="-400050">
              <a:buAutoNum type="romanLcPeriod"/>
            </a:pPr>
            <a:r>
              <a:rPr lang="en-US" dirty="0" smtClean="0"/>
              <a:t>Replicate at a low level throughout life</a:t>
            </a:r>
          </a:p>
          <a:p>
            <a:pPr marL="857250" lvl="1" indent="-400050">
              <a:buAutoNum type="romanLcPeriod"/>
            </a:pPr>
            <a:r>
              <a:rPr lang="en-US" dirty="0" smtClean="0"/>
              <a:t>Have the capacity to divide if stimulated by some initiating event</a:t>
            </a:r>
          </a:p>
          <a:p>
            <a:pPr marL="857250" lvl="1" indent="-400050">
              <a:buAutoNum type="romanLcPeriod"/>
            </a:pPr>
            <a:r>
              <a:rPr lang="en-US" dirty="0" smtClean="0"/>
              <a:t>Examples: hepatocytes, proximal tubule cells, endothelium, etc.</a:t>
            </a:r>
          </a:p>
          <a:p>
            <a:pPr marL="400050" indent="-400050">
              <a:buAutoNum type="alphaLcPeriod"/>
            </a:pPr>
            <a:endParaRPr lang="en-US" sz="1400" dirty="0" smtClean="0"/>
          </a:p>
          <a:p>
            <a:pPr marL="400050" indent="-400050">
              <a:buAutoNum type="alphaLcPeriod"/>
            </a:pPr>
            <a:r>
              <a:rPr lang="en-US" dirty="0" smtClean="0"/>
              <a:t>Permanent cells</a:t>
            </a:r>
          </a:p>
          <a:p>
            <a:pPr marL="857250" lvl="1" indent="-400050">
              <a:buAutoNum type="romanLcPeriod"/>
            </a:pPr>
            <a:r>
              <a:rPr lang="en-US" dirty="0" smtClean="0"/>
              <a:t>Very low level of replicative capacity.</a:t>
            </a:r>
          </a:p>
          <a:p>
            <a:pPr marL="857250" lvl="1" indent="-400050">
              <a:buAutoNum type="romanLcPeriod"/>
            </a:pPr>
            <a:r>
              <a:rPr lang="en-US" dirty="0" smtClean="0"/>
              <a:t>Examples: neurons and cardiac muscle</a:t>
            </a:r>
            <a:endParaRPr lang="en-US" dirty="0"/>
          </a:p>
        </p:txBody>
      </p:sp>
      <p:sp>
        <p:nvSpPr>
          <p:cNvPr id="3" name="TextBox 2"/>
          <p:cNvSpPr txBox="1"/>
          <p:nvPr/>
        </p:nvSpPr>
        <p:spPr>
          <a:xfrm>
            <a:off x="762001" y="64785"/>
            <a:ext cx="7727693" cy="523220"/>
          </a:xfrm>
          <a:prstGeom prst="rect">
            <a:avLst/>
          </a:prstGeom>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sz="2800" b="1" dirty="0" smtClean="0"/>
              <a:t>Wound Healing, Repair and Regeneration of Tissue</a:t>
            </a:r>
            <a:endParaRPr lang="en-US" sz="2800" b="1" dirty="0"/>
          </a:p>
        </p:txBody>
      </p:sp>
      <p:sp>
        <p:nvSpPr>
          <p:cNvPr id="4" name="TextBox 3"/>
          <p:cNvSpPr txBox="1"/>
          <p:nvPr/>
        </p:nvSpPr>
        <p:spPr>
          <a:xfrm>
            <a:off x="84679" y="666750"/>
            <a:ext cx="2069669" cy="400110"/>
          </a:xfrm>
          <a:prstGeom prst="rect">
            <a:avLst/>
          </a:prstGeom>
        </p:spPr>
        <p:style>
          <a:lnRef idx="1">
            <a:schemeClr val="accent6"/>
          </a:lnRef>
          <a:fillRef idx="2">
            <a:schemeClr val="accent6"/>
          </a:fillRef>
          <a:effectRef idx="1">
            <a:schemeClr val="accent6"/>
          </a:effectRef>
          <a:fontRef idx="minor">
            <a:schemeClr val="dk1"/>
          </a:fontRef>
        </p:style>
        <p:txBody>
          <a:bodyPr wrap="none" rtlCol="0">
            <a:spAutoFit/>
          </a:bodyPr>
          <a:lstStyle/>
          <a:p>
            <a:pPr marL="457200" indent="-457200">
              <a:buFont typeface="+mj-lt"/>
              <a:buAutoNum type="arabicPeriod" startAt="2"/>
            </a:pPr>
            <a:r>
              <a:rPr lang="en-US" sz="2000" b="1" dirty="0" smtClean="0"/>
              <a:t>Regeneration</a:t>
            </a:r>
          </a:p>
        </p:txBody>
      </p:sp>
    </p:spTree>
  </p:cSld>
  <p:clrMapOvr>
    <a:masterClrMapping/>
  </p:clrMapOvr>
  <p:transition spd="slow">
    <p:wipe dir="r"/>
  </p:transition>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047750"/>
            <a:ext cx="9144000" cy="4247317"/>
          </a:xfrm>
          <a:prstGeom prst="rect">
            <a:avLst/>
          </a:prstGeom>
        </p:spPr>
        <p:txBody>
          <a:bodyPr wrap="square">
            <a:spAutoFit/>
          </a:bodyPr>
          <a:lstStyle/>
          <a:p>
            <a:pPr marL="342900" indent="-342900">
              <a:buAutoNum type="alphaLcPeriod"/>
            </a:pPr>
            <a:r>
              <a:rPr lang="en-US" dirty="0" smtClean="0"/>
              <a:t>Replacement of a damaged area by a connective tissue scar</a:t>
            </a:r>
          </a:p>
          <a:p>
            <a:pPr marL="342900" indent="-342900">
              <a:buAutoNum type="alphaLcPeriod"/>
            </a:pPr>
            <a:r>
              <a:rPr lang="en-US" dirty="0" smtClean="0"/>
              <a:t>Tissue repair is mediated by various growth factors and cytokines</a:t>
            </a:r>
          </a:p>
          <a:p>
            <a:pPr marL="857250" lvl="1" indent="-400050">
              <a:buAutoNum type="romanLcPeriod"/>
            </a:pPr>
            <a:r>
              <a:rPr lang="en-US" dirty="0" smtClean="0"/>
              <a:t>Transforming growth factor (TGF-P)</a:t>
            </a:r>
          </a:p>
          <a:p>
            <a:pPr marL="857250" lvl="1" indent="-400050">
              <a:buAutoNum type="romanLcPeriod"/>
            </a:pPr>
            <a:r>
              <a:rPr lang="en-US" dirty="0" smtClean="0"/>
              <a:t>Platelet derived growth factor (PDGF)</a:t>
            </a:r>
          </a:p>
          <a:p>
            <a:pPr marL="857250" lvl="1" indent="-400050">
              <a:buAutoNum type="romanLcPeriod"/>
            </a:pPr>
            <a:r>
              <a:rPr lang="en-US" dirty="0" smtClean="0"/>
              <a:t>Fibroblast growth factor (FGF)</a:t>
            </a:r>
          </a:p>
          <a:p>
            <a:pPr marL="857250" lvl="1" indent="-400050">
              <a:buAutoNum type="romanLcPeriod"/>
            </a:pPr>
            <a:r>
              <a:rPr lang="en-US" dirty="0" smtClean="0"/>
              <a:t>Vascular endothelial growth factor (VEGF)</a:t>
            </a:r>
          </a:p>
          <a:p>
            <a:pPr marL="857250" lvl="1" indent="-400050">
              <a:buAutoNum type="romanLcPeriod"/>
            </a:pPr>
            <a:r>
              <a:rPr lang="en-US" dirty="0" smtClean="0"/>
              <a:t>Epidermal growth factor (EDF)</a:t>
            </a:r>
          </a:p>
          <a:p>
            <a:pPr marL="857250" lvl="1" indent="-400050">
              <a:buAutoNum type="romanLcPeriod"/>
            </a:pPr>
            <a:r>
              <a:rPr lang="en-US" dirty="0" smtClean="0"/>
              <a:t>Tumor necrosis factor (TNF-a) and IL-l</a:t>
            </a:r>
          </a:p>
          <a:p>
            <a:pPr marL="400050" indent="-400050">
              <a:buAutoNum type="alphaLcPeriod"/>
            </a:pPr>
            <a:endParaRPr lang="en-US" sz="1050" dirty="0" smtClean="0"/>
          </a:p>
          <a:p>
            <a:pPr marL="400050" indent="-400050">
              <a:buAutoNum type="alphaLcPeriod"/>
            </a:pPr>
            <a:r>
              <a:rPr lang="en-US" dirty="0" smtClean="0"/>
              <a:t>Granulation tissue</a:t>
            </a:r>
          </a:p>
          <a:p>
            <a:pPr marL="857250" lvl="1" indent="-400050">
              <a:buAutoNum type="romanLcPeriod"/>
            </a:pPr>
            <a:r>
              <a:rPr lang="en-US" dirty="0" smtClean="0"/>
              <a:t>Synthetically active fibroblasts</a:t>
            </a:r>
          </a:p>
          <a:p>
            <a:pPr marL="857250" lvl="1" indent="-400050">
              <a:buAutoNum type="romanLcPeriod"/>
            </a:pPr>
            <a:r>
              <a:rPr lang="en-US" dirty="0" smtClean="0"/>
              <a:t>Capillary proliferation</a:t>
            </a:r>
          </a:p>
          <a:p>
            <a:pPr marL="400050" indent="-400050">
              <a:buAutoNum type="alphaLcPeriod"/>
            </a:pPr>
            <a:endParaRPr lang="en-US" sz="1100" dirty="0" smtClean="0"/>
          </a:p>
          <a:p>
            <a:pPr marL="400050" indent="-400050">
              <a:buAutoNum type="alphaLcPeriod"/>
            </a:pPr>
            <a:r>
              <a:rPr lang="en-US" dirty="0" smtClean="0"/>
              <a:t>Wound contraction is mediated by myofibroblasts</a:t>
            </a:r>
          </a:p>
          <a:p>
            <a:pPr marL="400050" indent="-400050">
              <a:buAutoNum type="alphaLcPeriod"/>
            </a:pPr>
            <a:endParaRPr lang="en-US" sz="1050" dirty="0" smtClean="0"/>
          </a:p>
          <a:p>
            <a:pPr marL="400050" indent="-400050">
              <a:buAutoNum type="alphaLcPeriod"/>
            </a:pPr>
            <a:r>
              <a:rPr lang="en-US" dirty="0" smtClean="0"/>
              <a:t>Scar formation</a:t>
            </a:r>
            <a:endParaRPr lang="en-US" dirty="0"/>
          </a:p>
        </p:txBody>
      </p:sp>
      <p:sp>
        <p:nvSpPr>
          <p:cNvPr id="3" name="TextBox 2"/>
          <p:cNvSpPr txBox="1"/>
          <p:nvPr/>
        </p:nvSpPr>
        <p:spPr>
          <a:xfrm>
            <a:off x="762001" y="64785"/>
            <a:ext cx="7727693" cy="523220"/>
          </a:xfrm>
          <a:prstGeom prst="rect">
            <a:avLst/>
          </a:prstGeom>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sz="2800" b="1" dirty="0" smtClean="0"/>
              <a:t>Wound Healing, Repair and Regeneration of Tissue</a:t>
            </a:r>
            <a:endParaRPr lang="en-US" sz="2800" b="1" dirty="0"/>
          </a:p>
        </p:txBody>
      </p:sp>
      <p:sp>
        <p:nvSpPr>
          <p:cNvPr id="4" name="TextBox 3"/>
          <p:cNvSpPr txBox="1"/>
          <p:nvPr/>
        </p:nvSpPr>
        <p:spPr>
          <a:xfrm>
            <a:off x="84680" y="647640"/>
            <a:ext cx="3987374" cy="400110"/>
          </a:xfrm>
          <a:prstGeom prst="rect">
            <a:avLst/>
          </a:prstGeom>
        </p:spPr>
        <p:style>
          <a:lnRef idx="1">
            <a:schemeClr val="accent6"/>
          </a:lnRef>
          <a:fillRef idx="2">
            <a:schemeClr val="accent6"/>
          </a:fillRef>
          <a:effectRef idx="1">
            <a:schemeClr val="accent6"/>
          </a:effectRef>
          <a:fontRef idx="minor">
            <a:schemeClr val="dk1"/>
          </a:fontRef>
        </p:style>
        <p:txBody>
          <a:bodyPr wrap="none" rtlCol="0">
            <a:spAutoFit/>
          </a:bodyPr>
          <a:lstStyle/>
          <a:p>
            <a:pPr marL="457200" indent="-457200">
              <a:buFont typeface="+mj-lt"/>
              <a:buAutoNum type="arabicPeriod" startAt="3"/>
            </a:pPr>
            <a:r>
              <a:rPr lang="en-US" sz="2000" b="1" dirty="0" smtClean="0"/>
              <a:t>Fibrosis and remodeling phases</a:t>
            </a:r>
          </a:p>
        </p:txBody>
      </p:sp>
    </p:spTree>
  </p:cSld>
  <p:clrMapOvr>
    <a:masterClrMapping/>
  </p:clrMapOvr>
  <p:transition spd="slow">
    <p:wipe dir="r"/>
  </p:transition>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379875"/>
            <a:ext cx="9144000" cy="3477875"/>
          </a:xfrm>
          <a:prstGeom prst="rect">
            <a:avLst/>
          </a:prstGeom>
        </p:spPr>
        <p:txBody>
          <a:bodyPr wrap="square">
            <a:spAutoFit/>
          </a:bodyPr>
          <a:lstStyle/>
          <a:p>
            <a:pPr marL="342900" indent="-342900" algn="just">
              <a:buFont typeface="+mj-lt"/>
              <a:buAutoNum type="arabicPeriod"/>
            </a:pPr>
            <a:r>
              <a:rPr lang="en-US" sz="2000" b="1" dirty="0" smtClean="0"/>
              <a:t>Systemic factors:</a:t>
            </a:r>
          </a:p>
          <a:p>
            <a:pPr marL="800100" lvl="1" indent="-342900" algn="just"/>
            <a:r>
              <a:rPr lang="en-US" sz="2000" dirty="0" smtClean="0"/>
              <a:t>These include good nutritional status and general health. Infection, impaired immunity, poor blood supply and systemic conditions, e.g. diabetes mellitus and cancer, reduce the rate of wound healing.</a:t>
            </a:r>
          </a:p>
          <a:p>
            <a:pPr marL="342900" indent="-342900" algn="just">
              <a:buFont typeface="+mj-lt"/>
              <a:buAutoNum type="arabicPeriod"/>
            </a:pPr>
            <a:endParaRPr lang="en-US" sz="2000" b="1" dirty="0" smtClean="0"/>
          </a:p>
          <a:p>
            <a:pPr marL="342900" indent="-342900" algn="just">
              <a:buFont typeface="+mj-lt"/>
              <a:buAutoNum type="arabicPeriod"/>
            </a:pPr>
            <a:r>
              <a:rPr lang="en-US" sz="2000" b="1" dirty="0" smtClean="0"/>
              <a:t>Local factors:</a:t>
            </a:r>
          </a:p>
          <a:p>
            <a:pPr marL="800100" lvl="1" indent="-342900" algn="just"/>
            <a:r>
              <a:rPr lang="en-US" sz="2000" dirty="0" smtClean="0"/>
              <a:t>Local factors that facilitate wound healing include:</a:t>
            </a:r>
          </a:p>
          <a:p>
            <a:pPr marL="800100" lvl="1" indent="-342900" algn="just">
              <a:buFont typeface="Arial" pitchFamily="34" charset="0"/>
              <a:buChar char="•"/>
            </a:pPr>
            <a:r>
              <a:rPr lang="en-US" sz="2000" dirty="0" smtClean="0"/>
              <a:t>Good blood supply providing oxygen and nutrients and removing waste products</a:t>
            </a:r>
          </a:p>
          <a:p>
            <a:pPr marL="800100" lvl="1" indent="-342900" algn="just">
              <a:buFont typeface="Arial" pitchFamily="34" charset="0"/>
              <a:buChar char="•"/>
            </a:pPr>
            <a:r>
              <a:rPr lang="en-US" sz="2000" dirty="0" smtClean="0"/>
              <a:t>Freedom from contamination by, e.g., microbes, foreign bodies, toxic chemicals.</a:t>
            </a:r>
            <a:endParaRPr lang="en-US" sz="2000" dirty="0"/>
          </a:p>
        </p:txBody>
      </p:sp>
      <p:sp>
        <p:nvSpPr>
          <p:cNvPr id="3" name="Rectangle 2"/>
          <p:cNvSpPr/>
          <p:nvPr/>
        </p:nvSpPr>
        <p:spPr>
          <a:xfrm>
            <a:off x="152401" y="723840"/>
            <a:ext cx="4295791" cy="40011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a:spAutoFit/>
          </a:bodyPr>
          <a:lstStyle/>
          <a:p>
            <a:r>
              <a:rPr lang="en-US" sz="2000" b="1" dirty="0" smtClean="0"/>
              <a:t>Conditions required for wound healing</a:t>
            </a:r>
          </a:p>
        </p:txBody>
      </p:sp>
      <p:sp>
        <p:nvSpPr>
          <p:cNvPr id="4" name="TextBox 3"/>
          <p:cNvSpPr txBox="1"/>
          <p:nvPr/>
        </p:nvSpPr>
        <p:spPr>
          <a:xfrm>
            <a:off x="762001" y="64785"/>
            <a:ext cx="7727693" cy="523220"/>
          </a:xfrm>
          <a:prstGeom prst="rect">
            <a:avLst/>
          </a:prstGeom>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sz="2800" b="1" dirty="0" smtClean="0"/>
              <a:t>Wound Healing, Repair and Regeneration of Tissue</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535490"/>
            <a:ext cx="9144000" cy="1569660"/>
          </a:xfrm>
          <a:prstGeom prst="rect">
            <a:avLst/>
          </a:prstGeom>
        </p:spPr>
        <p:txBody>
          <a:bodyPr wrap="square">
            <a:spAutoFit/>
          </a:bodyPr>
          <a:lstStyle/>
          <a:p>
            <a:pPr marL="342900" indent="-342900" algn="just">
              <a:buFont typeface="Arial" pitchFamily="34" charset="0"/>
              <a:buChar char="•"/>
            </a:pPr>
            <a:r>
              <a:rPr lang="en-US" sz="2400" b="1" dirty="0" smtClean="0"/>
              <a:t>Definition: </a:t>
            </a:r>
            <a:r>
              <a:rPr lang="en-US" sz="2400" dirty="0" smtClean="0"/>
              <a:t>occurs with clean wounds when there has been little tissue damage and the wound edges are closely approximated.</a:t>
            </a:r>
          </a:p>
          <a:p>
            <a:pPr marL="342900" indent="-342900" algn="just">
              <a:buFont typeface="Arial" pitchFamily="34" charset="0"/>
              <a:buChar char="•"/>
            </a:pPr>
            <a:endParaRPr lang="en-US" sz="2400" dirty="0" smtClean="0"/>
          </a:p>
          <a:p>
            <a:pPr marL="342900" indent="-342900" algn="just">
              <a:buFont typeface="Arial" pitchFamily="34" charset="0"/>
              <a:buChar char="•"/>
            </a:pPr>
            <a:r>
              <a:rPr lang="en-US" sz="2400" dirty="0" smtClean="0"/>
              <a:t>The classic example is a surgical incision</a:t>
            </a:r>
            <a:endParaRPr lang="en-US" sz="2400" dirty="0"/>
          </a:p>
        </p:txBody>
      </p:sp>
      <p:sp>
        <p:nvSpPr>
          <p:cNvPr id="3" name="Rectangle 2"/>
          <p:cNvSpPr/>
          <p:nvPr/>
        </p:nvSpPr>
        <p:spPr>
          <a:xfrm>
            <a:off x="172816" y="723840"/>
            <a:ext cx="4981172" cy="40011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none">
            <a:spAutoFit/>
          </a:bodyPr>
          <a:lstStyle/>
          <a:p>
            <a:pPr marL="457200" indent="-457200">
              <a:buAutoNum type="alphaLcPeriod"/>
            </a:pPr>
            <a:r>
              <a:rPr lang="en-US" sz="2000" b="1" dirty="0" smtClean="0"/>
              <a:t>Primary union (healing by first intention)</a:t>
            </a:r>
            <a:endParaRPr lang="en-US" sz="2000" b="1" dirty="0"/>
          </a:p>
        </p:txBody>
      </p:sp>
      <p:sp>
        <p:nvSpPr>
          <p:cNvPr id="4" name="TextBox 3"/>
          <p:cNvSpPr txBox="1"/>
          <p:nvPr/>
        </p:nvSpPr>
        <p:spPr>
          <a:xfrm>
            <a:off x="762001" y="64785"/>
            <a:ext cx="7727693" cy="523220"/>
          </a:xfrm>
          <a:prstGeom prst="rect">
            <a:avLst/>
          </a:prstGeom>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sz="2800" b="1" dirty="0" smtClean="0"/>
              <a:t>Wound Healing, Repair and Regeneration of Tissue</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71451"/>
            <a:ext cx="9144000" cy="58477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rtlCol="0">
            <a:spAutoFit/>
          </a:bodyPr>
          <a:lstStyle/>
          <a:p>
            <a:pPr algn="ctr"/>
            <a:r>
              <a:rPr lang="en-US" sz="3200" b="1" dirty="0" smtClean="0"/>
              <a:t>Cellular response to cell injury</a:t>
            </a:r>
            <a:endParaRPr lang="en-US" sz="3200" b="1" dirty="0"/>
          </a:p>
        </p:txBody>
      </p:sp>
      <p:sp>
        <p:nvSpPr>
          <p:cNvPr id="3" name="TextBox 2"/>
          <p:cNvSpPr txBox="1"/>
          <p:nvPr/>
        </p:nvSpPr>
        <p:spPr>
          <a:xfrm>
            <a:off x="0" y="1075075"/>
            <a:ext cx="9144000" cy="3477875"/>
          </a:xfrm>
          <a:prstGeom prst="rect">
            <a:avLst/>
          </a:prstGeom>
          <a:noFill/>
        </p:spPr>
        <p:txBody>
          <a:bodyPr wrap="square" rtlCol="0">
            <a:spAutoFit/>
          </a:bodyPr>
          <a:lstStyle/>
          <a:p>
            <a:pPr marL="342900" indent="-342900" algn="just">
              <a:buAutoNum type="arabicPeriod"/>
            </a:pPr>
            <a:r>
              <a:rPr lang="en-US" sz="2000" dirty="0" smtClean="0"/>
              <a:t>When there is </a:t>
            </a:r>
            <a:r>
              <a:rPr lang="en-US" sz="2000" dirty="0" smtClean="0">
                <a:solidFill>
                  <a:srgbClr val="0070C0"/>
                </a:solidFill>
              </a:rPr>
              <a:t>increased functional demand</a:t>
            </a:r>
            <a:r>
              <a:rPr lang="en-US" sz="2000" dirty="0" smtClean="0"/>
              <a:t>, the </a:t>
            </a:r>
            <a:r>
              <a:rPr lang="en-US" sz="2000" dirty="0" smtClean="0">
                <a:solidFill>
                  <a:srgbClr val="0070C0"/>
                </a:solidFill>
              </a:rPr>
              <a:t>cell may adopt to the changes</a:t>
            </a:r>
            <a:r>
              <a:rPr lang="en-US" sz="2000" dirty="0" smtClean="0"/>
              <a:t> which are expressed morphologically and then revert back to normal after the stress is removed (</a:t>
            </a:r>
            <a:r>
              <a:rPr lang="en-US" sz="2000" b="1" i="1" dirty="0" smtClean="0">
                <a:solidFill>
                  <a:srgbClr val="7030A0"/>
                </a:solidFill>
              </a:rPr>
              <a:t>cellular adaption</a:t>
            </a:r>
            <a:r>
              <a:rPr lang="en-US" sz="2000" dirty="0" smtClean="0"/>
              <a:t>).</a:t>
            </a:r>
          </a:p>
          <a:p>
            <a:pPr marL="342900" indent="-342900" algn="just">
              <a:buAutoNum type="arabicPeriod"/>
            </a:pPr>
            <a:endParaRPr lang="en-US" sz="2000" dirty="0" smtClean="0"/>
          </a:p>
          <a:p>
            <a:pPr marL="342900" indent="-342900" algn="just">
              <a:buAutoNum type="arabicPeriod"/>
            </a:pPr>
            <a:r>
              <a:rPr lang="en-US" sz="2000" dirty="0" smtClean="0"/>
              <a:t>When the stress is mild to moderate, the injured cell may recover (</a:t>
            </a:r>
            <a:r>
              <a:rPr lang="en-US" sz="2000" b="1" i="1" dirty="0" smtClean="0">
                <a:solidFill>
                  <a:srgbClr val="0070C0"/>
                </a:solidFill>
              </a:rPr>
              <a:t>reversible</a:t>
            </a:r>
            <a:r>
              <a:rPr lang="en-US" sz="2000" dirty="0" smtClean="0">
                <a:solidFill>
                  <a:srgbClr val="0070C0"/>
                </a:solidFill>
              </a:rPr>
              <a:t> </a:t>
            </a:r>
            <a:r>
              <a:rPr lang="en-US" sz="2000" b="1" i="1" dirty="0" smtClean="0">
                <a:solidFill>
                  <a:srgbClr val="0070C0"/>
                </a:solidFill>
              </a:rPr>
              <a:t>cell</a:t>
            </a:r>
            <a:r>
              <a:rPr lang="en-US" sz="2000" dirty="0" smtClean="0">
                <a:solidFill>
                  <a:srgbClr val="0070C0"/>
                </a:solidFill>
              </a:rPr>
              <a:t> </a:t>
            </a:r>
            <a:r>
              <a:rPr lang="en-US" sz="2000" b="1" i="1" dirty="0" smtClean="0">
                <a:solidFill>
                  <a:srgbClr val="0070C0"/>
                </a:solidFill>
              </a:rPr>
              <a:t>injury</a:t>
            </a:r>
            <a:r>
              <a:rPr lang="en-US" sz="2000" dirty="0" smtClean="0"/>
              <a:t>), while when the injury is persistent cell death may occur (</a:t>
            </a:r>
            <a:r>
              <a:rPr lang="en-US" sz="2000" b="1" i="1" dirty="0" smtClean="0">
                <a:solidFill>
                  <a:srgbClr val="0070C0"/>
                </a:solidFill>
              </a:rPr>
              <a:t>irreversible cell injury</a:t>
            </a:r>
            <a:r>
              <a:rPr lang="en-US" sz="2000" dirty="0" smtClean="0"/>
              <a:t>).</a:t>
            </a:r>
          </a:p>
          <a:p>
            <a:pPr marL="342900" indent="-342900" algn="just">
              <a:buAutoNum type="arabicPeriod"/>
            </a:pPr>
            <a:endParaRPr lang="en-US" sz="2000" dirty="0" smtClean="0"/>
          </a:p>
          <a:p>
            <a:pPr marL="342900" indent="-342900" algn="just">
              <a:buAutoNum type="arabicPeriod"/>
            </a:pPr>
            <a:r>
              <a:rPr lang="en-US" sz="2000" dirty="0" smtClean="0"/>
              <a:t>The residual effects to reversible cell injury may persist in the cell as evidence of cell injury at subcellular level (</a:t>
            </a:r>
            <a:r>
              <a:rPr lang="en-US" sz="2000" b="1" i="1" dirty="0" smtClean="0">
                <a:solidFill>
                  <a:srgbClr val="002060"/>
                </a:solidFill>
              </a:rPr>
              <a:t>subcellular</a:t>
            </a:r>
            <a:r>
              <a:rPr lang="en-US" sz="2000" dirty="0" smtClean="0">
                <a:solidFill>
                  <a:srgbClr val="002060"/>
                </a:solidFill>
              </a:rPr>
              <a:t> </a:t>
            </a:r>
            <a:r>
              <a:rPr lang="en-US" sz="2000" b="1" i="1" dirty="0" smtClean="0">
                <a:solidFill>
                  <a:srgbClr val="002060"/>
                </a:solidFill>
              </a:rPr>
              <a:t>changes</a:t>
            </a:r>
            <a:r>
              <a:rPr lang="en-US" sz="2000" dirty="0" smtClean="0"/>
              <a:t>), or metabolites may accumulate within the cell (</a:t>
            </a:r>
            <a:r>
              <a:rPr lang="en-US" sz="2000" b="1" i="1" dirty="0" smtClean="0">
                <a:solidFill>
                  <a:srgbClr val="002060"/>
                </a:solidFill>
              </a:rPr>
              <a:t>intracellular</a:t>
            </a:r>
            <a:r>
              <a:rPr lang="en-US" sz="2000" dirty="0" smtClean="0">
                <a:solidFill>
                  <a:srgbClr val="002060"/>
                </a:solidFill>
              </a:rPr>
              <a:t> </a:t>
            </a:r>
            <a:r>
              <a:rPr lang="en-US" sz="2000" b="1" i="1" dirty="0" smtClean="0">
                <a:solidFill>
                  <a:srgbClr val="002060"/>
                </a:solidFill>
              </a:rPr>
              <a:t>accumulations</a:t>
            </a:r>
            <a:r>
              <a:rPr lang="en-US" sz="2000" dirty="0" smtClean="0"/>
              <a:t>).</a:t>
            </a:r>
          </a:p>
        </p:txBody>
      </p:sp>
    </p:spTree>
  </p:cSld>
  <p:clrMapOvr>
    <a:masterClrMapping/>
  </p:clrMapOvr>
  <p:transition spd="slow">
    <p:wipe dir="r"/>
  </p:transition>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0594" name="Picture 2"/>
          <p:cNvPicPr>
            <a:picLocks noChangeAspect="1" noChangeArrowheads="1"/>
          </p:cNvPicPr>
          <p:nvPr/>
        </p:nvPicPr>
        <p:blipFill>
          <a:blip r:embed="rId2"/>
          <a:srcRect/>
          <a:stretch>
            <a:fillRect/>
          </a:stretch>
        </p:blipFill>
        <p:spPr bwMode="auto">
          <a:xfrm>
            <a:off x="-152400" y="1200150"/>
            <a:ext cx="9296401" cy="3171825"/>
          </a:xfrm>
          <a:prstGeom prst="rect">
            <a:avLst/>
          </a:prstGeom>
          <a:noFill/>
          <a:ln w="9525">
            <a:noFill/>
            <a:miter lim="800000"/>
            <a:headEnd/>
            <a:tailEnd/>
          </a:ln>
          <a:effectLst/>
        </p:spPr>
      </p:pic>
      <p:sp>
        <p:nvSpPr>
          <p:cNvPr id="3" name="Rectangle 2"/>
          <p:cNvSpPr/>
          <p:nvPr/>
        </p:nvSpPr>
        <p:spPr>
          <a:xfrm>
            <a:off x="2266080" y="4695051"/>
            <a:ext cx="4160306" cy="400110"/>
          </a:xfrm>
          <a:prstGeom prst="rect">
            <a:avLst/>
          </a:prstGeom>
        </p:spPr>
        <p:txBody>
          <a:bodyPr wrap="none">
            <a:spAutoFit/>
          </a:bodyPr>
          <a:lstStyle/>
          <a:p>
            <a:r>
              <a:rPr lang="en-US" sz="2000" b="1" dirty="0" smtClean="0"/>
              <a:t>Fig: Stages in primary wound healing.</a:t>
            </a:r>
            <a:endParaRPr lang="en-US" sz="2000" dirty="0"/>
          </a:p>
        </p:txBody>
      </p:sp>
      <p:sp>
        <p:nvSpPr>
          <p:cNvPr id="4" name="TextBox 3"/>
          <p:cNvSpPr txBox="1"/>
          <p:nvPr/>
        </p:nvSpPr>
        <p:spPr>
          <a:xfrm>
            <a:off x="518755" y="4412218"/>
            <a:ext cx="1534266" cy="369332"/>
          </a:xfrm>
          <a:prstGeom prst="rect">
            <a:avLst/>
          </a:prstGeom>
          <a:noFill/>
        </p:spPr>
        <p:txBody>
          <a:bodyPr wrap="none" rtlCol="0">
            <a:spAutoFit/>
          </a:bodyPr>
          <a:lstStyle/>
          <a:p>
            <a:r>
              <a:rPr lang="en-US" b="1" dirty="0" smtClean="0"/>
              <a:t>Inflammation </a:t>
            </a:r>
            <a:endParaRPr lang="en-US" b="1" dirty="0"/>
          </a:p>
        </p:txBody>
      </p:sp>
      <p:sp>
        <p:nvSpPr>
          <p:cNvPr id="5" name="TextBox 4"/>
          <p:cNvSpPr txBox="1"/>
          <p:nvPr/>
        </p:nvSpPr>
        <p:spPr>
          <a:xfrm>
            <a:off x="3061689" y="4412218"/>
            <a:ext cx="1485087" cy="369332"/>
          </a:xfrm>
          <a:prstGeom prst="rect">
            <a:avLst/>
          </a:prstGeom>
          <a:noFill/>
        </p:spPr>
        <p:txBody>
          <a:bodyPr wrap="none" rtlCol="0">
            <a:spAutoFit/>
          </a:bodyPr>
          <a:lstStyle/>
          <a:p>
            <a:r>
              <a:rPr lang="en-US" b="1" dirty="0" smtClean="0"/>
              <a:t>Proliferation  </a:t>
            </a:r>
            <a:endParaRPr lang="en-US" b="1" dirty="0"/>
          </a:p>
        </p:txBody>
      </p:sp>
      <p:sp>
        <p:nvSpPr>
          <p:cNvPr id="6" name="TextBox 5"/>
          <p:cNvSpPr txBox="1"/>
          <p:nvPr/>
        </p:nvSpPr>
        <p:spPr>
          <a:xfrm>
            <a:off x="5770432" y="4412218"/>
            <a:ext cx="1379224" cy="369332"/>
          </a:xfrm>
          <a:prstGeom prst="rect">
            <a:avLst/>
          </a:prstGeom>
          <a:noFill/>
        </p:spPr>
        <p:txBody>
          <a:bodyPr wrap="none" rtlCol="0">
            <a:spAutoFit/>
          </a:bodyPr>
          <a:lstStyle/>
          <a:p>
            <a:r>
              <a:rPr lang="en-US" b="1" dirty="0" smtClean="0"/>
              <a:t>Maturation  </a:t>
            </a:r>
            <a:endParaRPr lang="en-US" b="1" dirty="0"/>
          </a:p>
        </p:txBody>
      </p:sp>
      <p:sp>
        <p:nvSpPr>
          <p:cNvPr id="8" name="TextBox 7"/>
          <p:cNvSpPr txBox="1"/>
          <p:nvPr/>
        </p:nvSpPr>
        <p:spPr>
          <a:xfrm>
            <a:off x="762001" y="64785"/>
            <a:ext cx="7727693" cy="523220"/>
          </a:xfrm>
          <a:prstGeom prst="rect">
            <a:avLst/>
          </a:prstGeom>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sz="2800" b="1" dirty="0" smtClean="0"/>
              <a:t>Wound Healing, Repair and Regeneration of Tissue</a:t>
            </a:r>
            <a:endParaRPr lang="en-US" sz="2800" b="1" dirty="0"/>
          </a:p>
        </p:txBody>
      </p:sp>
      <p:sp>
        <p:nvSpPr>
          <p:cNvPr id="9" name="Rectangle 8"/>
          <p:cNvSpPr/>
          <p:nvPr/>
        </p:nvSpPr>
        <p:spPr>
          <a:xfrm>
            <a:off x="172816" y="723840"/>
            <a:ext cx="4981172" cy="40011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none">
            <a:spAutoFit/>
          </a:bodyPr>
          <a:lstStyle/>
          <a:p>
            <a:pPr marL="457200" indent="-457200">
              <a:buAutoNum type="alphaLcPeriod"/>
            </a:pPr>
            <a:r>
              <a:rPr lang="en-US" sz="2000" b="1" dirty="0" smtClean="0"/>
              <a:t>Primary union (healing by first intention)</a:t>
            </a:r>
            <a:endParaRPr lang="en-US" sz="2000" b="1" dirty="0"/>
          </a:p>
        </p:txBody>
      </p:sp>
    </p:spTree>
  </p:cSld>
  <p:clrMapOvr>
    <a:masterClrMapping/>
  </p:clrMapOvr>
  <p:transition spd="slow">
    <p:wipe dir="r"/>
  </p:transition>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353562"/>
            <a:ext cx="9144000" cy="2554545"/>
          </a:xfrm>
          <a:prstGeom prst="rect">
            <a:avLst/>
          </a:prstGeom>
        </p:spPr>
        <p:txBody>
          <a:bodyPr wrap="square">
            <a:spAutoFit/>
          </a:bodyPr>
          <a:lstStyle/>
          <a:p>
            <a:pPr marL="342900" indent="-342900" algn="just">
              <a:buFont typeface="Arial" pitchFamily="34" charset="0"/>
              <a:buChar char="•"/>
            </a:pPr>
            <a:r>
              <a:rPr lang="en-US" sz="2000" b="1" dirty="0" smtClean="0"/>
              <a:t>Definition: </a:t>
            </a:r>
            <a:r>
              <a:rPr lang="en-US" sz="2000" dirty="0" smtClean="0"/>
              <a:t>occurs in wounds that have large tissue defects and when the two skin edges are not in contact.</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It requires larger amounts of granulation tissue to fill in the defect.</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Often accompanied by significant wound contraction.</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Often results in larger residual scars</a:t>
            </a:r>
            <a:endParaRPr lang="en-US" sz="2000" dirty="0"/>
          </a:p>
        </p:txBody>
      </p:sp>
      <p:sp>
        <p:nvSpPr>
          <p:cNvPr id="3" name="Rectangle 2"/>
          <p:cNvSpPr/>
          <p:nvPr/>
        </p:nvSpPr>
        <p:spPr>
          <a:xfrm>
            <a:off x="152400" y="723840"/>
            <a:ext cx="7010400" cy="40011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square">
            <a:spAutoFit/>
          </a:bodyPr>
          <a:lstStyle/>
          <a:p>
            <a:pPr marL="457200" indent="-457200">
              <a:buFont typeface="+mj-lt"/>
              <a:buAutoNum type="alphaLcPeriod" startAt="2"/>
            </a:pPr>
            <a:r>
              <a:rPr lang="en-US" sz="2000" b="1" dirty="0" smtClean="0"/>
              <a:t>Secondary union (healing by secondary intention)</a:t>
            </a:r>
            <a:endParaRPr lang="en-US" sz="2000" b="1" dirty="0"/>
          </a:p>
        </p:txBody>
      </p:sp>
      <p:sp>
        <p:nvSpPr>
          <p:cNvPr id="4" name="TextBox 3"/>
          <p:cNvSpPr txBox="1"/>
          <p:nvPr/>
        </p:nvSpPr>
        <p:spPr>
          <a:xfrm>
            <a:off x="762001" y="64785"/>
            <a:ext cx="7727693" cy="523220"/>
          </a:xfrm>
          <a:prstGeom prst="rect">
            <a:avLst/>
          </a:prstGeom>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sz="2800" b="1" dirty="0" smtClean="0"/>
              <a:t>Wound Healing, Repair and Regeneration of Tissue</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62001" y="64785"/>
            <a:ext cx="7727693" cy="523220"/>
          </a:xfrm>
          <a:prstGeom prst="rect">
            <a:avLst/>
          </a:prstGeom>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sz="2800" b="1" dirty="0" smtClean="0"/>
              <a:t>Wound Healing, Repair and Regeneration of Tissue</a:t>
            </a:r>
            <a:endParaRPr lang="en-US" sz="2800" b="1" dirty="0"/>
          </a:p>
        </p:txBody>
      </p:sp>
      <p:pic>
        <p:nvPicPr>
          <p:cNvPr id="111619" name="Picture 3" descr="C:\Users\krishna bastola\Desktop\kjkjk.jpg"/>
          <p:cNvPicPr>
            <a:picLocks noChangeAspect="1" noChangeArrowheads="1"/>
          </p:cNvPicPr>
          <p:nvPr/>
        </p:nvPicPr>
        <p:blipFill>
          <a:blip r:embed="rId2"/>
          <a:srcRect/>
          <a:stretch>
            <a:fillRect/>
          </a:stretch>
        </p:blipFill>
        <p:spPr bwMode="auto">
          <a:xfrm>
            <a:off x="228600" y="695486"/>
            <a:ext cx="4267200" cy="4448014"/>
          </a:xfrm>
          <a:prstGeom prst="rect">
            <a:avLst/>
          </a:prstGeom>
        </p:spPr>
        <p:style>
          <a:lnRef idx="2">
            <a:schemeClr val="accent2"/>
          </a:lnRef>
          <a:fillRef idx="1">
            <a:schemeClr val="lt1"/>
          </a:fillRef>
          <a:effectRef idx="0">
            <a:schemeClr val="accent2"/>
          </a:effectRef>
          <a:fontRef idx="minor">
            <a:schemeClr val="dk1"/>
          </a:fontRef>
        </p:style>
      </p:pic>
      <p:pic>
        <p:nvPicPr>
          <p:cNvPr id="111620" name="Picture 4" descr="C:\Users\krishna bastola\Desktop\klk.jpg"/>
          <p:cNvPicPr>
            <a:picLocks noChangeAspect="1" noChangeArrowheads="1"/>
          </p:cNvPicPr>
          <p:nvPr/>
        </p:nvPicPr>
        <p:blipFill>
          <a:blip r:embed="rId3"/>
          <a:srcRect/>
          <a:stretch>
            <a:fillRect/>
          </a:stretch>
        </p:blipFill>
        <p:spPr bwMode="auto">
          <a:xfrm>
            <a:off x="4752976" y="742951"/>
            <a:ext cx="4162425" cy="4000500"/>
          </a:xfrm>
          <a:prstGeom prst="rect">
            <a:avLst/>
          </a:prstGeom>
        </p:spPr>
        <p:style>
          <a:lnRef idx="2">
            <a:schemeClr val="accent2"/>
          </a:lnRef>
          <a:fillRef idx="1">
            <a:schemeClr val="lt1"/>
          </a:fillRef>
          <a:effectRef idx="0">
            <a:schemeClr val="accent2"/>
          </a:effectRef>
          <a:fontRef idx="minor">
            <a:schemeClr val="dk1"/>
          </a:fontRef>
        </p:style>
      </p:pic>
      <p:sp>
        <p:nvSpPr>
          <p:cNvPr id="7" name="Rectangle 6"/>
          <p:cNvSpPr/>
          <p:nvPr/>
        </p:nvSpPr>
        <p:spPr>
          <a:xfrm>
            <a:off x="4800600" y="4781550"/>
            <a:ext cx="3962400" cy="369332"/>
          </a:xfrm>
          <a:prstGeom prst="rect">
            <a:avLst/>
          </a:prstGeom>
        </p:spPr>
        <p:style>
          <a:lnRef idx="1">
            <a:schemeClr val="accent5"/>
          </a:lnRef>
          <a:fillRef idx="2">
            <a:schemeClr val="accent5"/>
          </a:fillRef>
          <a:effectRef idx="1">
            <a:schemeClr val="accent5"/>
          </a:effectRef>
          <a:fontRef idx="minor">
            <a:schemeClr val="dk1"/>
          </a:fontRef>
        </p:style>
        <p:txBody>
          <a:bodyPr wrap="square">
            <a:spAutoFit/>
          </a:bodyPr>
          <a:lstStyle/>
          <a:p>
            <a:r>
              <a:rPr lang="en-US" b="1" dirty="0" smtClean="0"/>
              <a:t>Fig: Stages in secondary wound healing.</a:t>
            </a:r>
            <a:endParaRPr lang="en-US" dirty="0"/>
          </a:p>
        </p:txBody>
      </p:sp>
    </p:spTree>
  </p:cSld>
  <p:clrMapOvr>
    <a:masterClrMapping/>
  </p:clrMapOvr>
  <p:transition spd="slow">
    <p:wipe dir="r"/>
  </p:transition>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90801" y="1943100"/>
            <a:ext cx="3246722" cy="2185214"/>
          </a:xfrm>
          <a:prstGeom prst="rect">
            <a:avLst/>
          </a:prstGeom>
          <a:noFill/>
        </p:spPr>
        <p:txBody>
          <a:bodyPr wrap="none" rtlCol="0">
            <a:spAutoFit/>
          </a:bodyPr>
          <a:lstStyle/>
          <a:p>
            <a:pPr algn="ctr"/>
            <a:r>
              <a:rPr lang="en-US" sz="4000" b="1" dirty="0" smtClean="0">
                <a:solidFill>
                  <a:srgbClr val="FF0000"/>
                </a:solidFill>
              </a:rPr>
              <a:t>Thank You…!!!</a:t>
            </a:r>
          </a:p>
          <a:p>
            <a:pPr algn="ctr"/>
            <a:endParaRPr lang="en-US" sz="3200" b="1" dirty="0" smtClean="0"/>
          </a:p>
          <a:p>
            <a:pPr algn="ctr"/>
            <a:endParaRPr lang="en-US" sz="3200" b="1" dirty="0" smtClean="0"/>
          </a:p>
          <a:p>
            <a:pPr algn="ctr"/>
            <a:r>
              <a:rPr lang="en-US" sz="3200" b="1" i="1" dirty="0" smtClean="0"/>
              <a:t>End of Unit I</a:t>
            </a:r>
            <a:endParaRPr lang="en-US" sz="3200" b="1" i="1" dirty="0"/>
          </a:p>
        </p:txBody>
      </p:sp>
    </p:spTree>
  </p:cSld>
  <p:clrMapOvr>
    <a:masterClrMapping/>
  </p:clrMapOvr>
  <p:transition spd="slow">
    <p:wipe dir="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57601" y="114300"/>
            <a:ext cx="1676485" cy="707886"/>
          </a:xfrm>
          <a:prstGeom prst="rect">
            <a:avLst/>
          </a:prstGeom>
        </p:spPr>
        <p:style>
          <a:lnRef idx="0">
            <a:schemeClr val="accent5"/>
          </a:lnRef>
          <a:fillRef idx="3">
            <a:schemeClr val="accent5"/>
          </a:fillRef>
          <a:effectRef idx="3">
            <a:schemeClr val="accent5"/>
          </a:effectRef>
          <a:fontRef idx="minor">
            <a:schemeClr val="lt1"/>
          </a:fontRef>
        </p:style>
        <p:txBody>
          <a:bodyPr wrap="none" rtlCol="0">
            <a:spAutoFit/>
          </a:bodyPr>
          <a:lstStyle/>
          <a:p>
            <a:pPr algn="ctr"/>
            <a:r>
              <a:rPr lang="en-US" sz="2000" b="1" dirty="0" smtClean="0"/>
              <a:t>Normal cell</a:t>
            </a:r>
          </a:p>
          <a:p>
            <a:pPr algn="ctr"/>
            <a:r>
              <a:rPr lang="en-US" sz="2000" b="1" dirty="0" smtClean="0"/>
              <a:t>(homeostasis)</a:t>
            </a:r>
            <a:endParaRPr lang="en-US" sz="2000" b="1" dirty="0"/>
          </a:p>
        </p:txBody>
      </p:sp>
      <p:sp>
        <p:nvSpPr>
          <p:cNvPr id="3" name="TextBox 2"/>
          <p:cNvSpPr txBox="1"/>
          <p:nvPr/>
        </p:nvSpPr>
        <p:spPr>
          <a:xfrm>
            <a:off x="1241547" y="1608951"/>
            <a:ext cx="1167884" cy="400110"/>
          </a:xfrm>
          <a:prstGeom prst="rect">
            <a:avLst/>
          </a:prstGeom>
        </p:spPr>
        <p:style>
          <a:lnRef idx="1">
            <a:schemeClr val="accent5"/>
          </a:lnRef>
          <a:fillRef idx="2">
            <a:schemeClr val="accent5"/>
          </a:fillRef>
          <a:effectRef idx="1">
            <a:schemeClr val="accent5"/>
          </a:effectRef>
          <a:fontRef idx="minor">
            <a:schemeClr val="dk1"/>
          </a:fontRef>
        </p:style>
        <p:txBody>
          <a:bodyPr wrap="none" rtlCol="0">
            <a:spAutoFit/>
          </a:bodyPr>
          <a:lstStyle/>
          <a:p>
            <a:r>
              <a:rPr lang="en-US" sz="2000" b="1" dirty="0" smtClean="0"/>
              <a:t>Adaption</a:t>
            </a:r>
            <a:endParaRPr lang="en-US" sz="2000" b="1" dirty="0"/>
          </a:p>
        </p:txBody>
      </p:sp>
      <p:sp>
        <p:nvSpPr>
          <p:cNvPr id="4" name="TextBox 3"/>
          <p:cNvSpPr txBox="1"/>
          <p:nvPr/>
        </p:nvSpPr>
        <p:spPr>
          <a:xfrm>
            <a:off x="6577432" y="1551801"/>
            <a:ext cx="1251818" cy="400110"/>
          </a:xfrm>
          <a:prstGeom prst="rect">
            <a:avLst/>
          </a:prstGeom>
        </p:spPr>
        <p:style>
          <a:lnRef idx="1">
            <a:schemeClr val="accent6"/>
          </a:lnRef>
          <a:fillRef idx="2">
            <a:schemeClr val="accent6"/>
          </a:fillRef>
          <a:effectRef idx="1">
            <a:schemeClr val="accent6"/>
          </a:effectRef>
          <a:fontRef idx="minor">
            <a:schemeClr val="dk1"/>
          </a:fontRef>
        </p:style>
        <p:txBody>
          <a:bodyPr wrap="none" rtlCol="0">
            <a:spAutoFit/>
          </a:bodyPr>
          <a:lstStyle/>
          <a:p>
            <a:r>
              <a:rPr lang="en-US" sz="2000" b="1" dirty="0" smtClean="0"/>
              <a:t>Cell injury</a:t>
            </a:r>
            <a:endParaRPr lang="en-US" sz="2000" b="1" dirty="0"/>
          </a:p>
        </p:txBody>
      </p:sp>
      <p:sp>
        <p:nvSpPr>
          <p:cNvPr id="5" name="TextBox 4"/>
          <p:cNvSpPr txBox="1"/>
          <p:nvPr/>
        </p:nvSpPr>
        <p:spPr>
          <a:xfrm>
            <a:off x="1239227" y="2715652"/>
            <a:ext cx="1344279" cy="707886"/>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000" b="1" dirty="0" smtClean="0"/>
              <a:t>Reversible </a:t>
            </a:r>
          </a:p>
          <a:p>
            <a:r>
              <a:rPr lang="en-US" sz="2000" b="1" dirty="0" smtClean="0"/>
              <a:t>cell injury</a:t>
            </a:r>
            <a:endParaRPr lang="en-US" sz="2000" b="1" dirty="0"/>
          </a:p>
        </p:txBody>
      </p:sp>
      <p:sp>
        <p:nvSpPr>
          <p:cNvPr id="6" name="TextBox 5"/>
          <p:cNvSpPr txBox="1"/>
          <p:nvPr/>
        </p:nvSpPr>
        <p:spPr>
          <a:xfrm>
            <a:off x="3505201" y="2728867"/>
            <a:ext cx="2563587" cy="40011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000" b="1" dirty="0" smtClean="0"/>
              <a:t>Subcellular alterations</a:t>
            </a:r>
            <a:endParaRPr lang="en-US" sz="2000" b="1" dirty="0"/>
          </a:p>
        </p:txBody>
      </p:sp>
      <p:sp>
        <p:nvSpPr>
          <p:cNvPr id="7" name="TextBox 6"/>
          <p:cNvSpPr txBox="1"/>
          <p:nvPr/>
        </p:nvSpPr>
        <p:spPr>
          <a:xfrm>
            <a:off x="6585062" y="4114800"/>
            <a:ext cx="1243930" cy="400110"/>
          </a:xfrm>
          <a:prstGeom prst="rect">
            <a:avLst/>
          </a:prstGeom>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sz="2000" b="1" dirty="0" smtClean="0"/>
              <a:t>Apoptosis</a:t>
            </a:r>
            <a:endParaRPr lang="en-US" sz="2000" b="1" dirty="0"/>
          </a:p>
        </p:txBody>
      </p:sp>
      <p:sp>
        <p:nvSpPr>
          <p:cNvPr id="8" name="TextBox 7"/>
          <p:cNvSpPr txBox="1"/>
          <p:nvPr/>
        </p:nvSpPr>
        <p:spPr>
          <a:xfrm>
            <a:off x="1308361" y="4066401"/>
            <a:ext cx="1084015" cy="400110"/>
          </a:xfrm>
          <a:prstGeom prst="rect">
            <a:avLst/>
          </a:prstGeom>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sz="2000" b="1" dirty="0" smtClean="0"/>
              <a:t>Necrosis</a:t>
            </a:r>
            <a:endParaRPr lang="en-US" sz="2000" b="1" dirty="0"/>
          </a:p>
        </p:txBody>
      </p:sp>
      <p:sp>
        <p:nvSpPr>
          <p:cNvPr id="9" name="TextBox 8"/>
          <p:cNvSpPr txBox="1"/>
          <p:nvPr/>
        </p:nvSpPr>
        <p:spPr>
          <a:xfrm>
            <a:off x="1752600" y="514350"/>
            <a:ext cx="1156727" cy="923330"/>
          </a:xfrm>
          <a:prstGeom prst="rect">
            <a:avLst/>
          </a:prstGeom>
          <a:noFill/>
        </p:spPr>
        <p:txBody>
          <a:bodyPr wrap="none" rtlCol="0">
            <a:spAutoFit/>
          </a:bodyPr>
          <a:lstStyle/>
          <a:p>
            <a:r>
              <a:rPr lang="en-US" b="1" dirty="0" smtClean="0"/>
              <a:t>Stress, </a:t>
            </a:r>
          </a:p>
          <a:p>
            <a:r>
              <a:rPr lang="en-US" b="1" dirty="0" smtClean="0"/>
              <a:t>Increased </a:t>
            </a:r>
          </a:p>
          <a:p>
            <a:r>
              <a:rPr lang="en-US" b="1" dirty="0" smtClean="0"/>
              <a:t>demand</a:t>
            </a:r>
            <a:endParaRPr lang="en-US" b="1" dirty="0"/>
          </a:p>
        </p:txBody>
      </p:sp>
      <p:sp>
        <p:nvSpPr>
          <p:cNvPr id="10" name="TextBox 9"/>
          <p:cNvSpPr txBox="1"/>
          <p:nvPr/>
        </p:nvSpPr>
        <p:spPr>
          <a:xfrm>
            <a:off x="6019801" y="772552"/>
            <a:ext cx="1027845" cy="646331"/>
          </a:xfrm>
          <a:prstGeom prst="rect">
            <a:avLst/>
          </a:prstGeom>
          <a:noFill/>
        </p:spPr>
        <p:txBody>
          <a:bodyPr wrap="none" rtlCol="0">
            <a:spAutoFit/>
          </a:bodyPr>
          <a:lstStyle/>
          <a:p>
            <a:r>
              <a:rPr lang="en-US" b="1" dirty="0" smtClean="0"/>
              <a:t>Injurious</a:t>
            </a:r>
          </a:p>
          <a:p>
            <a:r>
              <a:rPr lang="en-US" b="1" dirty="0" smtClean="0"/>
              <a:t>stimulus</a:t>
            </a:r>
            <a:endParaRPr lang="en-US" b="1" dirty="0"/>
          </a:p>
        </p:txBody>
      </p:sp>
      <p:sp>
        <p:nvSpPr>
          <p:cNvPr id="11" name="TextBox 10"/>
          <p:cNvSpPr txBox="1"/>
          <p:nvPr/>
        </p:nvSpPr>
        <p:spPr>
          <a:xfrm>
            <a:off x="3581400" y="1428750"/>
            <a:ext cx="1824602" cy="369332"/>
          </a:xfrm>
          <a:prstGeom prst="rect">
            <a:avLst/>
          </a:prstGeom>
          <a:noFill/>
        </p:spPr>
        <p:txBody>
          <a:bodyPr wrap="none" rtlCol="0">
            <a:spAutoFit/>
          </a:bodyPr>
          <a:lstStyle/>
          <a:p>
            <a:r>
              <a:rPr lang="en-US" b="1" dirty="0" smtClean="0"/>
              <a:t>Inability to adapt</a:t>
            </a:r>
            <a:endParaRPr lang="en-US" b="1" dirty="0"/>
          </a:p>
        </p:txBody>
      </p:sp>
      <p:sp>
        <p:nvSpPr>
          <p:cNvPr id="12" name="TextBox 11"/>
          <p:cNvSpPr txBox="1"/>
          <p:nvPr/>
        </p:nvSpPr>
        <p:spPr>
          <a:xfrm>
            <a:off x="2475130" y="3486150"/>
            <a:ext cx="2249270" cy="369332"/>
          </a:xfrm>
          <a:prstGeom prst="rect">
            <a:avLst/>
          </a:prstGeom>
          <a:noFill/>
        </p:spPr>
        <p:txBody>
          <a:bodyPr wrap="none" rtlCol="0">
            <a:spAutoFit/>
          </a:bodyPr>
          <a:lstStyle/>
          <a:p>
            <a:r>
              <a:rPr lang="en-US" b="1" dirty="0" smtClean="0"/>
              <a:t>Point of irreversibility</a:t>
            </a:r>
            <a:endParaRPr lang="en-US" b="1" dirty="0"/>
          </a:p>
        </p:txBody>
      </p:sp>
      <p:cxnSp>
        <p:nvCxnSpPr>
          <p:cNvPr id="14" name="Straight Arrow Connector 13"/>
          <p:cNvCxnSpPr/>
          <p:nvPr/>
        </p:nvCxnSpPr>
        <p:spPr>
          <a:xfrm rot="5400000">
            <a:off x="2514601" y="533401"/>
            <a:ext cx="914401" cy="1219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p:nvPr/>
        </p:nvCxnSpPr>
        <p:spPr>
          <a:xfrm rot="16200000" flipH="1">
            <a:off x="5486400" y="533400"/>
            <a:ext cx="914400" cy="1219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rot="5400000">
            <a:off x="6915845" y="2114451"/>
            <a:ext cx="342305" cy="794"/>
          </a:xfrm>
          <a:prstGeom prst="line">
            <a:avLst/>
          </a:prstGeom>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1905000" y="2286000"/>
            <a:ext cx="5562600" cy="1191"/>
          </a:xfrm>
          <a:prstGeom prst="line">
            <a:avLst/>
          </a:prstGeom>
        </p:spPr>
        <p:style>
          <a:lnRef idx="2">
            <a:schemeClr val="accent1"/>
          </a:lnRef>
          <a:fillRef idx="0">
            <a:schemeClr val="accent1"/>
          </a:fillRef>
          <a:effectRef idx="1">
            <a:schemeClr val="accent1"/>
          </a:effectRef>
          <a:fontRef idx="minor">
            <a:schemeClr val="tx1"/>
          </a:fontRef>
        </p:style>
      </p:cxnSp>
      <p:cxnSp>
        <p:nvCxnSpPr>
          <p:cNvPr id="31" name="Straight Arrow Connector 30"/>
          <p:cNvCxnSpPr/>
          <p:nvPr/>
        </p:nvCxnSpPr>
        <p:spPr>
          <a:xfrm rot="5400000">
            <a:off x="6610350" y="3143052"/>
            <a:ext cx="1714500"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p:nvPr/>
        </p:nvCxnSpPr>
        <p:spPr>
          <a:xfrm rot="5400000">
            <a:off x="1733550" y="2457252"/>
            <a:ext cx="342900"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1" name="Straight Arrow Connector 40"/>
          <p:cNvCxnSpPr/>
          <p:nvPr/>
        </p:nvCxnSpPr>
        <p:spPr>
          <a:xfrm rot="5400000">
            <a:off x="1562795" y="3657501"/>
            <a:ext cx="685205" cy="79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3" name="Straight Arrow Connector 42"/>
          <p:cNvCxnSpPr/>
          <p:nvPr/>
        </p:nvCxnSpPr>
        <p:spPr>
          <a:xfrm rot="5400000">
            <a:off x="4371181" y="2485231"/>
            <a:ext cx="400050"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2514600" y="1485900"/>
            <a:ext cx="3329758" cy="369332"/>
          </a:xfrm>
          <a:prstGeom prst="rect">
            <a:avLst/>
          </a:prstGeom>
          <a:noFill/>
        </p:spPr>
        <p:txBody>
          <a:bodyPr wrap="none" rtlCol="0">
            <a:spAutoFit/>
          </a:bodyPr>
          <a:lstStyle/>
          <a:p>
            <a:r>
              <a:rPr lang="en-US" b="1" dirty="0" smtClean="0"/>
              <a:t>_ _ _ _ _ _ _ _ _ _ _ _ _ _ _ _ _ _ _</a:t>
            </a:r>
            <a:endParaRPr lang="en-US" b="1" dirty="0"/>
          </a:p>
        </p:txBody>
      </p:sp>
      <p:sp>
        <p:nvSpPr>
          <p:cNvPr id="49" name="Right Arrow 48"/>
          <p:cNvSpPr/>
          <p:nvPr/>
        </p:nvSpPr>
        <p:spPr>
          <a:xfrm>
            <a:off x="5791200" y="1745218"/>
            <a:ext cx="609600" cy="645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3" name="TextBox 52"/>
          <p:cNvSpPr txBox="1"/>
          <p:nvPr/>
        </p:nvSpPr>
        <p:spPr>
          <a:xfrm>
            <a:off x="1219200" y="3429000"/>
            <a:ext cx="1362874" cy="369332"/>
          </a:xfrm>
          <a:prstGeom prst="rect">
            <a:avLst/>
          </a:prstGeom>
          <a:noFill/>
        </p:spPr>
        <p:txBody>
          <a:bodyPr wrap="none" rtlCol="0">
            <a:spAutoFit/>
          </a:bodyPr>
          <a:lstStyle/>
          <a:p>
            <a:r>
              <a:rPr lang="en-US" dirty="0" smtClean="0"/>
              <a:t> _ _ _ _ _ _ _</a:t>
            </a:r>
            <a:endParaRPr lang="en-US" dirty="0"/>
          </a:p>
        </p:txBody>
      </p:sp>
      <p:sp>
        <p:nvSpPr>
          <p:cNvPr id="54" name="TextBox 53"/>
          <p:cNvSpPr txBox="1"/>
          <p:nvPr/>
        </p:nvSpPr>
        <p:spPr>
          <a:xfrm>
            <a:off x="1100700" y="4781550"/>
            <a:ext cx="7052700" cy="400110"/>
          </a:xfrm>
          <a:prstGeom prst="rect">
            <a:avLst/>
          </a:prstGeom>
          <a:noFill/>
        </p:spPr>
        <p:txBody>
          <a:bodyPr wrap="none" rtlCol="0">
            <a:spAutoFit/>
          </a:bodyPr>
          <a:lstStyle/>
          <a:p>
            <a:r>
              <a:rPr lang="en-US" sz="2000" b="1" i="1" dirty="0" smtClean="0">
                <a:solidFill>
                  <a:srgbClr val="002060"/>
                </a:solidFill>
              </a:rPr>
              <a:t>Fig: Stages in the cellular response to stress and injurious stimuli.</a:t>
            </a:r>
            <a:endParaRPr lang="en-US" sz="2000" b="1" i="1" dirty="0">
              <a:solidFill>
                <a:srgbClr val="002060"/>
              </a:solidFill>
            </a:endParaRPr>
          </a:p>
        </p:txBody>
      </p:sp>
    </p:spTree>
  </p:cSld>
  <p:clrMapOvr>
    <a:masterClrMapping/>
  </p:clrMapOvr>
  <p:transition spd="slow">
    <p:wipe dir="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914401"/>
            <a:ext cx="9144000" cy="3785652"/>
          </a:xfrm>
          <a:prstGeom prst="rect">
            <a:avLst/>
          </a:prstGeom>
          <a:noFill/>
        </p:spPr>
        <p:txBody>
          <a:bodyPr wrap="square" rtlCol="0">
            <a:spAutoFit/>
          </a:bodyPr>
          <a:lstStyle/>
          <a:p>
            <a:pPr marL="342900" indent="-342900" algn="just">
              <a:buFont typeface="Arial" pitchFamily="34" charset="0"/>
              <a:buChar char="•"/>
            </a:pPr>
            <a:r>
              <a:rPr lang="en-US" sz="2400" dirty="0" smtClean="0"/>
              <a:t>The word </a:t>
            </a:r>
            <a:r>
              <a:rPr lang="en-US" sz="2400" b="1" dirty="0" smtClean="0">
                <a:solidFill>
                  <a:srgbClr val="0070C0"/>
                </a:solidFill>
              </a:rPr>
              <a:t>‘pathology’ </a:t>
            </a:r>
            <a:r>
              <a:rPr lang="en-US" sz="2400" dirty="0" smtClean="0"/>
              <a:t>is derived from two Greek words:</a:t>
            </a:r>
          </a:p>
          <a:p>
            <a:pPr lvl="2" algn="just">
              <a:buFontTx/>
              <a:buChar char="-"/>
            </a:pPr>
            <a:r>
              <a:rPr lang="en-US" sz="2400" b="1" i="1" dirty="0" smtClean="0">
                <a:solidFill>
                  <a:srgbClr val="0070C0"/>
                </a:solidFill>
              </a:rPr>
              <a:t>Pathos</a:t>
            </a:r>
            <a:r>
              <a:rPr lang="en-US" sz="2400" i="1" dirty="0" smtClean="0"/>
              <a:t> </a:t>
            </a:r>
            <a:r>
              <a:rPr lang="en-US" sz="2400" dirty="0" smtClean="0"/>
              <a:t>meaning </a:t>
            </a:r>
            <a:r>
              <a:rPr lang="en-US" sz="2400" dirty="0" smtClean="0">
                <a:solidFill>
                  <a:srgbClr val="FF0000"/>
                </a:solidFill>
              </a:rPr>
              <a:t>suffering</a:t>
            </a:r>
            <a:r>
              <a:rPr lang="en-US" sz="2400" dirty="0" smtClean="0"/>
              <a:t>,</a:t>
            </a:r>
          </a:p>
          <a:p>
            <a:pPr lvl="2" algn="just">
              <a:buFontTx/>
              <a:buChar char="-"/>
            </a:pPr>
            <a:r>
              <a:rPr lang="en-US" sz="2400" b="1" i="1" dirty="0" smtClean="0">
                <a:solidFill>
                  <a:srgbClr val="0070C0"/>
                </a:solidFill>
              </a:rPr>
              <a:t>Logos</a:t>
            </a:r>
            <a:r>
              <a:rPr lang="en-US" sz="2400" dirty="0" smtClean="0"/>
              <a:t> meaning </a:t>
            </a:r>
            <a:r>
              <a:rPr lang="en-US" sz="2400" dirty="0" smtClean="0">
                <a:solidFill>
                  <a:srgbClr val="FF0000"/>
                </a:solidFill>
              </a:rPr>
              <a:t>study</a:t>
            </a:r>
            <a:r>
              <a:rPr lang="en-US" sz="2400" dirty="0" smtClean="0"/>
              <a:t>.</a:t>
            </a:r>
          </a:p>
          <a:p>
            <a:pPr algn="just">
              <a:buFontTx/>
              <a:buChar char="-"/>
            </a:pPr>
            <a:endParaRPr lang="en-US" sz="2400" dirty="0" smtClean="0"/>
          </a:p>
          <a:p>
            <a:pPr marL="342900" indent="-342900" algn="just">
              <a:buFont typeface="Arial" pitchFamily="34" charset="0"/>
              <a:buChar char="•"/>
            </a:pPr>
            <a:r>
              <a:rPr lang="en-US" sz="2400" dirty="0" smtClean="0"/>
              <a:t>The study of the essential </a:t>
            </a:r>
            <a:r>
              <a:rPr lang="en-US" sz="2400" dirty="0" smtClean="0">
                <a:solidFill>
                  <a:srgbClr val="7030A0"/>
                </a:solidFill>
              </a:rPr>
              <a:t>nature of disease</a:t>
            </a:r>
            <a:r>
              <a:rPr lang="en-US" sz="2400" dirty="0" smtClean="0"/>
              <a:t>, including </a:t>
            </a:r>
            <a:r>
              <a:rPr lang="en-US" sz="2400" dirty="0" smtClean="0">
                <a:solidFill>
                  <a:srgbClr val="7030A0"/>
                </a:solidFill>
              </a:rPr>
              <a:t>symptoms/signs, pathogens, complications </a:t>
            </a:r>
            <a:r>
              <a:rPr lang="en-US" sz="2400" dirty="0" smtClean="0"/>
              <a:t>and </a:t>
            </a:r>
            <a:r>
              <a:rPr lang="en-US" sz="2400" dirty="0" smtClean="0">
                <a:solidFill>
                  <a:srgbClr val="7030A0"/>
                </a:solidFill>
              </a:rPr>
              <a:t>morphological consequences </a:t>
            </a:r>
            <a:r>
              <a:rPr lang="en-US" sz="2400" dirty="0" smtClean="0"/>
              <a:t>including </a:t>
            </a:r>
            <a:r>
              <a:rPr lang="en-US" sz="2400" dirty="0" smtClean="0">
                <a:solidFill>
                  <a:srgbClr val="7030A0"/>
                </a:solidFill>
              </a:rPr>
              <a:t>structural </a:t>
            </a:r>
            <a:r>
              <a:rPr lang="en-US" sz="2400" dirty="0" smtClean="0"/>
              <a:t>and</a:t>
            </a:r>
            <a:r>
              <a:rPr lang="en-US" sz="2400" dirty="0" smtClean="0">
                <a:solidFill>
                  <a:srgbClr val="7030A0"/>
                </a:solidFill>
              </a:rPr>
              <a:t> functional alterations in cells, tissues </a:t>
            </a:r>
            <a:r>
              <a:rPr lang="en-US" sz="2400" dirty="0" smtClean="0"/>
              <a:t>and</a:t>
            </a:r>
            <a:r>
              <a:rPr lang="en-US" sz="2400" dirty="0" smtClean="0">
                <a:solidFill>
                  <a:srgbClr val="7030A0"/>
                </a:solidFill>
              </a:rPr>
              <a:t> organs</a:t>
            </a:r>
            <a:r>
              <a:rPr lang="en-US" sz="2400" dirty="0" smtClean="0"/>
              <a:t>.</a:t>
            </a:r>
          </a:p>
          <a:p>
            <a:pPr marL="342900" indent="-342900" algn="just">
              <a:buFont typeface="Arial" pitchFamily="34" charset="0"/>
              <a:buChar char="•"/>
            </a:pPr>
            <a:endParaRPr lang="en-US" sz="2400" dirty="0" smtClean="0"/>
          </a:p>
          <a:p>
            <a:pPr marL="342900" indent="-342900" algn="just">
              <a:buFont typeface="Arial" pitchFamily="34" charset="0"/>
              <a:buChar char="•"/>
            </a:pPr>
            <a:r>
              <a:rPr lang="en-US" sz="2400" dirty="0" smtClean="0"/>
              <a:t>The study of the </a:t>
            </a:r>
            <a:r>
              <a:rPr lang="en-US" sz="2400" i="1" dirty="0" smtClean="0">
                <a:solidFill>
                  <a:srgbClr val="7030A0"/>
                </a:solidFill>
              </a:rPr>
              <a:t>gross</a:t>
            </a:r>
            <a:r>
              <a:rPr lang="en-US" sz="2400" dirty="0" smtClean="0"/>
              <a:t> and </a:t>
            </a:r>
            <a:r>
              <a:rPr lang="en-US" sz="2400" i="1" dirty="0" smtClean="0">
                <a:solidFill>
                  <a:srgbClr val="7030A0"/>
                </a:solidFill>
              </a:rPr>
              <a:t>microscopic</a:t>
            </a:r>
            <a:r>
              <a:rPr lang="en-US" sz="2400" dirty="0" smtClean="0"/>
              <a:t> patterns of disease.</a:t>
            </a:r>
            <a:endParaRPr lang="en-US" sz="2400" dirty="0"/>
          </a:p>
        </p:txBody>
      </p:sp>
      <p:sp>
        <p:nvSpPr>
          <p:cNvPr id="3" name="Rectangle 2"/>
          <p:cNvSpPr/>
          <p:nvPr/>
        </p:nvSpPr>
        <p:spPr>
          <a:xfrm>
            <a:off x="0" y="64785"/>
            <a:ext cx="9144000" cy="523220"/>
          </a:xfrm>
          <a:prstGeom prst="rect">
            <a:avLst/>
          </a:prstGeom>
        </p:spPr>
        <p:style>
          <a:lnRef idx="0">
            <a:schemeClr val="accent3"/>
          </a:lnRef>
          <a:fillRef idx="3">
            <a:schemeClr val="accent3"/>
          </a:fillRef>
          <a:effectRef idx="3">
            <a:schemeClr val="accent3"/>
          </a:effectRef>
          <a:fontRef idx="minor">
            <a:schemeClr val="lt1"/>
          </a:fontRef>
        </p:style>
        <p:txBody>
          <a:bodyPr wrap="square">
            <a:spAutoFit/>
          </a:bodyPr>
          <a:lstStyle/>
          <a:p>
            <a:pPr algn="ctr"/>
            <a:r>
              <a:rPr lang="en-US" sz="2800" b="1" dirty="0" smtClean="0"/>
              <a:t>Definitions of pathology:</a:t>
            </a:r>
          </a:p>
        </p:txBody>
      </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strVal val="#ppt_w*0.70"/>
                                          </p:val>
                                        </p:tav>
                                        <p:tav tm="100000">
                                          <p:val>
                                            <p:strVal val="#ppt_w"/>
                                          </p:val>
                                        </p:tav>
                                      </p:tavLst>
                                    </p:anim>
                                    <p:anim calcmode="lin" valueType="num">
                                      <p:cBhvr>
                                        <p:cTn id="8" dur="1000" fill="hold"/>
                                        <p:tgtEl>
                                          <p:spTgt spid="2"/>
                                        </p:tgtEl>
                                        <p:attrNameLst>
                                          <p:attrName>ppt_h</p:attrName>
                                        </p:attrNameLst>
                                      </p:cBhvr>
                                      <p:tavLst>
                                        <p:tav tm="0">
                                          <p:val>
                                            <p:strVal val="#ppt_h"/>
                                          </p:val>
                                        </p:tav>
                                        <p:tav tm="100000">
                                          <p:val>
                                            <p:strVal val="#ppt_h"/>
                                          </p:val>
                                        </p:tav>
                                      </p:tavLst>
                                    </p:anim>
                                    <p:animEffect transition="in" filter="fade">
                                      <p:cBhvr>
                                        <p:cTn id="9"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669057"/>
            <a:ext cx="9144000" cy="1908215"/>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just"/>
            <a:r>
              <a:rPr lang="en-US" sz="2000" b="1" u="sng" dirty="0" smtClean="0">
                <a:solidFill>
                  <a:srgbClr val="7030A0"/>
                </a:solidFill>
              </a:rPr>
              <a:t>Atrophy</a:t>
            </a:r>
            <a:r>
              <a:rPr lang="en-US" sz="2000" b="1" dirty="0" smtClean="0">
                <a:solidFill>
                  <a:srgbClr val="7030A0"/>
                </a:solidFill>
              </a:rPr>
              <a:t>: </a:t>
            </a:r>
            <a:r>
              <a:rPr lang="en-US" sz="2000" i="1" dirty="0" smtClean="0">
                <a:solidFill>
                  <a:srgbClr val="002060"/>
                </a:solidFill>
              </a:rPr>
              <a:t>decrease in cell size and functional ability</a:t>
            </a:r>
          </a:p>
          <a:p>
            <a:pPr algn="just"/>
            <a:r>
              <a:rPr lang="en-US" b="1" i="1" dirty="0" smtClean="0">
                <a:solidFill>
                  <a:srgbClr val="7030A0"/>
                </a:solidFill>
              </a:rPr>
              <a:t>Causes of atrophy:</a:t>
            </a:r>
          </a:p>
          <a:p>
            <a:pPr marL="971550" lvl="1" indent="-514350" algn="just">
              <a:buFont typeface="+mj-lt"/>
              <a:buAutoNum type="romanLcPeriod"/>
            </a:pPr>
            <a:r>
              <a:rPr lang="en-US" sz="1600" dirty="0" smtClean="0"/>
              <a:t>Deceased workload/disuse (immobilization)</a:t>
            </a:r>
          </a:p>
          <a:p>
            <a:pPr marL="971550" lvl="1" indent="-514350" algn="just">
              <a:buFont typeface="+mj-lt"/>
              <a:buAutoNum type="romanLcPeriod"/>
            </a:pPr>
            <a:r>
              <a:rPr lang="en-US" sz="1600" dirty="0" smtClean="0"/>
              <a:t>Ischemia (atherosclerosis)</a:t>
            </a:r>
          </a:p>
          <a:p>
            <a:pPr marL="971550" lvl="1" indent="-514350" algn="just">
              <a:buFont typeface="+mj-lt"/>
              <a:buAutoNum type="romanLcPeriod"/>
            </a:pPr>
            <a:r>
              <a:rPr lang="en-US" sz="1600" dirty="0" smtClean="0"/>
              <a:t>Lack of hormonal or neural stimulation</a:t>
            </a:r>
          </a:p>
          <a:p>
            <a:pPr marL="971550" lvl="1" indent="-514350" algn="just">
              <a:buFont typeface="+mj-lt"/>
              <a:buAutoNum type="romanLcPeriod"/>
            </a:pPr>
            <a:r>
              <a:rPr lang="en-US" sz="1600" dirty="0" smtClean="0"/>
              <a:t>Malnutrition</a:t>
            </a:r>
          </a:p>
          <a:p>
            <a:pPr marL="971550" lvl="1" indent="-514350" algn="just">
              <a:buFont typeface="+mj-lt"/>
              <a:buAutoNum type="romanLcPeriod"/>
            </a:pPr>
            <a:r>
              <a:rPr lang="en-US" sz="1600" dirty="0" smtClean="0"/>
              <a:t>Aging</a:t>
            </a:r>
            <a:endParaRPr lang="en-US" sz="1600" dirty="0"/>
          </a:p>
        </p:txBody>
      </p:sp>
      <p:sp>
        <p:nvSpPr>
          <p:cNvPr id="3" name="Rectangle 2"/>
          <p:cNvSpPr/>
          <p:nvPr/>
        </p:nvSpPr>
        <p:spPr>
          <a:xfrm>
            <a:off x="0" y="2577227"/>
            <a:ext cx="9144000" cy="2585323"/>
          </a:xfrm>
          <a:prstGeom prst="rect">
            <a:avLst/>
          </a:prstGeom>
        </p:spPr>
        <p:style>
          <a:lnRef idx="1">
            <a:schemeClr val="accent2"/>
          </a:lnRef>
          <a:fillRef idx="2">
            <a:schemeClr val="accent2"/>
          </a:fillRef>
          <a:effectRef idx="1">
            <a:schemeClr val="accent2"/>
          </a:effectRef>
          <a:fontRef idx="minor">
            <a:schemeClr val="dk1"/>
          </a:fontRef>
        </p:style>
        <p:txBody>
          <a:bodyPr wrap="square">
            <a:spAutoFit/>
          </a:bodyPr>
          <a:lstStyle/>
          <a:p>
            <a:pPr algn="just"/>
            <a:r>
              <a:rPr lang="en-US" b="1" u="sng" dirty="0" smtClean="0">
                <a:solidFill>
                  <a:srgbClr val="0070C0"/>
                </a:solidFill>
              </a:rPr>
              <a:t>Hypertrophy</a:t>
            </a:r>
            <a:r>
              <a:rPr lang="en-US" b="1" dirty="0" smtClean="0">
                <a:solidFill>
                  <a:srgbClr val="0070C0"/>
                </a:solidFill>
              </a:rPr>
              <a:t>: </a:t>
            </a:r>
            <a:r>
              <a:rPr lang="en-US" sz="1600" i="1" dirty="0" smtClean="0">
                <a:solidFill>
                  <a:srgbClr val="002060"/>
                </a:solidFill>
              </a:rPr>
              <a:t>an increase in cell size and functional ability due to increased synthesis of intracellular components</a:t>
            </a:r>
          </a:p>
          <a:p>
            <a:pPr algn="just"/>
            <a:r>
              <a:rPr lang="en-US" sz="1600" b="1" i="1" dirty="0" smtClean="0">
                <a:solidFill>
                  <a:srgbClr val="0070C0"/>
                </a:solidFill>
              </a:rPr>
              <a:t>Causes of hypertrophy:</a:t>
            </a:r>
          </a:p>
          <a:p>
            <a:pPr marL="514350" indent="-514350" algn="just">
              <a:buAutoNum type="romanLcPeriod"/>
            </a:pPr>
            <a:r>
              <a:rPr lang="en-US" sz="1600" dirty="0" smtClean="0"/>
              <a:t>Increased mechanical demand</a:t>
            </a:r>
          </a:p>
          <a:p>
            <a:pPr marL="1371600" lvl="2" indent="-457200" algn="just">
              <a:buFont typeface="Arial" pitchFamily="34" charset="0"/>
              <a:buChar char="•"/>
            </a:pPr>
            <a:r>
              <a:rPr lang="en-US" sz="1600" dirty="0" smtClean="0"/>
              <a:t>Physiologic ---striated muscle of weight lifters</a:t>
            </a:r>
          </a:p>
          <a:p>
            <a:pPr marL="1371600" lvl="2" indent="-457200" algn="just">
              <a:buFont typeface="Arial" pitchFamily="34" charset="0"/>
              <a:buChar char="•"/>
            </a:pPr>
            <a:r>
              <a:rPr lang="en-US" sz="1600" dirty="0" smtClean="0"/>
              <a:t>Pathologic ---cardiac muscle in hypertension</a:t>
            </a:r>
          </a:p>
          <a:p>
            <a:pPr algn="just"/>
            <a:r>
              <a:rPr lang="en-US" sz="1600" dirty="0" smtClean="0"/>
              <a:t>ii.     Increased endocrine stimulation</a:t>
            </a:r>
          </a:p>
          <a:p>
            <a:pPr marL="1371600" lvl="2" indent="-457200" algn="just">
              <a:buFont typeface="Arial" pitchFamily="34" charset="0"/>
              <a:buChar char="•"/>
            </a:pPr>
            <a:r>
              <a:rPr lang="en-US" sz="1600" dirty="0" smtClean="0"/>
              <a:t>Puberty (growth hormone, androgens/estrogens, etc.)</a:t>
            </a:r>
          </a:p>
          <a:p>
            <a:pPr marL="1371600" lvl="2" indent="-457200" algn="just">
              <a:buFont typeface="Arial" pitchFamily="34" charset="0"/>
              <a:buChar char="•"/>
            </a:pPr>
            <a:r>
              <a:rPr lang="en-US" sz="1600" dirty="0" smtClean="0"/>
              <a:t>Gravid uterus (estrogen)</a:t>
            </a:r>
          </a:p>
          <a:p>
            <a:pPr marL="1371600" lvl="2" indent="-457200" algn="just">
              <a:buFont typeface="Arial" pitchFamily="34" charset="0"/>
              <a:buChar char="•"/>
            </a:pPr>
            <a:r>
              <a:rPr lang="en-US" sz="1600" dirty="0" smtClean="0"/>
              <a:t>Lactating breast (prolactin and estrogen)</a:t>
            </a:r>
            <a:endParaRPr lang="en-US" sz="1600" dirty="0"/>
          </a:p>
        </p:txBody>
      </p:sp>
      <p:sp>
        <p:nvSpPr>
          <p:cNvPr id="4" name="TextBox 3"/>
          <p:cNvSpPr txBox="1"/>
          <p:nvPr/>
        </p:nvSpPr>
        <p:spPr>
          <a:xfrm>
            <a:off x="0" y="57151"/>
            <a:ext cx="9144000" cy="584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lgn="ctr"/>
            <a:r>
              <a:rPr lang="en-US" sz="3200" b="1" dirty="0" smtClean="0"/>
              <a:t>Terminologies </a:t>
            </a:r>
            <a:endParaRPr lang="en-US" sz="3200" b="1" dirty="0"/>
          </a:p>
        </p:txBody>
      </p:sp>
    </p:spTree>
  </p:cSld>
  <p:clrMapOvr>
    <a:masterClrMapping/>
  </p:clrMapOvr>
  <p:transition spd="slow">
    <p:wipe dir="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a:stretch>
            <a:fillRect/>
          </a:stretch>
        </p:blipFill>
        <p:spPr bwMode="auto">
          <a:xfrm>
            <a:off x="1007746" y="800100"/>
            <a:ext cx="6840855" cy="3257550"/>
          </a:xfrm>
          <a:prstGeom prst="rect">
            <a:avLst/>
          </a:prstGeom>
          <a:noFill/>
          <a:ln w="9525">
            <a:noFill/>
            <a:miter lim="800000"/>
            <a:headEnd/>
            <a:tailEnd/>
          </a:ln>
          <a:effectLst/>
        </p:spPr>
      </p:pic>
      <p:sp>
        <p:nvSpPr>
          <p:cNvPr id="3" name="Rectangle 2"/>
          <p:cNvSpPr/>
          <p:nvPr/>
        </p:nvSpPr>
        <p:spPr>
          <a:xfrm>
            <a:off x="0" y="4286250"/>
            <a:ext cx="9144000" cy="861774"/>
          </a:xfrm>
          <a:prstGeom prst="rect">
            <a:avLst/>
          </a:prstGeom>
        </p:spPr>
        <p:txBody>
          <a:bodyPr wrap="square">
            <a:spAutoFit/>
          </a:bodyPr>
          <a:lstStyle/>
          <a:p>
            <a:r>
              <a:rPr lang="en-US" sz="1600" i="1" dirty="0" smtClean="0"/>
              <a:t>Fig:  </a:t>
            </a:r>
            <a:r>
              <a:rPr lang="en-US" sz="1600" b="1" i="1" dirty="0" smtClean="0"/>
              <a:t>A</a:t>
            </a:r>
            <a:r>
              <a:rPr lang="en-US" sz="1600" i="1" dirty="0" smtClean="0"/>
              <a:t>, Atrophy of the brain in an 82-year-old male with atherosclerotic disease. Atrophy of the brain is due to aging and reduced blood supply. </a:t>
            </a:r>
          </a:p>
          <a:p>
            <a:r>
              <a:rPr lang="en-US" sz="1600" b="1" i="1" dirty="0" smtClean="0"/>
              <a:t>        B</a:t>
            </a:r>
            <a:r>
              <a:rPr lang="en-US" sz="1600" i="1" dirty="0" smtClean="0"/>
              <a:t>, </a:t>
            </a:r>
            <a:r>
              <a:rPr lang="en-US" sz="1600" dirty="0" smtClean="0"/>
              <a:t>Normal brain of a 36-year-old male.</a:t>
            </a:r>
            <a:endParaRPr lang="en-US" sz="1600" dirty="0"/>
          </a:p>
        </p:txBody>
      </p:sp>
      <p:sp>
        <p:nvSpPr>
          <p:cNvPr id="4" name="TextBox 3"/>
          <p:cNvSpPr txBox="1"/>
          <p:nvPr/>
        </p:nvSpPr>
        <p:spPr>
          <a:xfrm>
            <a:off x="0" y="57151"/>
            <a:ext cx="9144000" cy="584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lgn="ctr"/>
            <a:r>
              <a:rPr lang="en-US" sz="3200" b="1" dirty="0" smtClean="0"/>
              <a:t>Terminologies </a:t>
            </a:r>
            <a:endParaRPr lang="en-US" sz="3200" b="1" dirty="0"/>
          </a:p>
        </p:txBody>
      </p:sp>
    </p:spTree>
  </p:cSld>
  <p:clrMapOvr>
    <a:masterClrMapping/>
  </p:clrMapOvr>
  <p:transition spd="slow">
    <p:wipe dir="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590550"/>
            <a:ext cx="9144000" cy="2708434"/>
          </a:xfrm>
          <a:prstGeom prst="rect">
            <a:avLst/>
          </a:prstGeom>
        </p:spPr>
        <p:style>
          <a:lnRef idx="1">
            <a:schemeClr val="accent5"/>
          </a:lnRef>
          <a:fillRef idx="2">
            <a:schemeClr val="accent5"/>
          </a:fillRef>
          <a:effectRef idx="1">
            <a:schemeClr val="accent5"/>
          </a:effectRef>
          <a:fontRef idx="minor">
            <a:schemeClr val="dk1"/>
          </a:fontRef>
        </p:style>
        <p:txBody>
          <a:bodyPr wrap="square">
            <a:spAutoFit/>
          </a:bodyPr>
          <a:lstStyle/>
          <a:p>
            <a:pPr algn="just"/>
            <a:r>
              <a:rPr lang="en-US" sz="2400" b="1" u="sng" dirty="0" smtClean="0">
                <a:solidFill>
                  <a:srgbClr val="C00000"/>
                </a:solidFill>
              </a:rPr>
              <a:t>Hyperplasia</a:t>
            </a:r>
            <a:r>
              <a:rPr lang="en-US" sz="2400" b="1" dirty="0" smtClean="0">
                <a:solidFill>
                  <a:srgbClr val="C00000"/>
                </a:solidFill>
              </a:rPr>
              <a:t>: </a:t>
            </a:r>
            <a:r>
              <a:rPr lang="en-US" sz="2000" i="1" dirty="0" smtClean="0">
                <a:solidFill>
                  <a:srgbClr val="002060"/>
                </a:solidFill>
              </a:rPr>
              <a:t>an increase in the number of cells in a tissue or organ. </a:t>
            </a:r>
            <a:r>
              <a:rPr lang="en-US" sz="2000" dirty="0" smtClean="0">
                <a:solidFill>
                  <a:srgbClr val="002060"/>
                </a:solidFill>
              </a:rPr>
              <a:t>Some cell types are unable to exhibit hyperplasia </a:t>
            </a:r>
            <a:r>
              <a:rPr lang="en-US" sz="2000" dirty="0" smtClean="0"/>
              <a:t>(e.g. nerve, cardiac, skeletal muscle cells)</a:t>
            </a:r>
          </a:p>
          <a:p>
            <a:pPr algn="just"/>
            <a:r>
              <a:rPr lang="en-US" dirty="0" smtClean="0"/>
              <a:t>1. </a:t>
            </a:r>
            <a:r>
              <a:rPr lang="en-US" i="1" dirty="0" smtClean="0">
                <a:solidFill>
                  <a:srgbClr val="C00000"/>
                </a:solidFill>
              </a:rPr>
              <a:t>Physiologic causes of hyperplasia</a:t>
            </a:r>
          </a:p>
          <a:p>
            <a:pPr marL="971550" lvl="1" indent="-514350" algn="just">
              <a:buFont typeface="+mj-lt"/>
              <a:buAutoNum type="romanLcPeriod"/>
            </a:pPr>
            <a:r>
              <a:rPr lang="en-US" dirty="0" smtClean="0"/>
              <a:t>Compensatory (e.g., after partial hepatectomy)</a:t>
            </a:r>
          </a:p>
          <a:p>
            <a:pPr marL="971550" lvl="1" indent="-514350" algn="just">
              <a:buFont typeface="+mj-lt"/>
              <a:buAutoNum type="romanLcPeriod"/>
            </a:pPr>
            <a:r>
              <a:rPr lang="en-US" dirty="0" smtClean="0"/>
              <a:t>Hormonal stimulation (e.g., breast development at puberty)</a:t>
            </a:r>
          </a:p>
          <a:p>
            <a:pPr marL="971550" lvl="1" indent="-514350" algn="just">
              <a:buFont typeface="+mj-lt"/>
              <a:buAutoNum type="romanLcPeriod"/>
            </a:pPr>
            <a:r>
              <a:rPr lang="en-US" dirty="0" smtClean="0"/>
              <a:t>Antigenic stimulation (e.g. lymphoid hyperplasia)</a:t>
            </a:r>
          </a:p>
          <a:p>
            <a:pPr algn="just"/>
            <a:r>
              <a:rPr lang="en-US" dirty="0" smtClean="0"/>
              <a:t>2. </a:t>
            </a:r>
            <a:r>
              <a:rPr lang="en-US" i="1" dirty="0" smtClean="0">
                <a:solidFill>
                  <a:srgbClr val="C00000"/>
                </a:solidFill>
              </a:rPr>
              <a:t>Pathologic causes of hyperplasia</a:t>
            </a:r>
          </a:p>
          <a:p>
            <a:pPr marL="971550" lvl="1" indent="-514350" algn="just">
              <a:buFont typeface="+mj-lt"/>
              <a:buAutoNum type="romanLcPeriod"/>
            </a:pPr>
            <a:r>
              <a:rPr lang="en-US" dirty="0" smtClean="0"/>
              <a:t>Endometrial hyperplasia</a:t>
            </a:r>
          </a:p>
          <a:p>
            <a:pPr marL="971550" lvl="1" indent="-514350" algn="just">
              <a:buFont typeface="+mj-lt"/>
              <a:buAutoNum type="romanLcPeriod"/>
            </a:pPr>
            <a:r>
              <a:rPr lang="en-US" dirty="0" smtClean="0"/>
              <a:t>Prostatic hyperplasia of aging</a:t>
            </a:r>
            <a:endParaRPr lang="en-US" dirty="0"/>
          </a:p>
        </p:txBody>
      </p:sp>
      <p:sp>
        <p:nvSpPr>
          <p:cNvPr id="3" name="Rectangle 2"/>
          <p:cNvSpPr/>
          <p:nvPr/>
        </p:nvSpPr>
        <p:spPr>
          <a:xfrm>
            <a:off x="0" y="3486150"/>
            <a:ext cx="9144000" cy="1600438"/>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just"/>
            <a:r>
              <a:rPr lang="en-US" sz="2400" b="1" u="sng" dirty="0" smtClean="0">
                <a:solidFill>
                  <a:schemeClr val="accent6">
                    <a:lumMod val="75000"/>
                  </a:schemeClr>
                </a:solidFill>
              </a:rPr>
              <a:t>Metaplasia</a:t>
            </a:r>
            <a:r>
              <a:rPr lang="en-US" sz="2400" b="1" dirty="0" smtClean="0">
                <a:solidFill>
                  <a:schemeClr val="accent6">
                    <a:lumMod val="75000"/>
                  </a:schemeClr>
                </a:solidFill>
              </a:rPr>
              <a:t>: </a:t>
            </a:r>
            <a:r>
              <a:rPr lang="en-US" sz="2000" i="1" dirty="0" smtClean="0">
                <a:solidFill>
                  <a:srgbClr val="002060"/>
                </a:solidFill>
              </a:rPr>
              <a:t>a reversible change of one cell type to another, usually in response to irritation</a:t>
            </a:r>
            <a:r>
              <a:rPr lang="en-US" sz="2000" dirty="0" smtClean="0"/>
              <a:t>.</a:t>
            </a:r>
          </a:p>
          <a:p>
            <a:pPr marL="457200" indent="-457200" algn="just">
              <a:buFont typeface="Arial" pitchFamily="34" charset="0"/>
              <a:buChar char="•"/>
            </a:pPr>
            <a:r>
              <a:rPr lang="en-US" dirty="0" smtClean="0"/>
              <a:t>It has been suggested that the replacement cell is better able to tolerate the environmental stresses. For example, </a:t>
            </a:r>
            <a:r>
              <a:rPr lang="en-US" i="1" dirty="0" smtClean="0"/>
              <a:t>bronchial columnar epithelium undergoes squamous metaplasia </a:t>
            </a:r>
            <a:r>
              <a:rPr lang="en-US" dirty="0" smtClean="0"/>
              <a:t>in response to the chronic irritation of tobacco smoke.</a:t>
            </a:r>
            <a:endParaRPr lang="en-US" dirty="0"/>
          </a:p>
        </p:txBody>
      </p:sp>
      <p:sp>
        <p:nvSpPr>
          <p:cNvPr id="5" name="TextBox 4"/>
          <p:cNvSpPr txBox="1"/>
          <p:nvPr/>
        </p:nvSpPr>
        <p:spPr>
          <a:xfrm>
            <a:off x="0" y="57151"/>
            <a:ext cx="9144000" cy="584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lgn="ctr"/>
            <a:r>
              <a:rPr lang="en-US" sz="3200" b="1" dirty="0" smtClean="0"/>
              <a:t>Terminologies </a:t>
            </a:r>
            <a:endParaRPr lang="en-US" sz="3200" b="1" dirty="0"/>
          </a:p>
        </p:txBody>
      </p:sp>
    </p:spTree>
  </p:cSld>
  <p:clrMapOvr>
    <a:masterClrMapping/>
  </p:clrMapOvr>
  <p:transition spd="slow">
    <p:wipe dir="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a:stretch>
            <a:fillRect/>
          </a:stretch>
        </p:blipFill>
        <p:spPr bwMode="auto">
          <a:xfrm>
            <a:off x="2362200" y="742950"/>
            <a:ext cx="4267200" cy="3826566"/>
          </a:xfrm>
          <a:prstGeom prst="rect">
            <a:avLst/>
          </a:prstGeom>
          <a:noFill/>
          <a:ln w="9525">
            <a:noFill/>
            <a:miter lim="800000"/>
            <a:headEnd/>
            <a:tailEnd/>
          </a:ln>
          <a:effectLst/>
        </p:spPr>
      </p:pic>
      <p:sp>
        <p:nvSpPr>
          <p:cNvPr id="3" name="TextBox 2"/>
          <p:cNvSpPr txBox="1"/>
          <p:nvPr/>
        </p:nvSpPr>
        <p:spPr>
          <a:xfrm>
            <a:off x="1" y="4552950"/>
            <a:ext cx="9144000" cy="584775"/>
          </a:xfrm>
          <a:prstGeom prst="rect">
            <a:avLst/>
          </a:prstGeom>
          <a:noFill/>
        </p:spPr>
        <p:txBody>
          <a:bodyPr wrap="square" rtlCol="0">
            <a:spAutoFit/>
          </a:bodyPr>
          <a:lstStyle/>
          <a:p>
            <a:r>
              <a:rPr lang="en-US" sz="1600" dirty="0" smtClean="0"/>
              <a:t>Fig: Metaplasia of normal columnar (left) to squamous epithelium (right), shown (A) schematically and (B) histologically.</a:t>
            </a:r>
            <a:endParaRPr lang="en-US" sz="1600" dirty="0"/>
          </a:p>
        </p:txBody>
      </p:sp>
      <p:sp>
        <p:nvSpPr>
          <p:cNvPr id="4" name="TextBox 3"/>
          <p:cNvSpPr txBox="1"/>
          <p:nvPr/>
        </p:nvSpPr>
        <p:spPr>
          <a:xfrm>
            <a:off x="0" y="57151"/>
            <a:ext cx="9144000" cy="584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lgn="ctr"/>
            <a:r>
              <a:rPr lang="en-US" sz="3200" b="1" dirty="0" smtClean="0"/>
              <a:t>Terminologies </a:t>
            </a:r>
            <a:endParaRPr lang="en-US" sz="3200" b="1" dirty="0"/>
          </a:p>
        </p:txBody>
      </p:sp>
    </p:spTree>
  </p:cSld>
  <p:clrMapOvr>
    <a:masterClrMapping/>
  </p:clrMapOvr>
  <p:transition spd="slow">
    <p:wipe dir="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881955"/>
            <a:ext cx="9144000" cy="1384995"/>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pPr algn="just"/>
            <a:r>
              <a:rPr lang="en-US" sz="2400" b="1" u="sng" dirty="0" smtClean="0"/>
              <a:t>Dysplasia</a:t>
            </a:r>
            <a:r>
              <a:rPr lang="en-US" sz="2400" b="1" dirty="0" smtClean="0"/>
              <a:t>: </a:t>
            </a:r>
            <a:r>
              <a:rPr lang="en-US" sz="2000" i="1" dirty="0" smtClean="0"/>
              <a:t>an abnormal proliferation of cells that is characterized by changes in cell size, shape, and loss of cellular organization</a:t>
            </a:r>
          </a:p>
          <a:p>
            <a:pPr algn="just"/>
            <a:r>
              <a:rPr lang="en-US" sz="2000" dirty="0" smtClean="0"/>
              <a:t>Dysplasia is not cancer but may progress to cancer (preneoplastic lesion)</a:t>
            </a:r>
          </a:p>
          <a:p>
            <a:pPr algn="just"/>
            <a:r>
              <a:rPr lang="en-US" sz="2000" dirty="0" smtClean="0"/>
              <a:t>Example: cervical dysplasia</a:t>
            </a:r>
            <a:endParaRPr lang="en-US" sz="2000" dirty="0"/>
          </a:p>
        </p:txBody>
      </p:sp>
      <p:sp>
        <p:nvSpPr>
          <p:cNvPr id="4" name="TextBox 3"/>
          <p:cNvSpPr txBox="1"/>
          <p:nvPr/>
        </p:nvSpPr>
        <p:spPr>
          <a:xfrm>
            <a:off x="0" y="57151"/>
            <a:ext cx="9144000" cy="584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lgn="ctr"/>
            <a:r>
              <a:rPr lang="en-US" sz="3200" b="1" dirty="0" smtClean="0"/>
              <a:t>Terminologies </a:t>
            </a:r>
            <a:endParaRPr lang="en-US" sz="3200" b="1" dirty="0"/>
          </a:p>
        </p:txBody>
      </p:sp>
      <p:sp>
        <p:nvSpPr>
          <p:cNvPr id="5" name="TextBox 4"/>
          <p:cNvSpPr txBox="1"/>
          <p:nvPr/>
        </p:nvSpPr>
        <p:spPr>
          <a:xfrm>
            <a:off x="0" y="2716709"/>
            <a:ext cx="9144000" cy="769441"/>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r>
              <a:rPr lang="en-US" sz="2400" b="1" u="sng" dirty="0" smtClean="0">
                <a:solidFill>
                  <a:srgbClr val="C00000"/>
                </a:solidFill>
              </a:rPr>
              <a:t>Ischemia</a:t>
            </a:r>
            <a:r>
              <a:rPr lang="en-US" sz="2400" b="1" dirty="0" smtClean="0"/>
              <a:t>: </a:t>
            </a:r>
            <a:r>
              <a:rPr lang="en-US" sz="2000" i="1" dirty="0" smtClean="0"/>
              <a:t>deficient blood supply to part of tissue</a:t>
            </a:r>
            <a:r>
              <a:rPr lang="en-US" sz="2000" dirty="0" smtClean="0"/>
              <a:t>. The cessation of blood supply may be complete (complete ischemia) or partial (partial ischemia).</a:t>
            </a:r>
            <a:endParaRPr lang="en-US" sz="2000" dirty="0"/>
          </a:p>
        </p:txBody>
      </p:sp>
    </p:spTree>
  </p:cSld>
  <p:clrMapOvr>
    <a:masterClrMapping/>
  </p:clrMapOvr>
  <p:transition spd="slow">
    <p:wipe dir="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 y="171450"/>
            <a:ext cx="9144000" cy="523220"/>
          </a:xfrm>
          <a:prstGeom prst="rect">
            <a:avLst/>
          </a:prstGeom>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2800" b="1" dirty="0" smtClean="0"/>
              <a:t>Causes of cell injury</a:t>
            </a:r>
            <a:endParaRPr lang="en-US" sz="2800" b="1" dirty="0"/>
          </a:p>
        </p:txBody>
      </p:sp>
      <p:sp>
        <p:nvSpPr>
          <p:cNvPr id="3" name="Rectangle 2"/>
          <p:cNvSpPr/>
          <p:nvPr/>
        </p:nvSpPr>
        <p:spPr>
          <a:xfrm>
            <a:off x="0" y="742950"/>
            <a:ext cx="9144000" cy="2923877"/>
          </a:xfrm>
          <a:prstGeom prst="rect">
            <a:avLst/>
          </a:prstGeom>
        </p:spPr>
        <p:txBody>
          <a:bodyPr wrap="square">
            <a:spAutoFit/>
          </a:bodyPr>
          <a:lstStyle/>
          <a:p>
            <a:pPr marL="342900" indent="-342900" algn="just">
              <a:buFont typeface="+mj-lt"/>
              <a:buAutoNum type="arabicPeriod"/>
            </a:pPr>
            <a:r>
              <a:rPr lang="en-US" b="1" dirty="0" smtClean="0"/>
              <a:t>Hypoxia</a:t>
            </a:r>
          </a:p>
          <a:p>
            <a:pPr marL="800100" lvl="1" indent="-342900" algn="just">
              <a:buFont typeface="Wingdings" pitchFamily="2" charset="2"/>
              <a:buChar char="Ø"/>
            </a:pPr>
            <a:r>
              <a:rPr lang="en-US" sz="1600" i="1" dirty="0" smtClean="0"/>
              <a:t>Most common cause of injury</a:t>
            </a:r>
          </a:p>
          <a:p>
            <a:pPr marL="800100" lvl="1" indent="-342900" algn="just">
              <a:buFont typeface="Wingdings" pitchFamily="2" charset="2"/>
              <a:buChar char="Ø"/>
            </a:pPr>
            <a:r>
              <a:rPr lang="en-US" sz="1600" dirty="0" smtClean="0"/>
              <a:t>Definition: </a:t>
            </a:r>
            <a:r>
              <a:rPr lang="en-US" sz="1600" i="1" dirty="0" smtClean="0">
                <a:solidFill>
                  <a:srgbClr val="0070C0"/>
                </a:solidFill>
              </a:rPr>
              <a:t>lack of oxygen </a:t>
            </a:r>
            <a:r>
              <a:rPr lang="en-US" sz="1600" i="1" dirty="0" smtClean="0"/>
              <a:t>leads to the inability of the cell to synthesize sufficient ATP by aerobic oxidation</a:t>
            </a:r>
          </a:p>
          <a:p>
            <a:pPr marL="800100" lvl="1" indent="-342900" algn="just">
              <a:buFont typeface="Wingdings" pitchFamily="2" charset="2"/>
              <a:buChar char="Ø"/>
            </a:pPr>
            <a:r>
              <a:rPr lang="en-US" sz="1600" dirty="0" smtClean="0"/>
              <a:t>Major causes of hypoxia</a:t>
            </a:r>
          </a:p>
          <a:p>
            <a:pPr lvl="3" algn="just"/>
            <a:r>
              <a:rPr lang="en-US" sz="1600" i="1" dirty="0" err="1" smtClean="0"/>
              <a:t>i</a:t>
            </a:r>
            <a:r>
              <a:rPr lang="en-US" sz="1600" i="1" dirty="0" smtClean="0"/>
              <a:t>. </a:t>
            </a:r>
            <a:r>
              <a:rPr lang="en-US" sz="1600" i="1" dirty="0" smtClean="0">
                <a:solidFill>
                  <a:srgbClr val="0070C0"/>
                </a:solidFill>
              </a:rPr>
              <a:t>Ischemia</a:t>
            </a:r>
            <a:r>
              <a:rPr lang="en-US" sz="1600" i="1" dirty="0" smtClean="0"/>
              <a:t>: </a:t>
            </a:r>
            <a:r>
              <a:rPr lang="en-US" sz="1600" dirty="0" smtClean="0"/>
              <a:t>loss of blood supply</a:t>
            </a:r>
          </a:p>
          <a:p>
            <a:pPr lvl="4" algn="just"/>
            <a:r>
              <a:rPr lang="en-US" sz="1600" dirty="0" smtClean="0"/>
              <a:t>Most common cause of hypoxia</a:t>
            </a:r>
          </a:p>
          <a:p>
            <a:pPr lvl="4" algn="just"/>
            <a:r>
              <a:rPr lang="en-US" sz="1600" dirty="0" smtClean="0"/>
              <a:t>Decreased arterial flow or decrease venous outflow</a:t>
            </a:r>
          </a:p>
          <a:p>
            <a:pPr lvl="4" algn="just"/>
            <a:r>
              <a:rPr lang="en-US" sz="1600" dirty="0" smtClean="0"/>
              <a:t>e.g., arteriosclerosis, thrombus</a:t>
            </a:r>
          </a:p>
          <a:p>
            <a:pPr lvl="3" algn="just"/>
            <a:r>
              <a:rPr lang="en-US" sz="1600" i="1" dirty="0" smtClean="0"/>
              <a:t>ii. </a:t>
            </a:r>
            <a:r>
              <a:rPr lang="en-US" sz="1600" i="1" dirty="0" smtClean="0">
                <a:solidFill>
                  <a:srgbClr val="0070C0"/>
                </a:solidFill>
              </a:rPr>
              <a:t>Cardiopulmonary failure</a:t>
            </a:r>
          </a:p>
          <a:p>
            <a:pPr lvl="3" algn="just"/>
            <a:r>
              <a:rPr lang="en-US" sz="1600" i="1" dirty="0" smtClean="0"/>
              <a:t>iii. </a:t>
            </a:r>
            <a:r>
              <a:rPr lang="en-US" sz="1600" i="1" dirty="0" smtClean="0">
                <a:solidFill>
                  <a:srgbClr val="0070C0"/>
                </a:solidFill>
              </a:rPr>
              <a:t>Decreased oxygen-carrying capacity of the blood </a:t>
            </a:r>
            <a:r>
              <a:rPr lang="en-US" sz="1600" dirty="0" smtClean="0"/>
              <a:t>(example: anemia)</a:t>
            </a:r>
            <a:endParaRPr lang="en-US" sz="1600" dirty="0"/>
          </a:p>
        </p:txBody>
      </p:sp>
      <p:sp>
        <p:nvSpPr>
          <p:cNvPr id="4" name="Rectangle 3"/>
          <p:cNvSpPr/>
          <p:nvPr/>
        </p:nvSpPr>
        <p:spPr>
          <a:xfrm>
            <a:off x="0" y="3562350"/>
            <a:ext cx="9144000" cy="1600438"/>
          </a:xfrm>
          <a:prstGeom prst="rect">
            <a:avLst/>
          </a:prstGeom>
        </p:spPr>
        <p:txBody>
          <a:bodyPr wrap="square">
            <a:spAutoFit/>
          </a:bodyPr>
          <a:lstStyle/>
          <a:p>
            <a:pPr marL="342900" indent="-342900">
              <a:buFont typeface="+mj-lt"/>
              <a:buAutoNum type="arabicPeriod" startAt="2"/>
            </a:pPr>
            <a:r>
              <a:rPr lang="en-US" b="1" dirty="0" smtClean="0"/>
              <a:t>Infections</a:t>
            </a:r>
          </a:p>
          <a:p>
            <a:pPr marL="914400" lvl="1" indent="-457200">
              <a:buFont typeface="Wingdings" pitchFamily="2" charset="2"/>
              <a:buChar char="Ø"/>
            </a:pPr>
            <a:r>
              <a:rPr lang="en-US" sz="1600" dirty="0" smtClean="0"/>
              <a:t>Viruses, bacteria, parasites, and fungi (and probably prions)</a:t>
            </a:r>
          </a:p>
          <a:p>
            <a:pPr marL="914400" lvl="1" indent="-457200">
              <a:buFont typeface="Wingdings" pitchFamily="2" charset="2"/>
              <a:buChar char="Ø"/>
            </a:pPr>
            <a:r>
              <a:rPr lang="en-US" sz="1600" dirty="0" smtClean="0"/>
              <a:t>Mechanism of injury</a:t>
            </a:r>
          </a:p>
          <a:p>
            <a:pPr marL="1885950" lvl="3" indent="-514350">
              <a:buAutoNum type="romanLcPeriod"/>
            </a:pPr>
            <a:r>
              <a:rPr lang="en-US" sz="1600" dirty="0" smtClean="0"/>
              <a:t>Direct infection of cells</a:t>
            </a:r>
          </a:p>
          <a:p>
            <a:pPr marL="1885950" lvl="3" indent="-514350">
              <a:buAutoNum type="romanLcPeriod"/>
            </a:pPr>
            <a:r>
              <a:rPr lang="en-US" sz="1600" dirty="0" smtClean="0"/>
              <a:t>Production of toxins</a:t>
            </a:r>
          </a:p>
          <a:p>
            <a:pPr marL="1885950" lvl="3" indent="-514350">
              <a:buAutoNum type="romanLcPeriod"/>
            </a:pPr>
            <a:r>
              <a:rPr lang="en-US" sz="1600" dirty="0" smtClean="0"/>
              <a:t>Host inflammatory response</a:t>
            </a:r>
            <a:endParaRPr lang="en-US" sz="1600" dirty="0"/>
          </a:p>
        </p:txBody>
      </p:sp>
    </p:spTree>
  </p:cSld>
  <p:clrMapOvr>
    <a:masterClrMapping/>
  </p:clrMapOvr>
  <p:transition spd="slow">
    <p:wipe dir="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 y="171450"/>
            <a:ext cx="9143999" cy="523220"/>
          </a:xfrm>
          <a:prstGeom prst="rect">
            <a:avLst/>
          </a:prstGeom>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2800" b="1" dirty="0" smtClean="0"/>
              <a:t>Causes of cell injury</a:t>
            </a:r>
            <a:endParaRPr lang="en-US" sz="2800" b="1" dirty="0"/>
          </a:p>
        </p:txBody>
      </p:sp>
      <p:sp>
        <p:nvSpPr>
          <p:cNvPr id="3" name="Rectangle 2"/>
          <p:cNvSpPr/>
          <p:nvPr/>
        </p:nvSpPr>
        <p:spPr>
          <a:xfrm>
            <a:off x="0" y="800101"/>
            <a:ext cx="9144000" cy="1815882"/>
          </a:xfrm>
          <a:prstGeom prst="rect">
            <a:avLst/>
          </a:prstGeom>
        </p:spPr>
        <p:txBody>
          <a:bodyPr wrap="square">
            <a:spAutoFit/>
          </a:bodyPr>
          <a:lstStyle/>
          <a:p>
            <a:pPr marL="457200" indent="-457200" algn="just">
              <a:buFont typeface="+mj-lt"/>
              <a:buAutoNum type="arabicPeriod" startAt="3"/>
            </a:pPr>
            <a:r>
              <a:rPr lang="en-US" sz="2000" b="1" dirty="0" smtClean="0"/>
              <a:t>Immunologic reactions</a:t>
            </a:r>
          </a:p>
          <a:p>
            <a:pPr marL="1371600" lvl="2" indent="-457200" algn="just">
              <a:buFont typeface="+mj-lt"/>
              <a:buAutoNum type="alphaLcPeriod"/>
            </a:pPr>
            <a:r>
              <a:rPr lang="en-US" dirty="0" smtClean="0"/>
              <a:t>Hypersensitivity reactions</a:t>
            </a:r>
          </a:p>
          <a:p>
            <a:pPr marL="1371600" lvl="2" indent="-457200" algn="just">
              <a:buFont typeface="+mj-lt"/>
              <a:buAutoNum type="alphaLcPeriod"/>
            </a:pPr>
            <a:r>
              <a:rPr lang="en-US" dirty="0" smtClean="0"/>
              <a:t>Autoimmune diseases</a:t>
            </a:r>
          </a:p>
          <a:p>
            <a:pPr lvl="1" algn="just"/>
            <a:endParaRPr lang="en-US" dirty="0" smtClean="0"/>
          </a:p>
          <a:p>
            <a:pPr marL="457200" indent="-457200" algn="just">
              <a:buFont typeface="+mj-lt"/>
              <a:buAutoNum type="arabicPeriod" startAt="4"/>
            </a:pPr>
            <a:r>
              <a:rPr lang="en-US" sz="2000" b="1" dirty="0" smtClean="0"/>
              <a:t>Congenital disorders</a:t>
            </a:r>
          </a:p>
          <a:p>
            <a:pPr marL="1257300" lvl="2" indent="-342900" algn="just">
              <a:buFont typeface="Arial" pitchFamily="34" charset="0"/>
              <a:buChar char="•"/>
            </a:pPr>
            <a:r>
              <a:rPr lang="en-US" i="1" dirty="0" smtClean="0"/>
              <a:t>Inborn errors of metabolism (i.e., inherited disorders)</a:t>
            </a:r>
            <a:endParaRPr lang="en-US" dirty="0"/>
          </a:p>
        </p:txBody>
      </p:sp>
      <p:sp>
        <p:nvSpPr>
          <p:cNvPr id="4" name="Rectangle 3"/>
          <p:cNvSpPr/>
          <p:nvPr/>
        </p:nvSpPr>
        <p:spPr>
          <a:xfrm>
            <a:off x="0" y="2795647"/>
            <a:ext cx="9144000" cy="2062103"/>
          </a:xfrm>
          <a:prstGeom prst="rect">
            <a:avLst/>
          </a:prstGeom>
        </p:spPr>
        <p:txBody>
          <a:bodyPr wrap="square">
            <a:spAutoFit/>
          </a:bodyPr>
          <a:lstStyle/>
          <a:p>
            <a:pPr marL="457200" indent="-457200" algn="just">
              <a:buFont typeface="+mj-lt"/>
              <a:buAutoNum type="arabicPeriod" startAt="5"/>
            </a:pPr>
            <a:r>
              <a:rPr lang="en-US" sz="2000" b="1" dirty="0" smtClean="0"/>
              <a:t>Chemical injury</a:t>
            </a:r>
          </a:p>
          <a:p>
            <a:pPr marL="1257300" lvl="2" indent="-342900" algn="just">
              <a:buFont typeface="+mj-lt"/>
              <a:buAutoNum type="alphaLcPeriod"/>
            </a:pPr>
            <a:r>
              <a:rPr lang="en-US" dirty="0" smtClean="0"/>
              <a:t>Drugs</a:t>
            </a:r>
          </a:p>
          <a:p>
            <a:pPr marL="1257300" lvl="2" indent="-342900" algn="just">
              <a:buFont typeface="+mj-lt"/>
              <a:buAutoNum type="alphaLcPeriod"/>
            </a:pPr>
            <a:r>
              <a:rPr lang="fr-FR" dirty="0" smtClean="0"/>
              <a:t>Poisons (cyanide, arsenic, mercury, etc.)</a:t>
            </a:r>
          </a:p>
          <a:p>
            <a:pPr marL="1257300" lvl="2" indent="-342900" algn="just">
              <a:buFont typeface="+mj-lt"/>
              <a:buAutoNum type="alphaLcPeriod"/>
            </a:pPr>
            <a:r>
              <a:rPr lang="en-US" dirty="0" smtClean="0"/>
              <a:t>Pollution</a:t>
            </a:r>
          </a:p>
          <a:p>
            <a:pPr marL="1257300" lvl="2" indent="-342900" algn="just">
              <a:buFont typeface="+mj-lt"/>
              <a:buAutoNum type="alphaLcPeriod"/>
            </a:pPr>
            <a:r>
              <a:rPr lang="fr-FR" dirty="0" smtClean="0"/>
              <a:t>Occupational exposure (CCI</a:t>
            </a:r>
            <a:r>
              <a:rPr lang="fr-FR" sz="1400" dirty="0" smtClean="0"/>
              <a:t>4</a:t>
            </a:r>
            <a:r>
              <a:rPr lang="fr-FR" dirty="0" smtClean="0"/>
              <a:t> </a:t>
            </a:r>
            <a:r>
              <a:rPr lang="fr-FR" dirty="0" err="1" smtClean="0"/>
              <a:t>asbestosis</a:t>
            </a:r>
            <a:r>
              <a:rPr lang="fr-FR" dirty="0" smtClean="0"/>
              <a:t>, </a:t>
            </a:r>
            <a:r>
              <a:rPr lang="fr-FR" dirty="0" err="1" smtClean="0"/>
              <a:t>carbon</a:t>
            </a:r>
            <a:r>
              <a:rPr lang="fr-FR" dirty="0" smtClean="0"/>
              <a:t> </a:t>
            </a:r>
            <a:r>
              <a:rPr lang="fr-FR" dirty="0" err="1" smtClean="0"/>
              <a:t>monoxide</a:t>
            </a:r>
            <a:r>
              <a:rPr lang="fr-FR" dirty="0" smtClean="0"/>
              <a:t>, etc.)</a:t>
            </a:r>
          </a:p>
          <a:p>
            <a:pPr marL="1257300" lvl="2" indent="-342900" algn="just">
              <a:buFont typeface="+mj-lt"/>
              <a:buAutoNum type="alphaLcPeriod"/>
            </a:pPr>
            <a:r>
              <a:rPr lang="en-US" dirty="0" smtClean="0"/>
              <a:t>Social/lifestyle choices (alcohol, cigarette smoking, intravenous drug abuse [IVDA], etc.)</a:t>
            </a:r>
            <a:endParaRPr lang="en-US" dirty="0"/>
          </a:p>
        </p:txBody>
      </p:sp>
    </p:spTree>
  </p:cSld>
  <p:clrMapOvr>
    <a:masterClrMapping/>
  </p:clrMapOvr>
  <p:transition spd="slow">
    <p:wipe dir="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 y="171450"/>
            <a:ext cx="9143999" cy="523220"/>
          </a:xfrm>
          <a:prstGeom prst="rect">
            <a:avLst/>
          </a:prstGeom>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2800" b="1" dirty="0" smtClean="0"/>
              <a:t>Causes of cell injury</a:t>
            </a:r>
            <a:endParaRPr lang="en-US" sz="2800" b="1" dirty="0"/>
          </a:p>
        </p:txBody>
      </p:sp>
      <p:sp>
        <p:nvSpPr>
          <p:cNvPr id="3" name="Rectangle 2"/>
          <p:cNvSpPr/>
          <p:nvPr/>
        </p:nvSpPr>
        <p:spPr>
          <a:xfrm>
            <a:off x="0" y="666750"/>
            <a:ext cx="9144000" cy="4585871"/>
          </a:xfrm>
          <a:prstGeom prst="rect">
            <a:avLst/>
          </a:prstGeom>
        </p:spPr>
        <p:txBody>
          <a:bodyPr wrap="square">
            <a:spAutoFit/>
          </a:bodyPr>
          <a:lstStyle/>
          <a:p>
            <a:pPr marL="457200" indent="-457200" algn="just">
              <a:buFont typeface="+mj-lt"/>
              <a:buAutoNum type="arabicPeriod" startAt="6"/>
            </a:pPr>
            <a:r>
              <a:rPr lang="en-US" sz="2000" b="1" dirty="0" smtClean="0"/>
              <a:t>Physical forms of injury</a:t>
            </a:r>
          </a:p>
          <a:p>
            <a:pPr marL="1371600" lvl="2" indent="-457200" algn="just">
              <a:buFont typeface="+mj-lt"/>
              <a:buAutoNum type="alphaLcPeriod"/>
            </a:pPr>
            <a:r>
              <a:rPr lang="en-US" dirty="0" smtClean="0"/>
              <a:t>Trauma (blunt/penetrating/crush injuries, gunshot wounds, etc.)</a:t>
            </a:r>
          </a:p>
          <a:p>
            <a:pPr marL="1371600" lvl="2" indent="-457200" algn="just">
              <a:buFont typeface="+mj-lt"/>
              <a:buAutoNum type="alphaLcPeriod"/>
            </a:pPr>
            <a:r>
              <a:rPr lang="en-US" dirty="0" smtClean="0"/>
              <a:t>Burns</a:t>
            </a:r>
          </a:p>
          <a:p>
            <a:pPr marL="1371600" lvl="2" indent="-457200" algn="just">
              <a:buFont typeface="+mj-lt"/>
              <a:buAutoNum type="alphaLcPeriod"/>
            </a:pPr>
            <a:r>
              <a:rPr lang="en-US" dirty="0" smtClean="0"/>
              <a:t>Frostbite</a:t>
            </a:r>
          </a:p>
          <a:p>
            <a:pPr marL="1371600" lvl="2" indent="-457200" algn="just">
              <a:buFont typeface="+mj-lt"/>
              <a:buAutoNum type="alphaLcPeriod"/>
            </a:pPr>
            <a:r>
              <a:rPr lang="en-US" dirty="0" smtClean="0"/>
              <a:t>Radiation</a:t>
            </a:r>
          </a:p>
          <a:p>
            <a:pPr marL="1371600" lvl="2" indent="-457200" algn="just">
              <a:buFont typeface="+mj-lt"/>
              <a:buAutoNum type="alphaLcPeriod"/>
            </a:pPr>
            <a:r>
              <a:rPr lang="en-US" dirty="0" smtClean="0"/>
              <a:t>Pressure changes</a:t>
            </a:r>
          </a:p>
          <a:p>
            <a:pPr marL="457200" indent="-457200" algn="just">
              <a:buFont typeface="+mj-lt"/>
              <a:buAutoNum type="arabicPeriod" startAt="7"/>
            </a:pPr>
            <a:r>
              <a:rPr lang="en-US" sz="2000" b="1" dirty="0" smtClean="0"/>
              <a:t>Nutritional or vitamin imbalance</a:t>
            </a:r>
          </a:p>
          <a:p>
            <a:pPr marL="1371600" lvl="2" indent="-457200" algn="just">
              <a:buFont typeface="+mj-lt"/>
              <a:buAutoNum type="alphaLcPeriod"/>
            </a:pPr>
            <a:r>
              <a:rPr lang="en-US" b="1" dirty="0" smtClean="0"/>
              <a:t>Inadequate calorie/protein intake</a:t>
            </a:r>
          </a:p>
          <a:p>
            <a:pPr marL="2343150" lvl="4" indent="-514350" algn="just">
              <a:buAutoNum type="romanLcPeriod"/>
            </a:pPr>
            <a:r>
              <a:rPr lang="en-US" dirty="0" smtClean="0"/>
              <a:t>Marasmus and kwashiorkor</a:t>
            </a:r>
          </a:p>
          <a:p>
            <a:pPr marL="2343150" lvl="4" indent="-514350" algn="just">
              <a:buAutoNum type="romanLcPeriod"/>
            </a:pPr>
            <a:r>
              <a:rPr lang="en-US" dirty="0" smtClean="0"/>
              <a:t>Anorexia nervosa</a:t>
            </a:r>
          </a:p>
          <a:p>
            <a:pPr marL="1371600" lvl="2" indent="-457200" algn="just">
              <a:buFont typeface="+mj-lt"/>
              <a:buAutoNum type="alphaLcPeriod" startAt="2"/>
            </a:pPr>
            <a:r>
              <a:rPr lang="en-US" b="1" dirty="0" smtClean="0"/>
              <a:t>Excess caloric intake</a:t>
            </a:r>
          </a:p>
          <a:p>
            <a:pPr marL="2343150" lvl="4" indent="-514350" algn="just">
              <a:buAutoNum type="romanLcPeriod"/>
            </a:pPr>
            <a:r>
              <a:rPr lang="en-US" dirty="0" smtClean="0"/>
              <a:t>Obesity</a:t>
            </a:r>
          </a:p>
          <a:p>
            <a:pPr marL="2343150" lvl="4" indent="-514350" algn="just">
              <a:buAutoNum type="romanLcPeriod"/>
            </a:pPr>
            <a:r>
              <a:rPr lang="en-US" dirty="0" smtClean="0"/>
              <a:t>Atherosclerosis</a:t>
            </a:r>
          </a:p>
          <a:p>
            <a:pPr marL="1428750" lvl="2" indent="-514350" algn="just">
              <a:buAutoNum type="alphaLcPeriod" startAt="2"/>
            </a:pPr>
            <a:r>
              <a:rPr lang="en-US" b="1" dirty="0" smtClean="0"/>
              <a:t>Vitamin deficiency</a:t>
            </a:r>
          </a:p>
          <a:p>
            <a:pPr marL="2343150" lvl="4" indent="-514350" algn="just">
              <a:buAutoNum type="romanLcPeriod"/>
            </a:pPr>
            <a:r>
              <a:rPr lang="en-US" dirty="0" smtClean="0"/>
              <a:t>Vitamin A – night blindness, squamous metaplasia, immune deficiency</a:t>
            </a:r>
          </a:p>
          <a:p>
            <a:pPr marL="2343150" lvl="4" indent="-514350" algn="just">
              <a:buFont typeface="+mj-lt"/>
              <a:buAutoNum type="romanLcPeriod"/>
            </a:pPr>
            <a:r>
              <a:rPr lang="en-US" dirty="0" smtClean="0"/>
              <a:t>Vitamin C – scurvy</a:t>
            </a:r>
            <a:endParaRPr lang="en-US" dirty="0"/>
          </a:p>
        </p:txBody>
      </p:sp>
    </p:spTree>
  </p:cSld>
  <p:clrMapOvr>
    <a:masterClrMapping/>
  </p:clrMapOvr>
  <p:transition spd="slow">
    <p:wipe dir="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71450"/>
            <a:ext cx="9144000" cy="523220"/>
          </a:xfrm>
          <a:prstGeom prst="rect">
            <a:avLst/>
          </a:prstGeom>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2800" b="1" dirty="0" smtClean="0"/>
              <a:t>Causes of cell injury</a:t>
            </a:r>
            <a:endParaRPr lang="en-US" sz="2800" b="1" dirty="0"/>
          </a:p>
        </p:txBody>
      </p:sp>
      <p:sp>
        <p:nvSpPr>
          <p:cNvPr id="3" name="Rectangle 2"/>
          <p:cNvSpPr/>
          <p:nvPr/>
        </p:nvSpPr>
        <p:spPr>
          <a:xfrm>
            <a:off x="0" y="769784"/>
            <a:ext cx="9144000" cy="2554545"/>
          </a:xfrm>
          <a:prstGeom prst="rect">
            <a:avLst/>
          </a:prstGeom>
        </p:spPr>
        <p:txBody>
          <a:bodyPr wrap="square">
            <a:spAutoFit/>
          </a:bodyPr>
          <a:lstStyle/>
          <a:p>
            <a:pPr marL="1885950" lvl="3" indent="-514350">
              <a:buAutoNum type="romanLcPeriod" startAt="3"/>
            </a:pPr>
            <a:r>
              <a:rPr lang="en-US" sz="2000" dirty="0" smtClean="0"/>
              <a:t>Vitamin D – rickets and osteomalacia</a:t>
            </a:r>
          </a:p>
          <a:p>
            <a:pPr marL="1885950" lvl="3" indent="-514350">
              <a:buAutoNum type="romanLcPeriod" startAt="3"/>
            </a:pPr>
            <a:r>
              <a:rPr lang="en-US" sz="2000" dirty="0" smtClean="0"/>
              <a:t>Vitamin K – bleeding diathesis</a:t>
            </a:r>
          </a:p>
          <a:p>
            <a:pPr marL="1885950" lvl="3" indent="-514350">
              <a:buAutoNum type="romanLcPeriod" startAt="3"/>
            </a:pPr>
            <a:r>
              <a:rPr lang="en-US" sz="2000" dirty="0" smtClean="0"/>
              <a:t>Vitamin B12 – megaloblastic anemia, neuropathy and spinal cord     degeneration</a:t>
            </a:r>
          </a:p>
          <a:p>
            <a:pPr marL="1885950" lvl="3" indent="-514350">
              <a:buAutoNum type="romanLcPeriod" startAt="3"/>
            </a:pPr>
            <a:r>
              <a:rPr lang="en-US" sz="2000" dirty="0" smtClean="0"/>
              <a:t>Folate – megaloblastic anemia and neural tube defects</a:t>
            </a:r>
          </a:p>
          <a:p>
            <a:pPr marL="1885950" lvl="3" indent="-514350">
              <a:buAutoNum type="romanLcPeriod" startAt="3"/>
            </a:pPr>
            <a:r>
              <a:rPr lang="en-US" sz="2000" dirty="0" smtClean="0"/>
              <a:t>Niacin – pellagra (diarrhea, dermatitis, dementia and death)</a:t>
            </a:r>
          </a:p>
          <a:p>
            <a:pPr marL="1771650" lvl="3" indent="-400050"/>
            <a:endParaRPr lang="en-US" sz="2000" dirty="0" smtClean="0"/>
          </a:p>
          <a:p>
            <a:pPr lvl="1"/>
            <a:r>
              <a:rPr lang="en-US" sz="2000" b="1" dirty="0" smtClean="0"/>
              <a:t>d.    Hypervitaminosis</a:t>
            </a:r>
            <a:endParaRPr lang="en-US" sz="4800" b="1" dirty="0"/>
          </a:p>
        </p:txBody>
      </p:sp>
    </p:spTree>
  </p:cSld>
  <p:clrMapOvr>
    <a:masterClrMapping/>
  </p:clrMapOvr>
  <p:transition spd="slow">
    <p:wipe dir="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 y="114300"/>
            <a:ext cx="9143999"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n-US" sz="2800" b="1" dirty="0" smtClean="0"/>
              <a:t>Cellular changes during injury</a:t>
            </a:r>
            <a:endParaRPr lang="en-US" sz="2800" b="1" dirty="0"/>
          </a:p>
        </p:txBody>
      </p:sp>
      <p:sp>
        <p:nvSpPr>
          <p:cNvPr id="3" name="TextBox 2"/>
          <p:cNvSpPr txBox="1"/>
          <p:nvPr/>
        </p:nvSpPr>
        <p:spPr>
          <a:xfrm>
            <a:off x="0" y="742950"/>
            <a:ext cx="3292248" cy="1200329"/>
          </a:xfrm>
          <a:prstGeom prst="rect">
            <a:avLst/>
          </a:prstGeom>
          <a:noFill/>
        </p:spPr>
        <p:txBody>
          <a:bodyPr wrap="none" rtlCol="0">
            <a:spAutoFit/>
          </a:bodyPr>
          <a:lstStyle/>
          <a:p>
            <a:pPr marL="342900" indent="-342900">
              <a:buAutoNum type="arabicPeriod"/>
            </a:pPr>
            <a:r>
              <a:rPr lang="en-US" sz="2400" b="1" dirty="0" smtClean="0">
                <a:solidFill>
                  <a:srgbClr val="00B050"/>
                </a:solidFill>
              </a:rPr>
              <a:t>General </a:t>
            </a:r>
          </a:p>
          <a:p>
            <a:pPr marL="342900" indent="-342900">
              <a:buAutoNum type="arabicPeriod"/>
            </a:pPr>
            <a:r>
              <a:rPr lang="en-US" sz="2400" b="1" dirty="0" smtClean="0">
                <a:solidFill>
                  <a:srgbClr val="00B050"/>
                </a:solidFill>
              </a:rPr>
              <a:t>Reversible cell injury</a:t>
            </a:r>
          </a:p>
          <a:p>
            <a:pPr marL="342900" indent="-342900">
              <a:buAutoNum type="arabicPeriod"/>
            </a:pPr>
            <a:r>
              <a:rPr lang="en-US" sz="2400" b="1" dirty="0" smtClean="0">
                <a:solidFill>
                  <a:srgbClr val="00B050"/>
                </a:solidFill>
              </a:rPr>
              <a:t>Irreversible cell injury</a:t>
            </a:r>
            <a:endParaRPr lang="en-US" sz="2400" b="1" dirty="0">
              <a:solidFill>
                <a:srgbClr val="00B050"/>
              </a:solidFill>
            </a:endParaRPr>
          </a:p>
        </p:txBody>
      </p:sp>
      <p:sp>
        <p:nvSpPr>
          <p:cNvPr id="4" name="TextBox 3"/>
          <p:cNvSpPr txBox="1"/>
          <p:nvPr/>
        </p:nvSpPr>
        <p:spPr>
          <a:xfrm>
            <a:off x="0" y="2262485"/>
            <a:ext cx="1601400" cy="461665"/>
          </a:xfrm>
          <a:prstGeom prst="rect">
            <a:avLst/>
          </a:prstGeom>
          <a:noFill/>
        </p:spPr>
        <p:txBody>
          <a:bodyPr wrap="none" rtlCol="0">
            <a:spAutoFit/>
          </a:bodyPr>
          <a:lstStyle/>
          <a:p>
            <a:pPr marL="342900" indent="-342900">
              <a:buAutoNum type="arabicPeriod"/>
            </a:pPr>
            <a:r>
              <a:rPr lang="en-US" sz="2400" b="1" dirty="0" smtClean="0">
                <a:solidFill>
                  <a:srgbClr val="00B050"/>
                </a:solidFill>
              </a:rPr>
              <a:t>General </a:t>
            </a:r>
            <a:endParaRPr lang="en-US" sz="2400" b="1" dirty="0">
              <a:solidFill>
                <a:srgbClr val="00B050"/>
              </a:solidFill>
            </a:endParaRPr>
          </a:p>
        </p:txBody>
      </p:sp>
      <p:sp>
        <p:nvSpPr>
          <p:cNvPr id="5" name="Rectangle 4"/>
          <p:cNvSpPr/>
          <p:nvPr/>
        </p:nvSpPr>
        <p:spPr>
          <a:xfrm>
            <a:off x="0" y="2696111"/>
            <a:ext cx="9144000" cy="1323439"/>
          </a:xfrm>
          <a:prstGeom prst="rect">
            <a:avLst/>
          </a:prstGeom>
        </p:spPr>
        <p:txBody>
          <a:bodyPr wrap="square">
            <a:spAutoFit/>
          </a:bodyPr>
          <a:lstStyle/>
          <a:p>
            <a:pPr marL="914400" lvl="1" indent="-457200">
              <a:buAutoNum type="alphaLcPeriod"/>
            </a:pPr>
            <a:r>
              <a:rPr lang="en-US" sz="2000" b="1" dirty="0" smtClean="0"/>
              <a:t>Cellular responses to injury</a:t>
            </a:r>
          </a:p>
          <a:p>
            <a:pPr marL="1771650" lvl="3" indent="-400050">
              <a:buAutoNum type="romanLcPeriod"/>
            </a:pPr>
            <a:r>
              <a:rPr lang="en-US" sz="2000" dirty="0" smtClean="0"/>
              <a:t>Adaptation</a:t>
            </a:r>
          </a:p>
          <a:p>
            <a:pPr marL="1771650" lvl="3" indent="-400050">
              <a:buAutoNum type="romanLcPeriod"/>
            </a:pPr>
            <a:r>
              <a:rPr lang="en-US" sz="2000" dirty="0" smtClean="0"/>
              <a:t>Reversible injury</a:t>
            </a:r>
          </a:p>
          <a:p>
            <a:pPr marL="1771650" lvl="3" indent="-400050">
              <a:buAutoNum type="romanLcPeriod"/>
            </a:pPr>
            <a:r>
              <a:rPr lang="en-US" sz="2000" dirty="0" smtClean="0"/>
              <a:t>Irreversible injury and cell death (necrosis/apoptosis)</a:t>
            </a:r>
          </a:p>
        </p:txBody>
      </p:sp>
    </p:spTree>
  </p:cSld>
  <p:clrMapOvr>
    <a:masterClrMapping/>
  </p:clrMapOvr>
  <p:transition spd="slow">
    <p:wipe dir="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 y="905054"/>
            <a:ext cx="9144001" cy="3724096"/>
          </a:xfrm>
          <a:prstGeom prst="rect">
            <a:avLst/>
          </a:prstGeom>
          <a:noFill/>
        </p:spPr>
        <p:txBody>
          <a:bodyPr wrap="square" rtlCol="0">
            <a:spAutoFit/>
          </a:bodyPr>
          <a:lstStyle/>
          <a:p>
            <a:pPr marL="457200" indent="-457200" algn="just">
              <a:buFont typeface="Arial" pitchFamily="34" charset="0"/>
              <a:buChar char="•"/>
            </a:pPr>
            <a:r>
              <a:rPr lang="en-US" sz="2000" dirty="0" smtClean="0"/>
              <a:t>Pathology is, thus, </a:t>
            </a:r>
            <a:r>
              <a:rPr lang="en-US" sz="2000" dirty="0" smtClean="0">
                <a:solidFill>
                  <a:srgbClr val="0070C0"/>
                </a:solidFill>
              </a:rPr>
              <a:t>scientific study of structure and function of the body in disease</a:t>
            </a:r>
            <a:r>
              <a:rPr lang="en-US" sz="2000" dirty="0" smtClean="0"/>
              <a:t>; or in other words, pathology consists of the abnormalities that occur in normal anatomy (including histology) and physiology owing to disease.</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b="1" dirty="0" smtClean="0">
                <a:solidFill>
                  <a:srgbClr val="7030A0"/>
                </a:solidFill>
              </a:rPr>
              <a:t>Pathophysiology: </a:t>
            </a:r>
          </a:p>
          <a:p>
            <a:pPr marL="1371600" lvl="2" indent="-457200" algn="just">
              <a:buFont typeface="Courier New" pitchFamily="49" charset="0"/>
              <a:buChar char="o"/>
            </a:pPr>
            <a:r>
              <a:rPr lang="en-US" b="1" i="1" dirty="0" err="1" smtClean="0">
                <a:solidFill>
                  <a:srgbClr val="7030A0"/>
                </a:solidFill>
              </a:rPr>
              <a:t>Patho</a:t>
            </a:r>
            <a:r>
              <a:rPr lang="en-US" dirty="0" smtClean="0"/>
              <a:t>- suffering</a:t>
            </a:r>
          </a:p>
          <a:p>
            <a:pPr marL="1371600" lvl="2" indent="-457200" algn="just">
              <a:buFont typeface="Courier New" pitchFamily="49" charset="0"/>
              <a:buChar char="o"/>
            </a:pPr>
            <a:r>
              <a:rPr lang="en-US" b="1" i="1" dirty="0" smtClean="0">
                <a:solidFill>
                  <a:srgbClr val="7030A0"/>
                </a:solidFill>
              </a:rPr>
              <a:t>Physiology</a:t>
            </a:r>
            <a:r>
              <a:rPr lang="en-US" dirty="0" smtClean="0"/>
              <a:t>- study of normal function.</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Pathophysiology, thus, </a:t>
            </a:r>
            <a:r>
              <a:rPr lang="en-US" sz="2000" dirty="0" smtClean="0">
                <a:solidFill>
                  <a:srgbClr val="0070C0"/>
                </a:solidFill>
              </a:rPr>
              <a:t>includes study of disordered function or breakdown of homeostasis in diseases</a:t>
            </a:r>
            <a:r>
              <a:rPr lang="en-US" sz="2000" dirty="0" smtClean="0"/>
              <a:t>.</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solidFill>
                  <a:srgbClr val="7030A0"/>
                </a:solidFill>
              </a:rPr>
              <a:t>Pathologists/Laboratory Scientists </a:t>
            </a:r>
            <a:r>
              <a:rPr lang="en-US" sz="2000" dirty="0" smtClean="0"/>
              <a:t>are the diagnosticians of disease.</a:t>
            </a:r>
            <a:endParaRPr lang="en-US" sz="2000" dirty="0"/>
          </a:p>
        </p:txBody>
      </p:sp>
      <p:sp>
        <p:nvSpPr>
          <p:cNvPr id="4" name="Rectangle 3"/>
          <p:cNvSpPr/>
          <p:nvPr/>
        </p:nvSpPr>
        <p:spPr>
          <a:xfrm>
            <a:off x="0" y="64785"/>
            <a:ext cx="9144000" cy="523220"/>
          </a:xfrm>
          <a:prstGeom prst="rect">
            <a:avLst/>
          </a:prstGeom>
        </p:spPr>
        <p:style>
          <a:lnRef idx="0">
            <a:schemeClr val="accent3"/>
          </a:lnRef>
          <a:fillRef idx="3">
            <a:schemeClr val="accent3"/>
          </a:fillRef>
          <a:effectRef idx="3">
            <a:schemeClr val="accent3"/>
          </a:effectRef>
          <a:fontRef idx="minor">
            <a:schemeClr val="lt1"/>
          </a:fontRef>
        </p:style>
        <p:txBody>
          <a:bodyPr wrap="square">
            <a:spAutoFit/>
          </a:bodyPr>
          <a:lstStyle/>
          <a:p>
            <a:pPr algn="ctr"/>
            <a:r>
              <a:rPr lang="en-US" sz="2800" b="1" dirty="0" smtClean="0"/>
              <a:t>Definitions of pathology:</a:t>
            </a:r>
          </a:p>
        </p:txBody>
      </p:sp>
    </p:spTree>
  </p:cSld>
  <p:clrMapOvr>
    <a:masterClrMapping/>
  </p:clrMapOvr>
  <p:transition spd="slow">
    <p:wipe dir="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 y="114300"/>
            <a:ext cx="9143999"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n-US" sz="2800" b="1" dirty="0" smtClean="0"/>
              <a:t>Cellular changes during injury</a:t>
            </a:r>
            <a:endParaRPr lang="en-US" sz="2800" b="1" dirty="0"/>
          </a:p>
        </p:txBody>
      </p:sp>
      <p:sp>
        <p:nvSpPr>
          <p:cNvPr id="5" name="Rectangle 4"/>
          <p:cNvSpPr/>
          <p:nvPr/>
        </p:nvSpPr>
        <p:spPr>
          <a:xfrm>
            <a:off x="0" y="858381"/>
            <a:ext cx="9144000" cy="2246769"/>
          </a:xfrm>
          <a:prstGeom prst="rect">
            <a:avLst/>
          </a:prstGeom>
        </p:spPr>
        <p:txBody>
          <a:bodyPr wrap="square">
            <a:spAutoFit/>
          </a:bodyPr>
          <a:lstStyle/>
          <a:p>
            <a:pPr lvl="1"/>
            <a:r>
              <a:rPr lang="en-US" sz="2000" b="1" dirty="0" smtClean="0"/>
              <a:t>b.  Cellular response to injury depends on several important factors</a:t>
            </a:r>
          </a:p>
          <a:p>
            <a:pPr marL="1771650" lvl="3" indent="-400050">
              <a:buAutoNum type="romanLcPeriod"/>
            </a:pPr>
            <a:r>
              <a:rPr lang="en-US" sz="2000" dirty="0" smtClean="0"/>
              <a:t>The </a:t>
            </a:r>
            <a:r>
              <a:rPr lang="en-US" sz="2000" i="1" dirty="0" smtClean="0"/>
              <a:t>type of injury</a:t>
            </a:r>
          </a:p>
          <a:p>
            <a:pPr marL="1771650" lvl="3" indent="-400050">
              <a:buAutoNum type="romanLcPeriod"/>
            </a:pPr>
            <a:r>
              <a:rPr lang="en-US" sz="2000" dirty="0" smtClean="0"/>
              <a:t>The </a:t>
            </a:r>
            <a:r>
              <a:rPr lang="en-US" sz="2000" i="1" dirty="0" smtClean="0"/>
              <a:t>duration of injury</a:t>
            </a:r>
          </a:p>
          <a:p>
            <a:pPr marL="1771650" lvl="3" indent="-400050">
              <a:buAutoNum type="romanLcPeriod"/>
            </a:pPr>
            <a:r>
              <a:rPr lang="en-US" sz="2000" dirty="0" smtClean="0"/>
              <a:t>The </a:t>
            </a:r>
            <a:r>
              <a:rPr lang="en-US" sz="2000" i="1" dirty="0" smtClean="0"/>
              <a:t>severity and intensity of injury</a:t>
            </a:r>
          </a:p>
          <a:p>
            <a:pPr marL="1771650" lvl="3" indent="-400050">
              <a:buAutoNum type="romanLcPeriod"/>
            </a:pPr>
            <a:r>
              <a:rPr lang="en-US" sz="2000" dirty="0" smtClean="0"/>
              <a:t>The </a:t>
            </a:r>
            <a:r>
              <a:rPr lang="en-US" sz="2000" i="1" dirty="0" smtClean="0"/>
              <a:t>type of cell injured</a:t>
            </a:r>
          </a:p>
          <a:p>
            <a:pPr marL="1771650" lvl="3" indent="-400050">
              <a:buAutoNum type="romanLcPeriod"/>
            </a:pPr>
            <a:r>
              <a:rPr lang="en-US" sz="2000" dirty="0" smtClean="0"/>
              <a:t>The cell's </a:t>
            </a:r>
            <a:r>
              <a:rPr lang="en-US" sz="2000" i="1" dirty="0" smtClean="0"/>
              <a:t>metabolic state</a:t>
            </a:r>
          </a:p>
          <a:p>
            <a:pPr marL="1771650" lvl="3" indent="-400050">
              <a:buAutoNum type="romanLcPeriod"/>
            </a:pPr>
            <a:r>
              <a:rPr lang="en-US" sz="2000" dirty="0" smtClean="0"/>
              <a:t>The cell's </a:t>
            </a:r>
            <a:r>
              <a:rPr lang="en-US" sz="2000" i="1" dirty="0" smtClean="0"/>
              <a:t>ability to adapt</a:t>
            </a:r>
            <a:endParaRPr lang="en-US" sz="2000" dirty="0"/>
          </a:p>
        </p:txBody>
      </p:sp>
      <p:sp>
        <p:nvSpPr>
          <p:cNvPr id="7" name="Rectangle 6"/>
          <p:cNvSpPr/>
          <p:nvPr/>
        </p:nvSpPr>
        <p:spPr>
          <a:xfrm>
            <a:off x="0" y="3223558"/>
            <a:ext cx="9144000" cy="1938992"/>
          </a:xfrm>
          <a:prstGeom prst="rect">
            <a:avLst/>
          </a:prstGeom>
        </p:spPr>
        <p:txBody>
          <a:bodyPr wrap="square">
            <a:spAutoFit/>
          </a:bodyPr>
          <a:lstStyle/>
          <a:p>
            <a:pPr marL="800100" lvl="1" indent="-342900" algn="just">
              <a:buAutoNum type="alphaLcPeriod" startAt="3"/>
            </a:pPr>
            <a:r>
              <a:rPr lang="en-US" sz="2000" b="1" dirty="0" smtClean="0"/>
              <a:t>The critical intracellular systems that are susceptible to injury</a:t>
            </a:r>
          </a:p>
          <a:p>
            <a:pPr marL="1771650" lvl="3" indent="-400050" algn="just">
              <a:buAutoNum type="romanLcPeriod"/>
            </a:pPr>
            <a:r>
              <a:rPr lang="en-US" sz="2000" dirty="0" smtClean="0"/>
              <a:t>DNA</a:t>
            </a:r>
          </a:p>
          <a:p>
            <a:pPr marL="1771650" lvl="3" indent="-400050" algn="just">
              <a:buAutoNum type="romanLcPeriod"/>
            </a:pPr>
            <a:r>
              <a:rPr lang="en-US" sz="2000" dirty="0" smtClean="0"/>
              <a:t>Production of ATP via aerobic respiration</a:t>
            </a:r>
          </a:p>
          <a:p>
            <a:pPr marL="1771650" lvl="3" indent="-400050" algn="just">
              <a:buAutoNum type="romanLcPeriod"/>
            </a:pPr>
            <a:r>
              <a:rPr lang="en-US" sz="2000" dirty="0" smtClean="0"/>
              <a:t>Cell membranes</a:t>
            </a:r>
          </a:p>
          <a:p>
            <a:pPr marL="1771650" lvl="3" indent="-400050" algn="just">
              <a:buAutoNum type="romanLcPeriod"/>
            </a:pPr>
            <a:r>
              <a:rPr lang="en-US" sz="2000" dirty="0" smtClean="0"/>
              <a:t>Protein synthesis</a:t>
            </a:r>
          </a:p>
          <a:p>
            <a:pPr marL="1771650" lvl="3" indent="-400050" algn="just">
              <a:buAutoNum type="romanLcPeriod"/>
            </a:pPr>
            <a:endParaRPr lang="en-US" sz="2000" dirty="0" smtClean="0"/>
          </a:p>
        </p:txBody>
      </p:sp>
    </p:spTree>
    <p:extLst>
      <p:ext uri="{BB962C8B-B14F-4D97-AF65-F5344CB8AC3E}">
        <p14:creationId xmlns:p14="http://schemas.microsoft.com/office/powerpoint/2010/main" val="2680632934"/>
      </p:ext>
    </p:extLst>
  </p:cSld>
  <p:clrMapOvr>
    <a:masterClrMapping/>
  </p:clrMapOvr>
  <p:transition spd="slow">
    <p:wipe dir="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 y="114300"/>
            <a:ext cx="9143999"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n-US" sz="2800" b="1" dirty="0" smtClean="0"/>
              <a:t>Cellular changes during injury</a:t>
            </a:r>
            <a:endParaRPr lang="en-US" sz="2800" b="1" dirty="0"/>
          </a:p>
        </p:txBody>
      </p:sp>
      <p:sp>
        <p:nvSpPr>
          <p:cNvPr id="5" name="Rectangle 4"/>
          <p:cNvSpPr/>
          <p:nvPr/>
        </p:nvSpPr>
        <p:spPr>
          <a:xfrm>
            <a:off x="0" y="800100"/>
            <a:ext cx="9144000" cy="3785652"/>
          </a:xfrm>
          <a:prstGeom prst="rect">
            <a:avLst/>
          </a:prstGeom>
        </p:spPr>
        <p:txBody>
          <a:bodyPr wrap="square">
            <a:spAutoFit/>
          </a:bodyPr>
          <a:lstStyle/>
          <a:p>
            <a:pPr marL="914400" lvl="1" indent="-457200" algn="just">
              <a:buFont typeface="+mj-lt"/>
              <a:buAutoNum type="alphaLcPeriod" startAt="4"/>
            </a:pPr>
            <a:r>
              <a:rPr lang="en-US" sz="2000" b="1" dirty="0" smtClean="0">
                <a:solidFill>
                  <a:srgbClr val="7030A0"/>
                </a:solidFill>
              </a:rPr>
              <a:t>Important mechanisms of cell injury</a:t>
            </a:r>
          </a:p>
          <a:p>
            <a:pPr marL="1771650" lvl="3" indent="-400050" algn="just">
              <a:buAutoNum type="romanLcPeriod"/>
            </a:pPr>
            <a:r>
              <a:rPr lang="en-US" sz="2000" dirty="0" smtClean="0">
                <a:solidFill>
                  <a:srgbClr val="0070C0"/>
                </a:solidFill>
              </a:rPr>
              <a:t>Damage to DNA, proteins, lipid membranes, and circulating lipids (LDL) caused by oxygen-derived free radicals</a:t>
            </a:r>
          </a:p>
          <a:p>
            <a:pPr marL="2228850" lvl="4" indent="-400050" algn="just">
              <a:buFont typeface="Arial" pitchFamily="34" charset="0"/>
              <a:buChar char="•"/>
            </a:pPr>
            <a:r>
              <a:rPr lang="en-US" sz="2000" dirty="0" smtClean="0"/>
              <a:t>Superoxide anion (O</a:t>
            </a:r>
            <a:r>
              <a:rPr lang="en-US" sz="1400" dirty="0" smtClean="0"/>
              <a:t>2</a:t>
            </a:r>
            <a:r>
              <a:rPr lang="en-US" sz="2000" dirty="0" smtClean="0"/>
              <a:t>⁻)</a:t>
            </a:r>
          </a:p>
          <a:p>
            <a:pPr marL="2228850" lvl="4" indent="-400050" algn="just">
              <a:buFont typeface="Arial" pitchFamily="34" charset="0"/>
              <a:buChar char="•"/>
            </a:pPr>
            <a:r>
              <a:rPr lang="en-US" sz="2000" dirty="0" smtClean="0"/>
              <a:t>Hydroxyl radical (OH⁻)</a:t>
            </a:r>
          </a:p>
          <a:p>
            <a:pPr marL="2228850" lvl="4" indent="-400050" algn="just">
              <a:buFont typeface="Arial" pitchFamily="34" charset="0"/>
              <a:buChar char="•"/>
            </a:pPr>
            <a:r>
              <a:rPr lang="en-US" sz="2000" dirty="0" smtClean="0"/>
              <a:t>Hydrogen peroxide (H</a:t>
            </a:r>
            <a:r>
              <a:rPr lang="en-US" sz="1400" dirty="0" smtClean="0"/>
              <a:t>2</a:t>
            </a:r>
            <a:r>
              <a:rPr lang="en-US" sz="2000" dirty="0" smtClean="0"/>
              <a:t>O</a:t>
            </a:r>
            <a:r>
              <a:rPr lang="en-US" sz="1600" dirty="0" smtClean="0"/>
              <a:t>2</a:t>
            </a:r>
            <a:r>
              <a:rPr lang="en-US" sz="2000" dirty="0" smtClean="0"/>
              <a:t>)</a:t>
            </a:r>
          </a:p>
          <a:p>
            <a:pPr marL="1771650" lvl="3" indent="-400050" algn="just">
              <a:buAutoNum type="romanLcPeriod"/>
            </a:pPr>
            <a:r>
              <a:rPr lang="en-US" sz="2000" dirty="0" smtClean="0">
                <a:solidFill>
                  <a:srgbClr val="0070C0"/>
                </a:solidFill>
              </a:rPr>
              <a:t>ATP depletion</a:t>
            </a:r>
          </a:p>
          <a:p>
            <a:pPr marL="1771650" lvl="3" indent="-400050" algn="just">
              <a:buAutoNum type="romanLcPeriod"/>
            </a:pPr>
            <a:r>
              <a:rPr lang="en-US" sz="2000" dirty="0" smtClean="0">
                <a:solidFill>
                  <a:srgbClr val="0070C0"/>
                </a:solidFill>
              </a:rPr>
              <a:t>Increased cell membrane permeability</a:t>
            </a:r>
          </a:p>
          <a:p>
            <a:pPr marL="1771650" lvl="3" indent="-400050" algn="just">
              <a:buAutoNum type="romanLcPeriod"/>
            </a:pPr>
            <a:r>
              <a:rPr lang="en-US" sz="2000" dirty="0" smtClean="0">
                <a:solidFill>
                  <a:srgbClr val="0070C0"/>
                </a:solidFill>
              </a:rPr>
              <a:t>Influx of calcium</a:t>
            </a:r>
          </a:p>
          <a:p>
            <a:pPr marL="2228850" lvl="4" indent="-400050" algn="just">
              <a:buFont typeface="Arial" pitchFamily="34" charset="0"/>
              <a:buChar char="•"/>
            </a:pPr>
            <a:r>
              <a:rPr lang="en-US" sz="2000" dirty="0" smtClean="0"/>
              <a:t>Second messenger</a:t>
            </a:r>
          </a:p>
          <a:p>
            <a:pPr marL="2228850" lvl="4" indent="-400050" algn="just">
              <a:buFont typeface="Arial" pitchFamily="34" charset="0"/>
              <a:buChar char="•"/>
            </a:pPr>
            <a:r>
              <a:rPr lang="en-US" sz="2000" dirty="0" smtClean="0"/>
              <a:t>Activates a wide spectrum of enzymes</a:t>
            </a:r>
          </a:p>
          <a:p>
            <a:pPr marL="2228850" lvl="4" indent="-400050" algn="just">
              <a:buFont typeface="Arial" pitchFamily="34" charset="0"/>
              <a:buChar char="•"/>
            </a:pPr>
            <a:r>
              <a:rPr lang="en-US" sz="2000" dirty="0" smtClean="0"/>
              <a:t>Proteases – protein breakdown</a:t>
            </a:r>
          </a:p>
        </p:txBody>
      </p:sp>
    </p:spTree>
  </p:cSld>
  <p:clrMapOvr>
    <a:masterClrMapping/>
  </p:clrMapOvr>
  <p:transition spd="slow">
    <p:wipe dir="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 y="114300"/>
            <a:ext cx="9143999"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n-US" sz="2800" b="1" dirty="0" smtClean="0"/>
              <a:t>Cellular changes during injury</a:t>
            </a:r>
            <a:endParaRPr lang="en-US" sz="2800" b="1" dirty="0"/>
          </a:p>
        </p:txBody>
      </p:sp>
      <p:sp>
        <p:nvSpPr>
          <p:cNvPr id="5" name="Rectangle 4"/>
          <p:cNvSpPr/>
          <p:nvPr/>
        </p:nvSpPr>
        <p:spPr>
          <a:xfrm>
            <a:off x="0" y="800100"/>
            <a:ext cx="9144000" cy="3170099"/>
          </a:xfrm>
          <a:prstGeom prst="rect">
            <a:avLst/>
          </a:prstGeom>
        </p:spPr>
        <p:txBody>
          <a:bodyPr wrap="square">
            <a:spAutoFit/>
          </a:bodyPr>
          <a:lstStyle/>
          <a:p>
            <a:pPr marL="2228850" lvl="4" indent="-400050" algn="just">
              <a:buFont typeface="Arial" pitchFamily="34" charset="0"/>
              <a:buChar char="•"/>
            </a:pPr>
            <a:r>
              <a:rPr lang="en-US" sz="2000" dirty="0" smtClean="0"/>
              <a:t>ATPases – contributes of ATP depletion</a:t>
            </a:r>
          </a:p>
          <a:p>
            <a:pPr marL="2228850" lvl="4" indent="-400050" algn="just">
              <a:buFont typeface="Arial" pitchFamily="34" charset="0"/>
              <a:buChar char="•"/>
            </a:pPr>
            <a:r>
              <a:rPr lang="en-US" sz="2000" dirty="0" smtClean="0"/>
              <a:t>Phospholipases – cell membrane injury</a:t>
            </a:r>
          </a:p>
          <a:p>
            <a:pPr marL="2228850" lvl="4" indent="-400050" algn="just">
              <a:buFont typeface="Arial" pitchFamily="34" charset="0"/>
              <a:buChar char="•"/>
            </a:pPr>
            <a:r>
              <a:rPr lang="en-US" sz="2000" dirty="0" smtClean="0"/>
              <a:t>Endonucleases – DNA damage</a:t>
            </a:r>
          </a:p>
          <a:p>
            <a:pPr marL="2228850" lvl="4" indent="-400050" algn="just">
              <a:buFont typeface="Arial" pitchFamily="34" charset="0"/>
              <a:buChar char="•"/>
            </a:pPr>
            <a:endParaRPr lang="en-US" sz="2000" dirty="0" smtClean="0"/>
          </a:p>
          <a:p>
            <a:pPr marL="1885950" lvl="3" indent="-514350" algn="just">
              <a:buFont typeface="+mj-lt"/>
              <a:buAutoNum type="romanLcPeriod" startAt="5"/>
            </a:pPr>
            <a:r>
              <a:rPr lang="en-US" sz="2000" dirty="0" smtClean="0">
                <a:solidFill>
                  <a:srgbClr val="00B0F0"/>
                </a:solidFill>
              </a:rPr>
              <a:t>Mitochondrial dysfunction</a:t>
            </a:r>
          </a:p>
          <a:p>
            <a:pPr marL="2343150" lvl="4" indent="-514350" algn="just">
              <a:buFont typeface="Arial" pitchFamily="34" charset="0"/>
              <a:buChar char="•"/>
            </a:pPr>
            <a:r>
              <a:rPr lang="en-US" sz="2000" dirty="0" smtClean="0"/>
              <a:t>Decreased oxidative phosphorylation and ATP production</a:t>
            </a:r>
          </a:p>
          <a:p>
            <a:pPr marL="2343150" lvl="4" indent="-514350" algn="just">
              <a:buFont typeface="Arial" pitchFamily="34" charset="0"/>
              <a:buChar char="•"/>
            </a:pPr>
            <a:r>
              <a:rPr lang="en-US" sz="2000" dirty="0" smtClean="0"/>
              <a:t>Formation of mitochondrial permeability transition </a:t>
            </a:r>
            <a:r>
              <a:rPr lang="en-US" sz="2000" i="1" dirty="0" smtClean="0"/>
              <a:t>(MPT) </a:t>
            </a:r>
            <a:r>
              <a:rPr lang="en-US" sz="2000" dirty="0" smtClean="0"/>
              <a:t>channels</a:t>
            </a:r>
          </a:p>
          <a:p>
            <a:pPr marL="2343150" lvl="4" indent="-514350" algn="just">
              <a:buFont typeface="Arial" pitchFamily="34" charset="0"/>
              <a:buChar char="•"/>
            </a:pPr>
            <a:r>
              <a:rPr lang="en-US" sz="2000" dirty="0" smtClean="0"/>
              <a:t>Release of </a:t>
            </a:r>
            <a:r>
              <a:rPr lang="en-US" sz="2000" i="1" dirty="0" err="1" smtClean="0"/>
              <a:t>cytochrome</a:t>
            </a:r>
            <a:r>
              <a:rPr lang="en-US" sz="2000" i="1" dirty="0" smtClean="0"/>
              <a:t> c </a:t>
            </a:r>
            <a:r>
              <a:rPr lang="en-US" sz="2000" dirty="0" smtClean="0"/>
              <a:t>is a trigger for apoptosis</a:t>
            </a:r>
          </a:p>
          <a:p>
            <a:pPr marL="1771650" lvl="3" indent="-400050" algn="just"/>
            <a:endParaRPr lang="en-US" sz="2000" dirty="0" smtClean="0"/>
          </a:p>
        </p:txBody>
      </p:sp>
    </p:spTree>
  </p:cSld>
  <p:clrMapOvr>
    <a:masterClrMapping/>
  </p:clrMapOvr>
  <p:transition spd="slow">
    <p:wipe dir="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a:stretch>
            <a:fillRect/>
          </a:stretch>
        </p:blipFill>
        <p:spPr bwMode="auto">
          <a:xfrm>
            <a:off x="1905000" y="714286"/>
            <a:ext cx="4800600" cy="3991064"/>
          </a:xfrm>
          <a:prstGeom prst="rect">
            <a:avLst/>
          </a:prstGeom>
          <a:noFill/>
          <a:ln w="9525">
            <a:noFill/>
            <a:miter lim="800000"/>
            <a:headEnd/>
            <a:tailEnd/>
          </a:ln>
          <a:effectLst/>
        </p:spPr>
      </p:pic>
      <p:sp>
        <p:nvSpPr>
          <p:cNvPr id="3" name="Rectangle 2"/>
          <p:cNvSpPr/>
          <p:nvPr/>
        </p:nvSpPr>
        <p:spPr>
          <a:xfrm>
            <a:off x="2057400" y="4781550"/>
            <a:ext cx="4343400" cy="369332"/>
          </a:xfrm>
          <a:prstGeom prst="rect">
            <a:avLst/>
          </a:prstGeom>
        </p:spPr>
        <p:txBody>
          <a:bodyPr wrap="square">
            <a:spAutoFit/>
          </a:bodyPr>
          <a:lstStyle/>
          <a:p>
            <a:r>
              <a:rPr lang="en-US" b="1" u="sng" dirty="0" smtClean="0"/>
              <a:t>Fig: Mitochondrial dysfunction in cell injury.</a:t>
            </a:r>
            <a:endParaRPr lang="en-US" u="sng" dirty="0"/>
          </a:p>
        </p:txBody>
      </p:sp>
      <p:sp>
        <p:nvSpPr>
          <p:cNvPr id="4" name="TextBox 3"/>
          <p:cNvSpPr txBox="1"/>
          <p:nvPr/>
        </p:nvSpPr>
        <p:spPr>
          <a:xfrm>
            <a:off x="1" y="114300"/>
            <a:ext cx="9143999"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n-US" sz="2800" b="1" dirty="0" smtClean="0"/>
              <a:t>Cellular changes during injury</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krishna bastola\Desktop\cinj.jpg"/>
          <p:cNvPicPr>
            <a:picLocks noChangeAspect="1" noChangeArrowheads="1"/>
          </p:cNvPicPr>
          <p:nvPr/>
        </p:nvPicPr>
        <p:blipFill>
          <a:blip r:embed="rId3"/>
          <a:srcRect/>
          <a:stretch>
            <a:fillRect/>
          </a:stretch>
        </p:blipFill>
        <p:spPr bwMode="auto">
          <a:xfrm>
            <a:off x="152400" y="114300"/>
            <a:ext cx="8839200" cy="4743450"/>
          </a:xfrm>
          <a:prstGeom prst="rect">
            <a:avLst/>
          </a:prstGeom>
          <a:noFill/>
        </p:spPr>
      </p:pic>
      <p:sp>
        <p:nvSpPr>
          <p:cNvPr id="3" name="Rectangle 2"/>
          <p:cNvSpPr/>
          <p:nvPr/>
        </p:nvSpPr>
        <p:spPr>
          <a:xfrm>
            <a:off x="1524000" y="4514850"/>
            <a:ext cx="5715000" cy="369332"/>
          </a:xfrm>
          <a:prstGeom prst="rect">
            <a:avLst/>
          </a:prstGeom>
        </p:spPr>
        <p:style>
          <a:lnRef idx="2">
            <a:schemeClr val="accent3"/>
          </a:lnRef>
          <a:fillRef idx="1">
            <a:schemeClr val="lt1"/>
          </a:fillRef>
          <a:effectRef idx="0">
            <a:schemeClr val="accent3"/>
          </a:effectRef>
          <a:fontRef idx="minor">
            <a:schemeClr val="dk1"/>
          </a:fontRef>
        </p:style>
        <p:txBody>
          <a:bodyPr wrap="square">
            <a:spAutoFit/>
          </a:bodyPr>
          <a:lstStyle/>
          <a:p>
            <a:r>
              <a:rPr lang="en-US" b="1" dirty="0" smtClean="0"/>
              <a:t>Fig: Classical example of cellular injury caused by hypoxia.</a:t>
            </a:r>
            <a:endParaRPr lang="en-US" b="1" dirty="0"/>
          </a:p>
        </p:txBody>
      </p:sp>
    </p:spTree>
  </p:cSld>
  <p:clrMapOvr>
    <a:masterClrMapping/>
  </p:clrMapOvr>
  <p:transition spd="slow">
    <p:wipe dir="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 y="114300"/>
            <a:ext cx="9143999"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n-US" sz="2800" b="1" dirty="0" smtClean="0"/>
              <a:t>Cellular changes during injury</a:t>
            </a:r>
            <a:endParaRPr lang="en-US" sz="2800" b="1" dirty="0"/>
          </a:p>
        </p:txBody>
      </p:sp>
      <p:sp>
        <p:nvSpPr>
          <p:cNvPr id="3" name="TextBox 2"/>
          <p:cNvSpPr txBox="1"/>
          <p:nvPr/>
        </p:nvSpPr>
        <p:spPr>
          <a:xfrm>
            <a:off x="0" y="666750"/>
            <a:ext cx="3280000" cy="461665"/>
          </a:xfrm>
          <a:prstGeom prst="rect">
            <a:avLst/>
          </a:prstGeom>
          <a:noFill/>
        </p:spPr>
        <p:txBody>
          <a:bodyPr wrap="none" rtlCol="0">
            <a:spAutoFit/>
          </a:bodyPr>
          <a:lstStyle/>
          <a:p>
            <a:pPr marL="457200" indent="-457200">
              <a:buFont typeface="+mj-lt"/>
              <a:buAutoNum type="arabicPeriod" startAt="2"/>
            </a:pPr>
            <a:r>
              <a:rPr lang="en-US" sz="2400" b="1" dirty="0" smtClean="0">
                <a:solidFill>
                  <a:srgbClr val="00B050"/>
                </a:solidFill>
              </a:rPr>
              <a:t>Reversible cell injury</a:t>
            </a:r>
          </a:p>
        </p:txBody>
      </p:sp>
      <p:sp>
        <p:nvSpPr>
          <p:cNvPr id="4" name="Rectangle 3"/>
          <p:cNvSpPr/>
          <p:nvPr/>
        </p:nvSpPr>
        <p:spPr>
          <a:xfrm>
            <a:off x="0" y="1085851"/>
            <a:ext cx="9144000" cy="4093428"/>
          </a:xfrm>
          <a:prstGeom prst="rect">
            <a:avLst/>
          </a:prstGeom>
        </p:spPr>
        <p:txBody>
          <a:bodyPr wrap="square">
            <a:spAutoFit/>
          </a:bodyPr>
          <a:lstStyle/>
          <a:p>
            <a:pPr marL="457200" indent="-457200" algn="just">
              <a:buAutoNum type="alphaLcPeriod"/>
            </a:pPr>
            <a:r>
              <a:rPr lang="en-US" sz="2000" dirty="0" smtClean="0"/>
              <a:t>Decreased synthesis of ATP by oxidative phosphorylation</a:t>
            </a:r>
          </a:p>
          <a:p>
            <a:pPr marL="457200" indent="-457200" algn="just">
              <a:buAutoNum type="alphaLcPeriod"/>
            </a:pPr>
            <a:r>
              <a:rPr lang="en-US" sz="2000" dirty="0" smtClean="0"/>
              <a:t>Decreased function of </a:t>
            </a:r>
            <a:r>
              <a:rPr lang="en-US" sz="2000" dirty="0" err="1" smtClean="0"/>
              <a:t>Na⁺K</a:t>
            </a:r>
            <a:r>
              <a:rPr lang="en-US" sz="2000" dirty="0" smtClean="0"/>
              <a:t>⁺ ATPase membrane pumps</a:t>
            </a:r>
          </a:p>
          <a:p>
            <a:pPr marL="1428750" lvl="2" indent="-514350" algn="just">
              <a:buAutoNum type="romanLcPeriod"/>
            </a:pPr>
            <a:r>
              <a:rPr lang="en-US" sz="2000" dirty="0" smtClean="0"/>
              <a:t>Influx of Na⁺ and water</a:t>
            </a:r>
          </a:p>
          <a:p>
            <a:pPr marL="1428750" lvl="2" indent="-514350" algn="just">
              <a:buAutoNum type="romanLcPeriod"/>
            </a:pPr>
            <a:r>
              <a:rPr lang="en-US" sz="2000" dirty="0" smtClean="0"/>
              <a:t>Efflux of K⁺</a:t>
            </a:r>
          </a:p>
          <a:p>
            <a:pPr marL="1428750" lvl="2" indent="-514350" algn="just">
              <a:buAutoNum type="romanLcPeriod"/>
            </a:pPr>
            <a:r>
              <a:rPr lang="en-US" sz="2000" dirty="0" smtClean="0"/>
              <a:t>Cellular swelling (</a:t>
            </a:r>
            <a:r>
              <a:rPr lang="en-US" sz="2000" dirty="0" err="1" smtClean="0"/>
              <a:t>hydropic</a:t>
            </a:r>
            <a:r>
              <a:rPr lang="en-US" sz="2000" dirty="0" smtClean="0"/>
              <a:t> swelling)</a:t>
            </a:r>
          </a:p>
          <a:p>
            <a:pPr marL="1428750" lvl="2" indent="-514350" algn="just">
              <a:buAutoNum type="romanLcPeriod"/>
            </a:pPr>
            <a:r>
              <a:rPr lang="en-US" sz="2000" dirty="0" smtClean="0"/>
              <a:t>Swelling of the endoplasmic reticulum</a:t>
            </a:r>
          </a:p>
          <a:p>
            <a:pPr marL="514350" indent="-514350" algn="just">
              <a:buAutoNum type="alphaLcPeriod"/>
            </a:pPr>
            <a:r>
              <a:rPr lang="en-US" sz="2000" dirty="0" smtClean="0"/>
              <a:t>Switch to glycolysis</a:t>
            </a:r>
          </a:p>
          <a:p>
            <a:pPr marL="1428750" lvl="2" indent="-514350" algn="just">
              <a:buAutoNum type="romanLcPeriod"/>
            </a:pPr>
            <a:r>
              <a:rPr lang="en-US" sz="2000" dirty="0" smtClean="0"/>
              <a:t>Depletion of cytoplasmic glycogen</a:t>
            </a:r>
          </a:p>
          <a:p>
            <a:pPr marL="1428750" lvl="2" indent="-514350" algn="just">
              <a:buAutoNum type="romanLcPeriod"/>
            </a:pPr>
            <a:r>
              <a:rPr lang="en-US" sz="2000" dirty="0" smtClean="0"/>
              <a:t>Increased lactic acid production</a:t>
            </a:r>
          </a:p>
          <a:p>
            <a:pPr marL="1428750" lvl="2" indent="-514350" algn="just">
              <a:buAutoNum type="romanLcPeriod"/>
            </a:pPr>
            <a:r>
              <a:rPr lang="en-US" sz="2000" dirty="0" smtClean="0"/>
              <a:t>Decreased intracellular pH</a:t>
            </a:r>
          </a:p>
          <a:p>
            <a:pPr marL="514350" indent="-514350" algn="just">
              <a:buAutoNum type="alphaLcPeriod"/>
            </a:pPr>
            <a:r>
              <a:rPr lang="en-US" sz="2000" dirty="0" smtClean="0"/>
              <a:t>Decreased protein synthesis</a:t>
            </a:r>
          </a:p>
          <a:p>
            <a:pPr marL="1428750" lvl="2" indent="-514350" algn="just">
              <a:buAutoNum type="romanLcPeriod"/>
            </a:pPr>
            <a:r>
              <a:rPr lang="en-US" sz="2000" dirty="0" smtClean="0"/>
              <a:t>Detachment of ribosomes from the rough endoplasmic reticulum</a:t>
            </a:r>
          </a:p>
          <a:p>
            <a:pPr marL="514350" indent="-514350" algn="just">
              <a:buAutoNum type="alphaLcPeriod"/>
            </a:pPr>
            <a:r>
              <a:rPr lang="en-US" sz="2000" dirty="0" smtClean="0"/>
              <a:t>Plasma-membrane blebs and myelin figures may be seen</a:t>
            </a:r>
            <a:endParaRPr lang="en-US" sz="2000" dirty="0"/>
          </a:p>
        </p:txBody>
      </p:sp>
    </p:spTree>
  </p:cSld>
  <p:clrMapOvr>
    <a:masterClrMapping/>
  </p:clrMapOvr>
  <p:transition spd="slow">
    <p:wipe dir="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srcRect/>
          <a:stretch>
            <a:fillRect/>
          </a:stretch>
        </p:blipFill>
        <p:spPr bwMode="auto">
          <a:xfrm>
            <a:off x="1752600" y="129006"/>
            <a:ext cx="5447464" cy="4671594"/>
          </a:xfrm>
          <a:prstGeom prst="rect">
            <a:avLst/>
          </a:prstGeom>
          <a:noFill/>
          <a:ln w="9525">
            <a:noFill/>
            <a:miter lim="800000"/>
            <a:headEnd/>
            <a:tailEnd/>
          </a:ln>
          <a:effectLst/>
        </p:spPr>
      </p:pic>
      <p:sp>
        <p:nvSpPr>
          <p:cNvPr id="3" name="Rectangle 2"/>
          <p:cNvSpPr/>
          <p:nvPr/>
        </p:nvSpPr>
        <p:spPr>
          <a:xfrm>
            <a:off x="2209800" y="4800600"/>
            <a:ext cx="4724400" cy="369332"/>
          </a:xfrm>
          <a:prstGeom prst="rect">
            <a:avLst/>
          </a:prstGeom>
        </p:spPr>
        <p:txBody>
          <a:bodyPr wrap="square">
            <a:spAutoFit/>
          </a:bodyPr>
          <a:lstStyle/>
          <a:p>
            <a:r>
              <a:rPr lang="en-US" b="1" u="sng" dirty="0" smtClean="0"/>
              <a:t>Figure: Mitochondrial dysfunction in cell injury.</a:t>
            </a:r>
            <a:endParaRPr lang="en-US" u="sng" dirty="0"/>
          </a:p>
        </p:txBody>
      </p:sp>
    </p:spTree>
  </p:cSld>
  <p:clrMapOvr>
    <a:masterClrMapping/>
  </p:clrMapOvr>
  <p:transition spd="slow">
    <p:wipe dir="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 y="114300"/>
            <a:ext cx="9143999"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n-US" sz="2800" b="1" dirty="0" smtClean="0"/>
              <a:t>Cellular changes during injury</a:t>
            </a:r>
            <a:endParaRPr lang="en-US" sz="2800" b="1" dirty="0"/>
          </a:p>
        </p:txBody>
      </p:sp>
      <p:sp>
        <p:nvSpPr>
          <p:cNvPr id="3" name="TextBox 2"/>
          <p:cNvSpPr txBox="1"/>
          <p:nvPr/>
        </p:nvSpPr>
        <p:spPr>
          <a:xfrm>
            <a:off x="0" y="814685"/>
            <a:ext cx="3407664" cy="461665"/>
          </a:xfrm>
          <a:prstGeom prst="rect">
            <a:avLst/>
          </a:prstGeom>
          <a:noFill/>
        </p:spPr>
        <p:txBody>
          <a:bodyPr wrap="none" rtlCol="0">
            <a:spAutoFit/>
          </a:bodyPr>
          <a:lstStyle/>
          <a:p>
            <a:pPr marL="457200" indent="-457200">
              <a:buFont typeface="+mj-lt"/>
              <a:buAutoNum type="arabicPeriod" startAt="3"/>
            </a:pPr>
            <a:r>
              <a:rPr lang="en-US" sz="2400" b="1" dirty="0" smtClean="0">
                <a:solidFill>
                  <a:srgbClr val="00B050"/>
                </a:solidFill>
              </a:rPr>
              <a:t>Irreversible cell injury</a:t>
            </a:r>
          </a:p>
        </p:txBody>
      </p:sp>
      <p:sp>
        <p:nvSpPr>
          <p:cNvPr id="4" name="Rectangle 3"/>
          <p:cNvSpPr/>
          <p:nvPr/>
        </p:nvSpPr>
        <p:spPr>
          <a:xfrm>
            <a:off x="0" y="1382851"/>
            <a:ext cx="9144000" cy="3170099"/>
          </a:xfrm>
          <a:prstGeom prst="rect">
            <a:avLst/>
          </a:prstGeom>
        </p:spPr>
        <p:txBody>
          <a:bodyPr wrap="square">
            <a:spAutoFit/>
          </a:bodyPr>
          <a:lstStyle/>
          <a:p>
            <a:pPr marL="342900" indent="-342900">
              <a:buAutoNum type="alphaLcPeriod"/>
            </a:pPr>
            <a:r>
              <a:rPr lang="en-US" sz="2000" dirty="0" smtClean="0">
                <a:solidFill>
                  <a:srgbClr val="0070C0"/>
                </a:solidFill>
              </a:rPr>
              <a:t>Severe membrane damage</a:t>
            </a:r>
          </a:p>
          <a:p>
            <a:pPr marL="1314450" lvl="2" indent="-400050">
              <a:buAutoNum type="romanLcPeriod"/>
            </a:pPr>
            <a:r>
              <a:rPr lang="en-US" sz="2000" dirty="0" smtClean="0"/>
              <a:t>Membrane damage plays a critical role in irreversible injury</a:t>
            </a:r>
          </a:p>
          <a:p>
            <a:pPr marL="1314450" lvl="2" indent="-400050">
              <a:buAutoNum type="romanLcPeriod"/>
            </a:pPr>
            <a:r>
              <a:rPr lang="en-US" sz="2000" dirty="0" smtClean="0"/>
              <a:t>Massive influx of calcium</a:t>
            </a:r>
          </a:p>
          <a:p>
            <a:pPr marL="1314450" lvl="2" indent="-400050">
              <a:buAutoNum type="romanLcPeriod"/>
            </a:pPr>
            <a:r>
              <a:rPr lang="en-US" sz="2000" dirty="0" smtClean="0"/>
              <a:t>Efflux of intracellular enzymes and proteins into the circulation</a:t>
            </a:r>
          </a:p>
          <a:p>
            <a:pPr marL="1314450" lvl="2" indent="-400050">
              <a:buAutoNum type="romanLcPeriod"/>
            </a:pPr>
            <a:endParaRPr lang="en-US" sz="2000" dirty="0" smtClean="0"/>
          </a:p>
          <a:p>
            <a:pPr marL="400050" indent="-400050">
              <a:buAutoNum type="alphaLcPeriod"/>
            </a:pPr>
            <a:r>
              <a:rPr lang="en-US" sz="2000" dirty="0" smtClean="0">
                <a:solidFill>
                  <a:srgbClr val="0070C0"/>
                </a:solidFill>
              </a:rPr>
              <a:t>Marked mitochondrial dysfunction</a:t>
            </a:r>
          </a:p>
          <a:p>
            <a:pPr marL="1314450" lvl="2" indent="-400050">
              <a:buAutoNum type="romanLcPeriod"/>
            </a:pPr>
            <a:r>
              <a:rPr lang="en-US" sz="2000" dirty="0" smtClean="0"/>
              <a:t>Mitochondrial swelling</a:t>
            </a:r>
          </a:p>
          <a:p>
            <a:pPr marL="1314450" lvl="2" indent="-400050">
              <a:buAutoNum type="romanLcPeriod"/>
            </a:pPr>
            <a:r>
              <a:rPr lang="en-US" sz="2000" dirty="0" smtClean="0"/>
              <a:t>Large densities are seen within the mitochondrial matrix</a:t>
            </a:r>
          </a:p>
          <a:p>
            <a:pPr marL="1314450" lvl="2" indent="-400050">
              <a:buAutoNum type="romanLcPeriod"/>
            </a:pPr>
            <a:r>
              <a:rPr lang="en-US" sz="2000" dirty="0" smtClean="0"/>
              <a:t>Irreparable damage of the oxidative phosphorylation pathway</a:t>
            </a:r>
          </a:p>
          <a:p>
            <a:pPr marL="1314450" lvl="2" indent="-400050">
              <a:buAutoNum type="romanLcPeriod"/>
            </a:pPr>
            <a:r>
              <a:rPr lang="en-US" sz="2000" dirty="0" smtClean="0"/>
              <a:t>Inability to produce ATP</a:t>
            </a:r>
          </a:p>
        </p:txBody>
      </p:sp>
    </p:spTree>
  </p:cSld>
  <p:clrMapOvr>
    <a:masterClrMapping/>
  </p:clrMapOvr>
  <p:transition spd="slow">
    <p:wipe dir="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 y="114300"/>
            <a:ext cx="9143999"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n-US" sz="2800" b="1" dirty="0" smtClean="0"/>
              <a:t>Cellular changes during injury</a:t>
            </a:r>
            <a:endParaRPr lang="en-US" sz="2800" b="1" dirty="0"/>
          </a:p>
        </p:txBody>
      </p:sp>
      <p:sp>
        <p:nvSpPr>
          <p:cNvPr id="3" name="TextBox 2"/>
          <p:cNvSpPr txBox="1"/>
          <p:nvPr/>
        </p:nvSpPr>
        <p:spPr>
          <a:xfrm>
            <a:off x="0" y="814685"/>
            <a:ext cx="3407664" cy="461665"/>
          </a:xfrm>
          <a:prstGeom prst="rect">
            <a:avLst/>
          </a:prstGeom>
          <a:noFill/>
        </p:spPr>
        <p:txBody>
          <a:bodyPr wrap="none" rtlCol="0">
            <a:spAutoFit/>
          </a:bodyPr>
          <a:lstStyle/>
          <a:p>
            <a:pPr marL="457200" indent="-457200">
              <a:buFont typeface="+mj-lt"/>
              <a:buAutoNum type="arabicPeriod" startAt="3"/>
            </a:pPr>
            <a:r>
              <a:rPr lang="en-US" sz="2400" b="1" dirty="0" smtClean="0">
                <a:solidFill>
                  <a:srgbClr val="00B050"/>
                </a:solidFill>
              </a:rPr>
              <a:t>Irreversible cell injury</a:t>
            </a:r>
          </a:p>
        </p:txBody>
      </p:sp>
      <p:sp>
        <p:nvSpPr>
          <p:cNvPr id="4" name="Rectangle 3"/>
          <p:cNvSpPr/>
          <p:nvPr/>
        </p:nvSpPr>
        <p:spPr>
          <a:xfrm>
            <a:off x="0" y="1388805"/>
            <a:ext cx="9144000" cy="2554545"/>
          </a:xfrm>
          <a:prstGeom prst="rect">
            <a:avLst/>
          </a:prstGeom>
        </p:spPr>
        <p:txBody>
          <a:bodyPr wrap="square">
            <a:spAutoFit/>
          </a:bodyPr>
          <a:lstStyle/>
          <a:p>
            <a:pPr marL="457200" indent="-457200">
              <a:buFont typeface="+mj-lt"/>
              <a:buAutoNum type="alphaLcPeriod" startAt="3"/>
            </a:pPr>
            <a:r>
              <a:rPr lang="en-US" sz="2000" dirty="0" smtClean="0">
                <a:solidFill>
                  <a:srgbClr val="0070C0"/>
                </a:solidFill>
              </a:rPr>
              <a:t>Rupture of the lysosomes</a:t>
            </a:r>
          </a:p>
          <a:p>
            <a:pPr marL="1314450" lvl="2" indent="-400050">
              <a:buAutoNum type="romanLcPeriod"/>
            </a:pPr>
            <a:r>
              <a:rPr lang="en-US" sz="2000" dirty="0" smtClean="0"/>
              <a:t>Release of lysosomal digestive enzymes into the cytosol</a:t>
            </a:r>
          </a:p>
          <a:p>
            <a:pPr marL="1314450" lvl="2" indent="-400050">
              <a:buAutoNum type="romanLcPeriod"/>
            </a:pPr>
            <a:r>
              <a:rPr lang="en-US" sz="2000" dirty="0" smtClean="0"/>
              <a:t>Activation of acid hydrolases followed by autolysis</a:t>
            </a:r>
          </a:p>
          <a:p>
            <a:pPr marL="1314450" lvl="2" indent="-400050">
              <a:buAutoNum type="romanLcPeriod"/>
            </a:pPr>
            <a:endParaRPr lang="en-US" sz="2000" dirty="0" smtClean="0"/>
          </a:p>
          <a:p>
            <a:pPr marL="400050" indent="-400050">
              <a:buAutoNum type="alphaLcPeriod" startAt="3"/>
            </a:pPr>
            <a:r>
              <a:rPr lang="en-US" sz="2000" dirty="0" smtClean="0">
                <a:solidFill>
                  <a:srgbClr val="0070C0"/>
                </a:solidFill>
              </a:rPr>
              <a:t>Nuclear changes</a:t>
            </a:r>
          </a:p>
          <a:p>
            <a:pPr marL="1314450" lvl="2" indent="-400050">
              <a:buAutoNum type="romanLcPeriod"/>
            </a:pPr>
            <a:r>
              <a:rPr lang="en-US" sz="2000" i="1" dirty="0" smtClean="0">
                <a:solidFill>
                  <a:srgbClr val="0070C0"/>
                </a:solidFill>
              </a:rPr>
              <a:t>Pyknosis</a:t>
            </a:r>
            <a:r>
              <a:rPr lang="en-US" sz="2000" i="1" dirty="0" smtClean="0"/>
              <a:t>: </a:t>
            </a:r>
            <a:r>
              <a:rPr lang="en-US" sz="2000" dirty="0" smtClean="0"/>
              <a:t>degeneration and condensation of nuclear chromatin</a:t>
            </a:r>
          </a:p>
          <a:p>
            <a:pPr marL="1314450" lvl="2" indent="-400050">
              <a:buAutoNum type="romanLcPeriod"/>
            </a:pPr>
            <a:r>
              <a:rPr lang="en-US" sz="2000" i="1" dirty="0" smtClean="0">
                <a:solidFill>
                  <a:srgbClr val="0070C0"/>
                </a:solidFill>
              </a:rPr>
              <a:t>Karyorrhexis</a:t>
            </a:r>
            <a:r>
              <a:rPr lang="en-US" sz="2000" i="1" dirty="0" smtClean="0"/>
              <a:t>: </a:t>
            </a:r>
            <a:r>
              <a:rPr lang="en-US" sz="2000" dirty="0" smtClean="0"/>
              <a:t>nuclear fragmentation</a:t>
            </a:r>
          </a:p>
          <a:p>
            <a:pPr marL="1314450" lvl="2" indent="-400050">
              <a:buAutoNum type="romanLcPeriod"/>
            </a:pPr>
            <a:r>
              <a:rPr lang="en-US" sz="2000" i="1" dirty="0" smtClean="0">
                <a:solidFill>
                  <a:srgbClr val="0070C0"/>
                </a:solidFill>
              </a:rPr>
              <a:t>Karyolysis</a:t>
            </a:r>
            <a:r>
              <a:rPr lang="en-US" sz="2000" i="1" dirty="0" smtClean="0"/>
              <a:t>: </a:t>
            </a:r>
            <a:r>
              <a:rPr lang="en-US" sz="2000" dirty="0" smtClean="0"/>
              <a:t>dissolution of the nucleus</a:t>
            </a:r>
            <a:endParaRPr lang="en-US" sz="2000" dirty="0"/>
          </a:p>
        </p:txBody>
      </p:sp>
    </p:spTree>
    <p:extLst>
      <p:ext uri="{BB962C8B-B14F-4D97-AF65-F5344CB8AC3E}">
        <p14:creationId xmlns:p14="http://schemas.microsoft.com/office/powerpoint/2010/main" val="3132574747"/>
      </p:ext>
    </p:extLst>
  </p:cSld>
  <p:clrMapOvr>
    <a:masterClrMapping/>
  </p:clrMapOvr>
  <p:transition spd="slow">
    <p:wipe dir="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krishna bastola\Desktop\Nuclear_changes.jpg"/>
          <p:cNvPicPr>
            <a:picLocks noChangeAspect="1" noChangeArrowheads="1"/>
          </p:cNvPicPr>
          <p:nvPr/>
        </p:nvPicPr>
        <p:blipFill>
          <a:blip r:embed="rId2"/>
          <a:srcRect/>
          <a:stretch>
            <a:fillRect/>
          </a:stretch>
        </p:blipFill>
        <p:spPr bwMode="auto">
          <a:xfrm>
            <a:off x="457201" y="895350"/>
            <a:ext cx="8305800" cy="4019550"/>
          </a:xfrm>
          <a:prstGeom prst="rect">
            <a:avLst/>
          </a:prstGeom>
          <a:noFill/>
        </p:spPr>
      </p:pic>
      <p:sp>
        <p:nvSpPr>
          <p:cNvPr id="3" name="TextBox 2"/>
          <p:cNvSpPr txBox="1"/>
          <p:nvPr/>
        </p:nvSpPr>
        <p:spPr>
          <a:xfrm>
            <a:off x="1" y="114300"/>
            <a:ext cx="9143999"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n-US" sz="2800" b="1" dirty="0" smtClean="0"/>
              <a:t>Cellular changes during injury</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64785"/>
            <a:ext cx="9144000" cy="523220"/>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pPr algn="ctr"/>
            <a:r>
              <a:rPr lang="en-US" sz="2800" b="1" dirty="0" smtClean="0"/>
              <a:t>Terminology in pathology</a:t>
            </a:r>
            <a:endParaRPr lang="en-US" sz="2800" b="1" dirty="0"/>
          </a:p>
        </p:txBody>
      </p:sp>
      <p:sp>
        <p:nvSpPr>
          <p:cNvPr id="3" name="TextBox 2"/>
          <p:cNvSpPr txBox="1"/>
          <p:nvPr/>
        </p:nvSpPr>
        <p:spPr>
          <a:xfrm>
            <a:off x="0" y="590550"/>
            <a:ext cx="9144000" cy="4524315"/>
          </a:xfrm>
          <a:prstGeom prst="rect">
            <a:avLst/>
          </a:prstGeom>
          <a:noFill/>
        </p:spPr>
        <p:txBody>
          <a:bodyPr wrap="square" rtlCol="0">
            <a:spAutoFit/>
          </a:bodyPr>
          <a:lstStyle/>
          <a:p>
            <a:pPr marL="457200" indent="-457200" algn="just">
              <a:buFont typeface="Arial" pitchFamily="34" charset="0"/>
              <a:buChar char="•"/>
            </a:pPr>
            <a:r>
              <a:rPr lang="en-US" sz="2000" b="1" dirty="0" smtClean="0">
                <a:solidFill>
                  <a:srgbClr val="C00000"/>
                </a:solidFill>
              </a:rPr>
              <a:t>Patient</a:t>
            </a:r>
            <a:r>
              <a:rPr lang="en-US" sz="2000" dirty="0" smtClean="0"/>
              <a:t> is the person affected by disease.</a:t>
            </a:r>
          </a:p>
          <a:p>
            <a:pPr algn="just"/>
            <a:endParaRPr lang="en-US" sz="2000" dirty="0" smtClean="0"/>
          </a:p>
          <a:p>
            <a:pPr marL="457200" indent="-457200" algn="just">
              <a:buFont typeface="Arial" pitchFamily="34" charset="0"/>
              <a:buChar char="•"/>
            </a:pPr>
            <a:r>
              <a:rPr lang="en-US" sz="2000" b="1" dirty="0" smtClean="0">
                <a:solidFill>
                  <a:srgbClr val="C00000"/>
                </a:solidFill>
              </a:rPr>
              <a:t>Disease</a:t>
            </a:r>
            <a:r>
              <a:rPr lang="en-US" sz="2000" dirty="0" smtClean="0"/>
              <a:t> is a condition in which the presence of an</a:t>
            </a:r>
            <a:r>
              <a:rPr lang="en-US" sz="2000" dirty="0" smtClean="0">
                <a:sym typeface="Symbol"/>
              </a:rPr>
              <a:t> </a:t>
            </a:r>
            <a:r>
              <a:rPr lang="en-US" sz="2000" dirty="0" smtClean="0"/>
              <a:t>abnormality of the body causes a loss of normal health.</a:t>
            </a:r>
          </a:p>
          <a:p>
            <a:pPr marL="1257300" lvl="2" indent="-342900" algn="just">
              <a:buFont typeface="Arial" pitchFamily="34" charset="0"/>
              <a:buChar char="•"/>
            </a:pPr>
            <a:r>
              <a:rPr lang="en-US" b="1" dirty="0" smtClean="0">
                <a:solidFill>
                  <a:srgbClr val="002060"/>
                </a:solidFill>
                <a:latin typeface="Adobe Garamond Pro" pitchFamily="18" charset="0"/>
                <a:ea typeface="Adobe Fangsong Std R" pitchFamily="18" charset="-128"/>
              </a:rPr>
              <a:t>Idiopathic</a:t>
            </a:r>
            <a:r>
              <a:rPr lang="en-US" dirty="0" smtClean="0"/>
              <a:t> – no identifiable causes.</a:t>
            </a:r>
          </a:p>
          <a:p>
            <a:pPr marL="1257300" lvl="2" indent="-342900" algn="just">
              <a:buFont typeface="Arial" pitchFamily="34" charset="0"/>
              <a:buChar char="•"/>
            </a:pPr>
            <a:r>
              <a:rPr lang="en-US" b="1" dirty="0" smtClean="0">
                <a:solidFill>
                  <a:srgbClr val="002060"/>
                </a:solidFill>
                <a:latin typeface="Adobe Caslon Pro Bold" pitchFamily="18" charset="0"/>
              </a:rPr>
              <a:t>Iatrogenic</a:t>
            </a:r>
            <a:r>
              <a:rPr lang="en-US" dirty="0" smtClean="0"/>
              <a:t> – occur as a result from medical treatment.</a:t>
            </a:r>
          </a:p>
          <a:p>
            <a:pPr marL="1257300" lvl="2" indent="-342900" algn="just">
              <a:buFont typeface="Arial" pitchFamily="34" charset="0"/>
              <a:buChar char="•"/>
            </a:pPr>
            <a:r>
              <a:rPr lang="en-US" b="1" dirty="0" smtClean="0">
                <a:solidFill>
                  <a:srgbClr val="002060"/>
                </a:solidFill>
              </a:rPr>
              <a:t>Congenital</a:t>
            </a:r>
            <a:r>
              <a:rPr lang="en-US" dirty="0" smtClean="0"/>
              <a:t> – disease existing at birth or before birth, involves in the development of fetus.  </a:t>
            </a:r>
          </a:p>
          <a:p>
            <a:pPr marL="1257300" lvl="2" indent="-342900" algn="just">
              <a:buFont typeface="Arial" pitchFamily="34" charset="0"/>
              <a:buChar char="•"/>
            </a:pPr>
            <a:r>
              <a:rPr lang="en-US" b="1" dirty="0" smtClean="0">
                <a:solidFill>
                  <a:srgbClr val="002060"/>
                </a:solidFill>
              </a:rPr>
              <a:t>Acquired</a:t>
            </a:r>
            <a:r>
              <a:rPr lang="en-US" dirty="0" smtClean="0"/>
              <a:t> – develops post–</a:t>
            </a:r>
            <a:r>
              <a:rPr lang="en-US" dirty="0" err="1" smtClean="0"/>
              <a:t>fetally</a:t>
            </a:r>
            <a:r>
              <a:rPr lang="en-US" dirty="0" smtClean="0"/>
              <a:t>.</a:t>
            </a:r>
          </a:p>
          <a:p>
            <a:pPr marL="1257300" lvl="2" indent="-342900" algn="just">
              <a:buFont typeface="Arial" pitchFamily="34" charset="0"/>
              <a:buChar char="•"/>
            </a:pPr>
            <a:r>
              <a:rPr lang="en-US" b="1" dirty="0" smtClean="0">
                <a:solidFill>
                  <a:srgbClr val="002060"/>
                </a:solidFill>
              </a:rPr>
              <a:t>Nosocomial</a:t>
            </a:r>
            <a:r>
              <a:rPr lang="en-US" dirty="0" smtClean="0"/>
              <a:t> – due to being in a hospital environments.</a:t>
            </a:r>
          </a:p>
          <a:p>
            <a:pPr marL="800100" lvl="1" indent="-342900" algn="just">
              <a:buFont typeface="Arial" pitchFamily="34" charset="0"/>
              <a:buChar char="•"/>
            </a:pPr>
            <a:endParaRPr lang="en-US" sz="2000" dirty="0" smtClean="0"/>
          </a:p>
          <a:p>
            <a:pPr marL="457200" indent="-457200" algn="just">
              <a:buFont typeface="Arial" pitchFamily="34" charset="0"/>
              <a:buChar char="•"/>
            </a:pPr>
            <a:r>
              <a:rPr lang="en-US" sz="2000" b="1" dirty="0" smtClean="0">
                <a:solidFill>
                  <a:srgbClr val="C00000"/>
                </a:solidFill>
              </a:rPr>
              <a:t>Lesions</a:t>
            </a:r>
            <a:r>
              <a:rPr lang="en-US" sz="2000" dirty="0" smtClean="0"/>
              <a:t> are the characteristics changes in tissues and cells produced by disease in an individual or environmental animal.</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b="1" dirty="0" smtClean="0">
                <a:solidFill>
                  <a:srgbClr val="C00000"/>
                </a:solidFill>
              </a:rPr>
              <a:t>Pathological changes </a:t>
            </a:r>
            <a:r>
              <a:rPr lang="en-US" sz="2000" dirty="0" smtClean="0"/>
              <a:t>or </a:t>
            </a:r>
            <a:r>
              <a:rPr lang="en-US" sz="2000" b="1" dirty="0" smtClean="0">
                <a:solidFill>
                  <a:srgbClr val="C00000"/>
                </a:solidFill>
              </a:rPr>
              <a:t>morphology</a:t>
            </a:r>
            <a:r>
              <a:rPr lang="en-US" sz="2000" dirty="0" smtClean="0"/>
              <a:t> consists of examination of diseased tissues.</a:t>
            </a:r>
          </a:p>
        </p:txBody>
      </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strVal val="#ppt_w*0.70"/>
                                          </p:val>
                                        </p:tav>
                                        <p:tav tm="100000">
                                          <p:val>
                                            <p:strVal val="#ppt_w"/>
                                          </p:val>
                                        </p:tav>
                                      </p:tavLst>
                                    </p:anim>
                                    <p:anim calcmode="lin" valueType="num">
                                      <p:cBhvr>
                                        <p:cTn id="8" dur="1000" fill="hold"/>
                                        <p:tgtEl>
                                          <p:spTgt spid="3"/>
                                        </p:tgtEl>
                                        <p:attrNameLst>
                                          <p:attrName>ppt_h</p:attrName>
                                        </p:attrNameLst>
                                      </p:cBhvr>
                                      <p:tavLst>
                                        <p:tav tm="0">
                                          <p:val>
                                            <p:strVal val="#ppt_h"/>
                                          </p:val>
                                        </p:tav>
                                        <p:tav tm="100000">
                                          <p:val>
                                            <p:strVal val="#ppt_h"/>
                                          </p:val>
                                        </p:tav>
                                      </p:tavLst>
                                    </p:anim>
                                    <p:animEffect transition="in" filter="fade">
                                      <p:cBhvr>
                                        <p:cTn id="9"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 y="57150"/>
            <a:ext cx="9143999" cy="523220"/>
          </a:xfrm>
          <a:prstGeom prst="rect">
            <a:avLst/>
          </a:prstGeom>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2800" b="1" dirty="0" smtClean="0"/>
              <a:t>Features of Necrosis and Apoptosis</a:t>
            </a:r>
            <a:endParaRPr lang="en-US" sz="2800" b="1" dirty="0"/>
          </a:p>
        </p:txBody>
      </p:sp>
      <p:graphicFrame>
        <p:nvGraphicFramePr>
          <p:cNvPr id="3" name="Table 2"/>
          <p:cNvGraphicFramePr>
            <a:graphicFrameLocks noGrp="1"/>
          </p:cNvGraphicFramePr>
          <p:nvPr/>
        </p:nvGraphicFramePr>
        <p:xfrm>
          <a:off x="-1" y="731520"/>
          <a:ext cx="9144002" cy="4431030"/>
        </p:xfrm>
        <a:graphic>
          <a:graphicData uri="http://schemas.openxmlformats.org/drawingml/2006/table">
            <a:tbl>
              <a:tblPr firstRow="1" bandRow="1">
                <a:tableStyleId>{5C22544A-7EE6-4342-B048-85BDC9FD1C3A}</a:tableStyleId>
              </a:tblPr>
              <a:tblGrid>
                <a:gridCol w="1981201"/>
                <a:gridCol w="3733800"/>
                <a:gridCol w="3429001"/>
              </a:tblGrid>
              <a:tr h="297180">
                <a:tc>
                  <a:txBody>
                    <a:bodyPr/>
                    <a:lstStyle/>
                    <a:p>
                      <a:pPr algn="ctr"/>
                      <a:r>
                        <a:rPr lang="en-US" sz="1500" dirty="0" smtClean="0"/>
                        <a:t>Features</a:t>
                      </a:r>
                      <a:endParaRPr lang="en-US" sz="1500" dirty="0"/>
                    </a:p>
                  </a:txBody>
                  <a:tcPr marT="34290" marB="34290"/>
                </a:tc>
                <a:tc>
                  <a:txBody>
                    <a:bodyPr/>
                    <a:lstStyle/>
                    <a:p>
                      <a:pPr algn="ctr"/>
                      <a:r>
                        <a:rPr lang="en-US" sz="1500" dirty="0" smtClean="0"/>
                        <a:t>Necrosis</a:t>
                      </a:r>
                      <a:endParaRPr lang="en-US" sz="1500" dirty="0"/>
                    </a:p>
                  </a:txBody>
                  <a:tcPr marT="34290" marB="34290"/>
                </a:tc>
                <a:tc>
                  <a:txBody>
                    <a:bodyPr/>
                    <a:lstStyle/>
                    <a:p>
                      <a:pPr algn="ctr"/>
                      <a:r>
                        <a:rPr lang="en-US" sz="1500" dirty="0" smtClean="0"/>
                        <a:t>Apoptosis</a:t>
                      </a:r>
                      <a:endParaRPr lang="en-US" sz="1500" dirty="0"/>
                    </a:p>
                  </a:txBody>
                  <a:tcPr marT="34290" marB="34290"/>
                </a:tc>
              </a:tr>
              <a:tr h="480060">
                <a:tc>
                  <a:txBody>
                    <a:bodyPr/>
                    <a:lstStyle/>
                    <a:p>
                      <a:pPr algn="l"/>
                      <a:r>
                        <a:rPr lang="en-US" sz="1400" b="1" dirty="0" smtClean="0"/>
                        <a:t>Definition</a:t>
                      </a:r>
                      <a:endParaRPr lang="en-US" sz="1400" b="1" dirty="0"/>
                    </a:p>
                  </a:txBody>
                  <a:tcPr marT="34290" marB="34290"/>
                </a:tc>
                <a:tc>
                  <a:txBody>
                    <a:bodyPr/>
                    <a:lstStyle/>
                    <a:p>
                      <a:pPr algn="l"/>
                      <a:r>
                        <a:rPr lang="en-US" sz="1400" dirty="0" smtClean="0"/>
                        <a:t>Cell death along</a:t>
                      </a:r>
                      <a:r>
                        <a:rPr lang="en-US" sz="1400" baseline="0" dirty="0" smtClean="0"/>
                        <a:t> with degradation of tissue by hydrolytic enzymes</a:t>
                      </a:r>
                      <a:endParaRPr lang="en-US" sz="1400" dirty="0"/>
                    </a:p>
                  </a:txBody>
                  <a:tcPr marT="34290" marB="34290"/>
                </a:tc>
                <a:tc>
                  <a:txBody>
                    <a:bodyPr/>
                    <a:lstStyle/>
                    <a:p>
                      <a:pPr algn="l"/>
                      <a:r>
                        <a:rPr lang="en-US" sz="1400" dirty="0" smtClean="0"/>
                        <a:t>Programmed and coordinated cell death</a:t>
                      </a:r>
                      <a:endParaRPr lang="en-US" sz="1400" dirty="0"/>
                    </a:p>
                  </a:txBody>
                  <a:tcPr marT="34290" marB="34290"/>
                </a:tc>
              </a:tr>
              <a:tr h="480060">
                <a:tc>
                  <a:txBody>
                    <a:bodyPr/>
                    <a:lstStyle/>
                    <a:p>
                      <a:pPr algn="l"/>
                      <a:r>
                        <a:rPr lang="en-US" sz="1400" b="1" dirty="0" smtClean="0"/>
                        <a:t>Causative agents</a:t>
                      </a:r>
                      <a:endParaRPr lang="en-US" sz="1400" b="1" dirty="0"/>
                    </a:p>
                  </a:txBody>
                  <a:tcPr marT="34290" marB="34290"/>
                </a:tc>
                <a:tc>
                  <a:txBody>
                    <a:bodyPr/>
                    <a:lstStyle/>
                    <a:p>
                      <a:pPr algn="l"/>
                      <a:r>
                        <a:rPr lang="en-US" sz="1400" dirty="0" smtClean="0"/>
                        <a:t>Hypoxia, toxins</a:t>
                      </a:r>
                      <a:endParaRPr lang="en-US" sz="1400" dirty="0"/>
                    </a:p>
                  </a:txBody>
                  <a:tcPr marT="34290" marB="34290"/>
                </a:tc>
                <a:tc>
                  <a:txBody>
                    <a:bodyPr/>
                    <a:lstStyle/>
                    <a:p>
                      <a:pPr algn="l"/>
                      <a:r>
                        <a:rPr lang="en-US" sz="1400" dirty="0" smtClean="0"/>
                        <a:t>Physiological and pathological process</a:t>
                      </a:r>
                      <a:endParaRPr lang="en-US" sz="1400" dirty="0"/>
                    </a:p>
                  </a:txBody>
                  <a:tcPr marT="34290" marB="34290"/>
                </a:tc>
              </a:tr>
              <a:tr h="285750">
                <a:tc>
                  <a:txBody>
                    <a:bodyPr/>
                    <a:lstStyle/>
                    <a:p>
                      <a:pPr algn="l"/>
                      <a:r>
                        <a:rPr lang="en-US" sz="1400" b="1" dirty="0" smtClean="0"/>
                        <a:t>Cell size</a:t>
                      </a:r>
                      <a:endParaRPr lang="en-US" sz="1400" b="1" dirty="0"/>
                    </a:p>
                  </a:txBody>
                  <a:tcPr marT="34290" marB="34290"/>
                </a:tc>
                <a:tc>
                  <a:txBody>
                    <a:bodyPr/>
                    <a:lstStyle/>
                    <a:p>
                      <a:pPr algn="l"/>
                      <a:r>
                        <a:rPr lang="en-US" sz="1400" dirty="0" smtClean="0"/>
                        <a:t>Enlarged (swelling)</a:t>
                      </a:r>
                      <a:endParaRPr lang="en-US" sz="1400" dirty="0"/>
                    </a:p>
                  </a:txBody>
                  <a:tcPr marT="34290" marB="34290"/>
                </a:tc>
                <a:tc>
                  <a:txBody>
                    <a:bodyPr/>
                    <a:lstStyle/>
                    <a:p>
                      <a:pPr algn="l"/>
                      <a:r>
                        <a:rPr lang="en-US" sz="1400" dirty="0" smtClean="0"/>
                        <a:t>Reduced (shrinkage)</a:t>
                      </a:r>
                      <a:endParaRPr lang="en-US" sz="1400" dirty="0"/>
                    </a:p>
                  </a:txBody>
                  <a:tcPr marT="34290" marB="34290"/>
                </a:tc>
              </a:tr>
              <a:tr h="480060">
                <a:tc>
                  <a:txBody>
                    <a:bodyPr/>
                    <a:lstStyle/>
                    <a:p>
                      <a:pPr algn="l"/>
                      <a:r>
                        <a:rPr lang="en-US" sz="1400" b="1" dirty="0" smtClean="0"/>
                        <a:t>Nucleus</a:t>
                      </a:r>
                      <a:endParaRPr lang="en-US" sz="1400" b="1" dirty="0"/>
                    </a:p>
                  </a:txBody>
                  <a:tcPr marT="34290" marB="34290"/>
                </a:tc>
                <a:tc>
                  <a:txBody>
                    <a:bodyPr/>
                    <a:lstStyle/>
                    <a:p>
                      <a:pPr algn="l"/>
                      <a:r>
                        <a:rPr lang="en-US" sz="1400" dirty="0" smtClean="0"/>
                        <a:t>Pyknosis – karyorrhexis – karyolysis </a:t>
                      </a:r>
                      <a:endParaRPr lang="en-US" sz="1400" dirty="0"/>
                    </a:p>
                  </a:txBody>
                  <a:tcPr marT="34290" marB="34290"/>
                </a:tc>
                <a:tc>
                  <a:txBody>
                    <a:bodyPr/>
                    <a:lstStyle/>
                    <a:p>
                      <a:pPr algn="l"/>
                      <a:r>
                        <a:rPr lang="en-US" sz="1400" dirty="0" smtClean="0"/>
                        <a:t>Fragmentation into nucleosome-size</a:t>
                      </a:r>
                      <a:r>
                        <a:rPr lang="en-US" sz="1400" baseline="0" dirty="0" smtClean="0"/>
                        <a:t> fragments</a:t>
                      </a:r>
                      <a:endParaRPr lang="en-US" sz="1400" dirty="0"/>
                    </a:p>
                  </a:txBody>
                  <a:tcPr marT="34290" marB="34290"/>
                </a:tc>
              </a:tr>
              <a:tr h="480060">
                <a:tc>
                  <a:txBody>
                    <a:bodyPr/>
                    <a:lstStyle/>
                    <a:p>
                      <a:pPr algn="l"/>
                      <a:r>
                        <a:rPr lang="en-US" sz="1400" b="1" dirty="0" smtClean="0"/>
                        <a:t>Plasma membrane</a:t>
                      </a:r>
                      <a:endParaRPr lang="en-US" sz="1400" b="1" dirty="0"/>
                    </a:p>
                  </a:txBody>
                  <a:tcPr marT="34290" marB="34290"/>
                </a:tc>
                <a:tc>
                  <a:txBody>
                    <a:bodyPr/>
                    <a:lstStyle/>
                    <a:p>
                      <a:pPr algn="l"/>
                      <a:r>
                        <a:rPr lang="en-US" sz="1400" dirty="0" smtClean="0"/>
                        <a:t>Disrupted</a:t>
                      </a:r>
                      <a:endParaRPr lang="en-US" sz="1400" dirty="0"/>
                    </a:p>
                  </a:txBody>
                  <a:tcPr marT="34290" marB="34290"/>
                </a:tc>
                <a:tc>
                  <a:txBody>
                    <a:bodyPr/>
                    <a:lstStyle/>
                    <a:p>
                      <a:pPr algn="l"/>
                      <a:r>
                        <a:rPr lang="en-US" sz="1400" dirty="0" smtClean="0"/>
                        <a:t>Intact; altered structure, especially orientation of lipids</a:t>
                      </a:r>
                      <a:endParaRPr lang="en-US" sz="1400" dirty="0"/>
                    </a:p>
                  </a:txBody>
                  <a:tcPr marT="34290" marB="34290"/>
                </a:tc>
              </a:tr>
              <a:tr h="480060">
                <a:tc>
                  <a:txBody>
                    <a:bodyPr/>
                    <a:lstStyle/>
                    <a:p>
                      <a:pPr algn="l"/>
                      <a:r>
                        <a:rPr lang="en-US" sz="1400" b="1" dirty="0" smtClean="0"/>
                        <a:t>Cellular contents</a:t>
                      </a:r>
                      <a:endParaRPr lang="en-US" sz="1400" b="1" dirty="0"/>
                    </a:p>
                  </a:txBody>
                  <a:tcPr marT="34290" marB="34290"/>
                </a:tc>
                <a:tc>
                  <a:txBody>
                    <a:bodyPr/>
                    <a:lstStyle/>
                    <a:p>
                      <a:pPr algn="l"/>
                      <a:r>
                        <a:rPr lang="en-US" sz="1400" dirty="0" smtClean="0"/>
                        <a:t>Enzymatic digestion; may leak out</a:t>
                      </a:r>
                      <a:r>
                        <a:rPr lang="en-US" sz="1400" baseline="0" dirty="0" smtClean="0"/>
                        <a:t> of cell</a:t>
                      </a:r>
                      <a:endParaRPr lang="en-US" sz="1400" dirty="0"/>
                    </a:p>
                  </a:txBody>
                  <a:tcPr marT="34290" marB="34290"/>
                </a:tc>
                <a:tc>
                  <a:txBody>
                    <a:bodyPr/>
                    <a:lstStyle/>
                    <a:p>
                      <a:pPr algn="l"/>
                      <a:r>
                        <a:rPr lang="en-US" sz="1400" dirty="0" smtClean="0"/>
                        <a:t>Intact; may</a:t>
                      </a:r>
                      <a:r>
                        <a:rPr lang="en-US" sz="1400" baseline="0" dirty="0" smtClean="0"/>
                        <a:t> be released in apoptotic bodies</a:t>
                      </a:r>
                      <a:endParaRPr lang="en-US" sz="1400" dirty="0"/>
                    </a:p>
                  </a:txBody>
                  <a:tcPr marT="34290" marB="34290"/>
                </a:tc>
              </a:tr>
              <a:tr h="480060">
                <a:tc>
                  <a:txBody>
                    <a:bodyPr/>
                    <a:lstStyle/>
                    <a:p>
                      <a:pPr algn="l"/>
                      <a:r>
                        <a:rPr lang="en-US" sz="1400" b="1" dirty="0" smtClean="0"/>
                        <a:t>Adjacent inflammation</a:t>
                      </a:r>
                      <a:endParaRPr lang="en-US" sz="1400" b="1" dirty="0"/>
                    </a:p>
                  </a:txBody>
                  <a:tcPr marT="34290" marB="34290"/>
                </a:tc>
                <a:tc>
                  <a:txBody>
                    <a:bodyPr/>
                    <a:lstStyle/>
                    <a:p>
                      <a:pPr algn="l"/>
                      <a:r>
                        <a:rPr lang="en-US" sz="1400" dirty="0" smtClean="0"/>
                        <a:t>Frequent</a:t>
                      </a:r>
                      <a:endParaRPr lang="en-US" sz="1400" dirty="0"/>
                    </a:p>
                  </a:txBody>
                  <a:tcPr marT="34290" marB="34290"/>
                </a:tc>
                <a:tc>
                  <a:txBody>
                    <a:bodyPr/>
                    <a:lstStyle/>
                    <a:p>
                      <a:pPr algn="l"/>
                      <a:r>
                        <a:rPr lang="en-US" sz="1400" dirty="0" smtClean="0"/>
                        <a:t>No</a:t>
                      </a:r>
                      <a:endParaRPr lang="en-US" sz="1400" dirty="0"/>
                    </a:p>
                  </a:txBody>
                  <a:tcPr marT="34290" marB="34290"/>
                </a:tc>
              </a:tr>
              <a:tr h="891540">
                <a:tc>
                  <a:txBody>
                    <a:bodyPr/>
                    <a:lstStyle/>
                    <a:p>
                      <a:pPr algn="l"/>
                      <a:r>
                        <a:rPr lang="en-US" sz="1400" b="1" dirty="0" smtClean="0"/>
                        <a:t>Physiologic or pathologic role</a:t>
                      </a:r>
                      <a:endParaRPr lang="en-US" sz="1400" b="1" dirty="0"/>
                    </a:p>
                  </a:txBody>
                  <a:tcPr marT="34290" marB="34290"/>
                </a:tc>
                <a:tc>
                  <a:txBody>
                    <a:bodyPr/>
                    <a:lstStyle/>
                    <a:p>
                      <a:pPr algn="l"/>
                      <a:r>
                        <a:rPr lang="en-US" sz="1400" dirty="0" smtClean="0"/>
                        <a:t>Invariably pathologic (culmination of irreversible cell injury)</a:t>
                      </a:r>
                      <a:endParaRPr lang="en-US" sz="1400" dirty="0"/>
                    </a:p>
                  </a:txBody>
                  <a:tcPr marT="34290" marB="34290"/>
                </a:tc>
                <a:tc>
                  <a:txBody>
                    <a:bodyPr/>
                    <a:lstStyle/>
                    <a:p>
                      <a:pPr algn="l"/>
                      <a:r>
                        <a:rPr lang="en-US" sz="1400" dirty="0" smtClean="0"/>
                        <a:t>Often physiologic, means of eliminating unwanted cells; may be pathologic after some forms of cell injury, especially</a:t>
                      </a:r>
                      <a:r>
                        <a:rPr lang="en-US" sz="1400" baseline="0" dirty="0" smtClean="0"/>
                        <a:t> DNA damage</a:t>
                      </a:r>
                      <a:endParaRPr lang="en-US" sz="1400" dirty="0"/>
                    </a:p>
                  </a:txBody>
                  <a:tcPr marT="34290" marB="34290"/>
                </a:tc>
              </a:tr>
            </a:tbl>
          </a:graphicData>
        </a:graphic>
      </p:graphicFrame>
    </p:spTree>
  </p:cSld>
  <p:clrMapOvr>
    <a:masterClrMapping/>
  </p:clrMapOvr>
  <p:transition spd="slow">
    <p:wipe dir="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srcRect/>
          <a:stretch>
            <a:fillRect/>
          </a:stretch>
        </p:blipFill>
        <p:spPr bwMode="auto">
          <a:xfrm>
            <a:off x="990600" y="517803"/>
            <a:ext cx="7010400" cy="4290470"/>
          </a:xfrm>
          <a:prstGeom prst="rect">
            <a:avLst/>
          </a:prstGeom>
          <a:noFill/>
          <a:ln w="9525">
            <a:noFill/>
            <a:miter lim="800000"/>
            <a:headEnd/>
            <a:tailEnd/>
          </a:ln>
          <a:effectLst/>
        </p:spPr>
      </p:pic>
      <p:sp>
        <p:nvSpPr>
          <p:cNvPr id="3" name="TextBox 2"/>
          <p:cNvSpPr txBox="1"/>
          <p:nvPr/>
        </p:nvSpPr>
        <p:spPr>
          <a:xfrm>
            <a:off x="1" y="57150"/>
            <a:ext cx="9143999" cy="523220"/>
          </a:xfrm>
          <a:prstGeom prst="rect">
            <a:avLst/>
          </a:prstGeom>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2800" b="1" dirty="0" smtClean="0"/>
              <a:t>Features of Necrosis and Apoptosis</a:t>
            </a:r>
            <a:endParaRPr lang="en-US" sz="2800" b="1" dirty="0"/>
          </a:p>
        </p:txBody>
      </p:sp>
      <p:sp>
        <p:nvSpPr>
          <p:cNvPr id="4" name="Rectangle 3"/>
          <p:cNvSpPr/>
          <p:nvPr/>
        </p:nvSpPr>
        <p:spPr>
          <a:xfrm>
            <a:off x="0" y="4781550"/>
            <a:ext cx="9144000" cy="369332"/>
          </a:xfrm>
          <a:prstGeom prst="rect">
            <a:avLst/>
          </a:prstGeom>
        </p:spPr>
        <p:txBody>
          <a:bodyPr wrap="square">
            <a:spAutoFit/>
          </a:bodyPr>
          <a:lstStyle/>
          <a:p>
            <a:r>
              <a:rPr lang="en-US" b="1" dirty="0" smtClean="0"/>
              <a:t>Figure : The sequential ultrastructural changes seen in necrosis </a:t>
            </a:r>
            <a:r>
              <a:rPr lang="en-US" b="1" i="1" dirty="0" smtClean="0"/>
              <a:t>(left) and apoptosis (right)</a:t>
            </a:r>
            <a:endParaRPr lang="en-US" dirty="0"/>
          </a:p>
        </p:txBody>
      </p:sp>
    </p:spTree>
  </p:cSld>
  <p:clrMapOvr>
    <a:masterClrMapping/>
  </p:clrMapOvr>
  <p:transition spd="slow">
    <p:wipe dir="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2171701"/>
            <a:ext cx="6828664" cy="646331"/>
          </a:xfrm>
          <a:prstGeom prst="rect">
            <a:avLst/>
          </a:prstGeom>
        </p:spPr>
        <p:style>
          <a:lnRef idx="1">
            <a:schemeClr val="accent6"/>
          </a:lnRef>
          <a:fillRef idx="3">
            <a:schemeClr val="accent6"/>
          </a:fillRef>
          <a:effectRef idx="2">
            <a:schemeClr val="accent6"/>
          </a:effectRef>
          <a:fontRef idx="minor">
            <a:schemeClr val="lt1"/>
          </a:fontRef>
        </p:style>
        <p:txBody>
          <a:bodyPr wrap="none" rtlCol="0">
            <a:spAutoFit/>
          </a:bodyPr>
          <a:lstStyle/>
          <a:p>
            <a:r>
              <a:rPr lang="en-US" sz="3600" dirty="0" smtClean="0"/>
              <a:t>Thank you for your kind attention..!</a:t>
            </a:r>
            <a:endParaRPr lang="en-US" sz="3600" dirty="0"/>
          </a:p>
        </p:txBody>
      </p:sp>
    </p:spTree>
  </p:cSld>
  <p:clrMapOvr>
    <a:masterClrMapping/>
  </p:clrMapOvr>
  <p:transition spd="slow">
    <p:wipe dir="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800101"/>
            <a:ext cx="9144000" cy="1015663"/>
          </a:xfrm>
          <a:prstGeom prst="rect">
            <a:avLst/>
          </a:prstGeom>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6000" b="1" dirty="0" smtClean="0"/>
              <a:t>Inflammation</a:t>
            </a:r>
            <a:endParaRPr lang="en-US" sz="6000" b="1" dirty="0"/>
          </a:p>
        </p:txBody>
      </p:sp>
    </p:spTree>
  </p:cSld>
  <p:clrMapOvr>
    <a:masterClrMapping/>
  </p:clrMapOvr>
  <p:transition spd="slow">
    <p:wipe dir="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28600"/>
            <a:ext cx="9144000"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square" rtlCol="0">
            <a:spAutoFit/>
          </a:bodyPr>
          <a:lstStyle/>
          <a:p>
            <a:pPr algn="ctr"/>
            <a:r>
              <a:rPr lang="en-US" sz="2800" b="1" dirty="0" smtClean="0"/>
              <a:t>Introduction</a:t>
            </a:r>
            <a:endParaRPr lang="en-US" sz="2800" b="1" dirty="0"/>
          </a:p>
        </p:txBody>
      </p:sp>
      <p:sp>
        <p:nvSpPr>
          <p:cNvPr id="3" name="TextBox 2"/>
          <p:cNvSpPr txBox="1"/>
          <p:nvPr/>
        </p:nvSpPr>
        <p:spPr>
          <a:xfrm>
            <a:off x="0" y="800100"/>
            <a:ext cx="9144000" cy="3477875"/>
          </a:xfrm>
          <a:prstGeom prst="rect">
            <a:avLst/>
          </a:prstGeom>
          <a:noFill/>
        </p:spPr>
        <p:txBody>
          <a:bodyPr wrap="square" rtlCol="0">
            <a:spAutoFit/>
          </a:bodyPr>
          <a:lstStyle/>
          <a:p>
            <a:pPr marL="457200" indent="-457200" algn="just">
              <a:buFont typeface="Wingdings" pitchFamily="2" charset="2"/>
              <a:buChar char="Ø"/>
            </a:pPr>
            <a:r>
              <a:rPr lang="en-US" sz="2000" dirty="0" smtClean="0"/>
              <a:t>Inflammation is a </a:t>
            </a:r>
            <a:r>
              <a:rPr lang="en-US" sz="2000" b="1" dirty="0" smtClean="0">
                <a:solidFill>
                  <a:srgbClr val="FF0000"/>
                </a:solidFill>
              </a:rPr>
              <a:t>protective response intended to eliminate the initial cause of cell injury as well as necrotic cells and tissues resulting from original insult</a:t>
            </a:r>
            <a:r>
              <a:rPr lang="en-US" sz="2000" dirty="0" smtClean="0"/>
              <a:t>.</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dirty="0" smtClean="0"/>
              <a:t>It is defined as the </a:t>
            </a:r>
            <a:r>
              <a:rPr lang="en-US" sz="2000" b="1" dirty="0" smtClean="0">
                <a:solidFill>
                  <a:srgbClr val="FF0000"/>
                </a:solidFill>
              </a:rPr>
              <a:t>reaction of vascularized connective tissue to sub-lethal injury</a:t>
            </a:r>
            <a:r>
              <a:rPr lang="en-US" sz="2000" dirty="0" smtClean="0"/>
              <a:t>. It is fundamentally a </a:t>
            </a:r>
            <a:r>
              <a:rPr lang="en-US" sz="2000" b="1" dirty="0" smtClean="0">
                <a:solidFill>
                  <a:srgbClr val="7030A0"/>
                </a:solidFill>
              </a:rPr>
              <a:t>protective response to get rid of offensive injury</a:t>
            </a:r>
            <a:r>
              <a:rPr lang="en-US" sz="2000" dirty="0" smtClean="0"/>
              <a:t>.</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b="1" dirty="0" smtClean="0"/>
              <a:t>Exogenous and endogenous stimuli that cause cell injury can provoke a complex reaction in vascularized connective tissue which is known as </a:t>
            </a:r>
            <a:r>
              <a:rPr lang="en-US" sz="2000" b="1" dirty="0" smtClean="0">
                <a:solidFill>
                  <a:srgbClr val="FF0000"/>
                </a:solidFill>
              </a:rPr>
              <a:t>inflammation</a:t>
            </a:r>
            <a:r>
              <a:rPr lang="en-US" sz="2000" dirty="0" smtClean="0"/>
              <a:t>.</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dirty="0" smtClean="0"/>
              <a:t>In human, </a:t>
            </a:r>
            <a:r>
              <a:rPr lang="en-US" sz="2000" b="1" dirty="0" smtClean="0">
                <a:solidFill>
                  <a:srgbClr val="002060"/>
                </a:solidFill>
              </a:rPr>
              <a:t>inflammation is characterized by reaction of blood vessels leading to accumulation of fluid and leukocytes in extravascular tissue</a:t>
            </a:r>
            <a:r>
              <a:rPr lang="en-US" sz="2000" dirty="0" smtClean="0"/>
              <a:t>.</a:t>
            </a:r>
            <a:endParaRPr lang="en-US" sz="2000" dirty="0"/>
          </a:p>
        </p:txBody>
      </p:sp>
    </p:spTree>
  </p:cSld>
  <p:clrMapOvr>
    <a:masterClrMapping/>
  </p:clrMapOvr>
  <p:transition spd="slow">
    <p:wipe dir="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28600"/>
            <a:ext cx="9144000"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square" rtlCol="0">
            <a:spAutoFit/>
          </a:bodyPr>
          <a:lstStyle/>
          <a:p>
            <a:pPr algn="ctr"/>
            <a:r>
              <a:rPr lang="en-US" sz="2800" b="1" dirty="0" smtClean="0"/>
              <a:t>Introduction</a:t>
            </a:r>
            <a:endParaRPr lang="en-US" sz="2800" b="1" dirty="0"/>
          </a:p>
        </p:txBody>
      </p:sp>
      <p:sp>
        <p:nvSpPr>
          <p:cNvPr id="3" name="TextBox 2"/>
          <p:cNvSpPr txBox="1"/>
          <p:nvPr/>
        </p:nvSpPr>
        <p:spPr>
          <a:xfrm>
            <a:off x="0" y="800100"/>
            <a:ext cx="9144000" cy="4093428"/>
          </a:xfrm>
          <a:prstGeom prst="rect">
            <a:avLst/>
          </a:prstGeom>
          <a:noFill/>
        </p:spPr>
        <p:txBody>
          <a:bodyPr wrap="square" rtlCol="0">
            <a:spAutoFit/>
          </a:bodyPr>
          <a:lstStyle/>
          <a:p>
            <a:pPr marL="457200" indent="-457200" algn="just">
              <a:buFont typeface="Wingdings" pitchFamily="2" charset="2"/>
              <a:buChar char="Ø"/>
            </a:pPr>
            <a:r>
              <a:rPr lang="en-US" sz="2000" dirty="0" smtClean="0"/>
              <a:t>Inflammation </a:t>
            </a:r>
            <a:r>
              <a:rPr lang="en-US" sz="2000" b="1" dirty="0" smtClean="0">
                <a:solidFill>
                  <a:srgbClr val="002060"/>
                </a:solidFill>
              </a:rPr>
              <a:t>helps to destroy, dilute or neutralizing harmful agents (e.g., microbes and toxins) </a:t>
            </a:r>
            <a:r>
              <a:rPr lang="en-US" sz="2000" dirty="0" smtClean="0"/>
              <a:t>but in turn sets into motion a series of events that </a:t>
            </a:r>
            <a:r>
              <a:rPr lang="en-US" sz="2000" b="1" dirty="0" smtClean="0">
                <a:solidFill>
                  <a:srgbClr val="002060"/>
                </a:solidFill>
              </a:rPr>
              <a:t>heal and reconstitute the damaged tissue</a:t>
            </a:r>
            <a:r>
              <a:rPr lang="en-US" sz="2000" dirty="0" smtClean="0"/>
              <a:t>.</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dirty="0" smtClean="0"/>
              <a:t>Hence, </a:t>
            </a:r>
            <a:r>
              <a:rPr lang="en-US" sz="2000" dirty="0" smtClean="0">
                <a:solidFill>
                  <a:srgbClr val="7030A0"/>
                </a:solidFill>
              </a:rPr>
              <a:t>without inflammation, infections would go unchecked, wounds would never heal and injured organs might remain as permanent stress/ulcers</a:t>
            </a:r>
            <a:r>
              <a:rPr lang="en-US" sz="2000" dirty="0" smtClean="0"/>
              <a:t>.</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b="1" dirty="0" smtClean="0"/>
              <a:t>Inflammatory reaction may be potentially harmful</a:t>
            </a:r>
            <a:r>
              <a:rPr lang="en-US" sz="2000" dirty="0" smtClean="0"/>
              <a:t> as for e.g., during life threatening hypersensitivity by insect bites, drugs and toxins or rheumatoid arthritis, arthrosclerosis and lung fibrosis.</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dirty="0" smtClean="0"/>
              <a:t>Hence, </a:t>
            </a:r>
            <a:r>
              <a:rPr lang="en-US" sz="2000" b="1" dirty="0" smtClean="0"/>
              <a:t>anti-inflammatory drugs </a:t>
            </a:r>
            <a:r>
              <a:rPr lang="en-US" sz="2000" dirty="0" smtClean="0"/>
              <a:t>are used to control the harmful effects of inflammation.</a:t>
            </a:r>
            <a:endParaRPr lang="en-US" sz="2000" dirty="0"/>
          </a:p>
        </p:txBody>
      </p:sp>
    </p:spTree>
  </p:cSld>
  <p:clrMapOvr>
    <a:masterClrMapping/>
  </p:clrMapOvr>
  <p:transition spd="slow">
    <p:wipe dir="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228600"/>
            <a:ext cx="9144000" cy="523220"/>
          </a:xfrm>
          <a:prstGeom prst="rect">
            <a:avLst/>
          </a:prstGeom>
        </p:spPr>
        <p:style>
          <a:lnRef idx="1">
            <a:schemeClr val="accent4"/>
          </a:lnRef>
          <a:fillRef idx="3">
            <a:schemeClr val="accent4"/>
          </a:fillRef>
          <a:effectRef idx="2">
            <a:schemeClr val="accent4"/>
          </a:effectRef>
          <a:fontRef idx="minor">
            <a:schemeClr val="lt1"/>
          </a:fontRef>
        </p:style>
        <p:txBody>
          <a:bodyPr wrap="square" rtlCol="0">
            <a:spAutoFit/>
          </a:bodyPr>
          <a:lstStyle/>
          <a:p>
            <a:pPr algn="ctr"/>
            <a:r>
              <a:rPr lang="en-US" sz="2800" b="1" dirty="0" smtClean="0"/>
              <a:t>Causing agents of inflammation</a:t>
            </a:r>
            <a:endParaRPr lang="en-US" sz="2800" b="1" dirty="0"/>
          </a:p>
        </p:txBody>
      </p:sp>
      <p:sp>
        <p:nvSpPr>
          <p:cNvPr id="4" name="TextBox 3"/>
          <p:cNvSpPr txBox="1"/>
          <p:nvPr/>
        </p:nvSpPr>
        <p:spPr>
          <a:xfrm>
            <a:off x="1" y="1081028"/>
            <a:ext cx="9144000" cy="2862322"/>
          </a:xfrm>
          <a:prstGeom prst="rect">
            <a:avLst/>
          </a:prstGeom>
          <a:noFill/>
        </p:spPr>
        <p:txBody>
          <a:bodyPr wrap="square" rtlCol="0">
            <a:spAutoFit/>
          </a:bodyPr>
          <a:lstStyle/>
          <a:p>
            <a:pPr marL="342900" indent="-342900" algn="just">
              <a:buAutoNum type="arabicPeriod"/>
            </a:pPr>
            <a:r>
              <a:rPr lang="en-US" sz="2000" b="1" i="1" dirty="0" smtClean="0">
                <a:solidFill>
                  <a:srgbClr val="7030A0"/>
                </a:solidFill>
              </a:rPr>
              <a:t>Infective agents </a:t>
            </a:r>
            <a:r>
              <a:rPr lang="en-US" sz="2000" dirty="0" smtClean="0"/>
              <a:t>like bacteria, viruses and their toxins, fungi, parasites.</a:t>
            </a:r>
          </a:p>
          <a:p>
            <a:pPr marL="342900" indent="-342900" algn="just">
              <a:buAutoNum type="arabicPeriod"/>
            </a:pPr>
            <a:endParaRPr lang="en-US" sz="2000" dirty="0" smtClean="0"/>
          </a:p>
          <a:p>
            <a:pPr marL="342900" indent="-342900" algn="just">
              <a:buAutoNum type="arabicPeriod"/>
            </a:pPr>
            <a:r>
              <a:rPr lang="en-US" sz="2000" b="1" i="1" dirty="0" smtClean="0">
                <a:solidFill>
                  <a:srgbClr val="7030A0"/>
                </a:solidFill>
              </a:rPr>
              <a:t>Immunological agents </a:t>
            </a:r>
            <a:r>
              <a:rPr lang="en-US" sz="2000" dirty="0" smtClean="0"/>
              <a:t>like cell-mediated and antigen-antibody reactions.</a:t>
            </a:r>
          </a:p>
          <a:p>
            <a:pPr marL="342900" indent="-342900" algn="just">
              <a:buAutoNum type="arabicPeriod"/>
            </a:pPr>
            <a:endParaRPr lang="en-US" sz="2000" dirty="0" smtClean="0"/>
          </a:p>
          <a:p>
            <a:pPr marL="342900" indent="-342900" algn="just">
              <a:buAutoNum type="arabicPeriod"/>
            </a:pPr>
            <a:r>
              <a:rPr lang="en-US" sz="2000" b="1" i="1" dirty="0" smtClean="0">
                <a:solidFill>
                  <a:srgbClr val="7030A0"/>
                </a:solidFill>
              </a:rPr>
              <a:t>Physical agents </a:t>
            </a:r>
            <a:r>
              <a:rPr lang="en-US" sz="2000" dirty="0" smtClean="0"/>
              <a:t>like heat, cold, radiation, mechanical trauma.</a:t>
            </a:r>
          </a:p>
          <a:p>
            <a:pPr marL="342900" indent="-342900" algn="just">
              <a:buAutoNum type="arabicPeriod"/>
            </a:pPr>
            <a:endParaRPr lang="en-US" sz="2000" dirty="0" smtClean="0"/>
          </a:p>
          <a:p>
            <a:pPr marL="342900" indent="-342900" algn="just">
              <a:buAutoNum type="arabicPeriod"/>
            </a:pPr>
            <a:r>
              <a:rPr lang="en-US" sz="2000" b="1" i="1" dirty="0" smtClean="0">
                <a:solidFill>
                  <a:srgbClr val="7030A0"/>
                </a:solidFill>
              </a:rPr>
              <a:t>Chemical agents </a:t>
            </a:r>
            <a:r>
              <a:rPr lang="en-US" sz="2000" dirty="0" smtClean="0"/>
              <a:t>like organic and inorganic poisons.</a:t>
            </a:r>
          </a:p>
          <a:p>
            <a:pPr marL="342900" indent="-342900" algn="just">
              <a:buAutoNum type="arabicPeriod"/>
            </a:pPr>
            <a:endParaRPr lang="en-US" sz="2000" dirty="0" smtClean="0"/>
          </a:p>
          <a:p>
            <a:pPr marL="342900" indent="-342900" algn="just">
              <a:buAutoNum type="arabicPeriod"/>
            </a:pPr>
            <a:r>
              <a:rPr lang="en-US" sz="2000" b="1" i="1" dirty="0" smtClean="0">
                <a:solidFill>
                  <a:srgbClr val="7030A0"/>
                </a:solidFill>
              </a:rPr>
              <a:t>Inert materials </a:t>
            </a:r>
            <a:r>
              <a:rPr lang="en-US" sz="2000" dirty="0" smtClean="0"/>
              <a:t>such as  foreign bodies.</a:t>
            </a:r>
            <a:endParaRPr lang="en-US" sz="2000" dirty="0"/>
          </a:p>
        </p:txBody>
      </p:sp>
    </p:spTree>
  </p:cSld>
  <p:clrMapOvr>
    <a:masterClrMapping/>
  </p:clrMapOvr>
  <p:transition spd="slow">
    <p:wipe dir="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28600"/>
            <a:ext cx="9144000" cy="523220"/>
          </a:xfrm>
          <a:prstGeom prst="rect">
            <a:avLst/>
          </a:prstGeom>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2800" b="1" dirty="0" smtClean="0"/>
              <a:t>Cardinal features of inflammation</a:t>
            </a:r>
            <a:endParaRPr lang="en-US" sz="2800" b="1" dirty="0"/>
          </a:p>
        </p:txBody>
      </p:sp>
      <p:sp>
        <p:nvSpPr>
          <p:cNvPr id="3" name="TextBox 2"/>
          <p:cNvSpPr txBox="1"/>
          <p:nvPr/>
        </p:nvSpPr>
        <p:spPr>
          <a:xfrm>
            <a:off x="304800" y="971550"/>
            <a:ext cx="7315200" cy="3416320"/>
          </a:xfrm>
          <a:prstGeom prst="rect">
            <a:avLst/>
          </a:prstGeom>
          <a:noFill/>
        </p:spPr>
        <p:txBody>
          <a:bodyPr wrap="square" rtlCol="0">
            <a:spAutoFit/>
          </a:bodyPr>
          <a:lstStyle/>
          <a:p>
            <a:pPr marL="342900" indent="-342900" algn="just">
              <a:buAutoNum type="arabicPeriod"/>
            </a:pPr>
            <a:r>
              <a:rPr lang="en-US" sz="2400" i="1" dirty="0" err="1" smtClean="0">
                <a:solidFill>
                  <a:srgbClr val="7030A0"/>
                </a:solidFill>
              </a:rPr>
              <a:t>Rubor</a:t>
            </a:r>
            <a:r>
              <a:rPr lang="en-US" sz="2400" dirty="0" smtClean="0"/>
              <a:t> (</a:t>
            </a:r>
            <a:r>
              <a:rPr lang="en-US" sz="2400" b="1" dirty="0" smtClean="0"/>
              <a:t>redness</a:t>
            </a:r>
            <a:r>
              <a:rPr lang="en-US" sz="2400" dirty="0" smtClean="0"/>
              <a:t>)</a:t>
            </a:r>
          </a:p>
          <a:p>
            <a:pPr marL="342900" indent="-342900" algn="just">
              <a:buAutoNum type="arabicPeriod"/>
            </a:pPr>
            <a:endParaRPr lang="en-US" sz="2400" dirty="0" smtClean="0"/>
          </a:p>
          <a:p>
            <a:pPr marL="342900" indent="-342900" algn="just">
              <a:buAutoNum type="arabicPeriod"/>
            </a:pPr>
            <a:r>
              <a:rPr lang="en-US" sz="2400" i="1" dirty="0" smtClean="0">
                <a:solidFill>
                  <a:srgbClr val="7030A0"/>
                </a:solidFill>
              </a:rPr>
              <a:t>Tumor</a:t>
            </a:r>
            <a:r>
              <a:rPr lang="en-US" sz="2400" dirty="0" smtClean="0"/>
              <a:t> (</a:t>
            </a:r>
            <a:r>
              <a:rPr lang="en-US" sz="2400" b="1" dirty="0" smtClean="0"/>
              <a:t>swelling</a:t>
            </a:r>
            <a:r>
              <a:rPr lang="en-US" sz="2400" dirty="0" smtClean="0"/>
              <a:t>)</a:t>
            </a:r>
          </a:p>
          <a:p>
            <a:pPr marL="342900" indent="-342900" algn="just">
              <a:buAutoNum type="arabicPeriod"/>
            </a:pPr>
            <a:endParaRPr lang="en-US" sz="2400" dirty="0" smtClean="0"/>
          </a:p>
          <a:p>
            <a:pPr marL="342900" indent="-342900" algn="just">
              <a:buAutoNum type="arabicPeriod"/>
            </a:pPr>
            <a:r>
              <a:rPr lang="en-US" sz="2400" i="1" dirty="0" err="1" smtClean="0">
                <a:solidFill>
                  <a:srgbClr val="7030A0"/>
                </a:solidFill>
              </a:rPr>
              <a:t>Calor</a:t>
            </a:r>
            <a:r>
              <a:rPr lang="en-US" sz="2400" dirty="0" smtClean="0"/>
              <a:t> (</a:t>
            </a:r>
            <a:r>
              <a:rPr lang="en-US" sz="2400" b="1" dirty="0" smtClean="0"/>
              <a:t>heat</a:t>
            </a:r>
            <a:r>
              <a:rPr lang="en-US" sz="2400" dirty="0" smtClean="0"/>
              <a:t>)</a:t>
            </a:r>
          </a:p>
          <a:p>
            <a:pPr marL="342900" indent="-342900" algn="just">
              <a:buAutoNum type="arabicPeriod"/>
            </a:pPr>
            <a:endParaRPr lang="en-US" sz="2400" dirty="0" smtClean="0"/>
          </a:p>
          <a:p>
            <a:pPr marL="342900" indent="-342900" algn="just">
              <a:buAutoNum type="arabicPeriod"/>
            </a:pPr>
            <a:r>
              <a:rPr lang="en-US" sz="2400" i="1" dirty="0" smtClean="0">
                <a:solidFill>
                  <a:srgbClr val="7030A0"/>
                </a:solidFill>
              </a:rPr>
              <a:t>Dolor</a:t>
            </a:r>
            <a:r>
              <a:rPr lang="en-US" sz="2400" dirty="0" smtClean="0"/>
              <a:t> (</a:t>
            </a:r>
            <a:r>
              <a:rPr lang="en-US" sz="2400" b="1" dirty="0" smtClean="0"/>
              <a:t>pain</a:t>
            </a:r>
            <a:r>
              <a:rPr lang="en-US" sz="2400" dirty="0" smtClean="0"/>
              <a:t>)</a:t>
            </a:r>
          </a:p>
          <a:p>
            <a:pPr marL="342900" indent="-342900" algn="just">
              <a:buAutoNum type="arabicPeriod"/>
            </a:pPr>
            <a:endParaRPr lang="en-US" sz="2400" dirty="0" smtClean="0"/>
          </a:p>
          <a:p>
            <a:pPr marL="342900" indent="-342900" algn="just">
              <a:buAutoNum type="arabicPeriod"/>
            </a:pPr>
            <a:r>
              <a:rPr lang="en-US" sz="2400" i="1" dirty="0" err="1" smtClean="0">
                <a:solidFill>
                  <a:srgbClr val="7030A0"/>
                </a:solidFill>
              </a:rPr>
              <a:t>Functio</a:t>
            </a:r>
            <a:r>
              <a:rPr lang="en-US" sz="2400" i="1" dirty="0" smtClean="0">
                <a:solidFill>
                  <a:srgbClr val="7030A0"/>
                </a:solidFill>
              </a:rPr>
              <a:t> </a:t>
            </a:r>
            <a:r>
              <a:rPr lang="en-US" sz="2400" i="1" dirty="0" err="1" smtClean="0">
                <a:solidFill>
                  <a:srgbClr val="7030A0"/>
                </a:solidFill>
              </a:rPr>
              <a:t>laesa</a:t>
            </a:r>
            <a:r>
              <a:rPr lang="en-US" sz="2400" i="1" dirty="0" smtClean="0">
                <a:solidFill>
                  <a:srgbClr val="7030A0"/>
                </a:solidFill>
              </a:rPr>
              <a:t> </a:t>
            </a:r>
            <a:r>
              <a:rPr lang="en-US" sz="2400" dirty="0" smtClean="0"/>
              <a:t>(</a:t>
            </a:r>
            <a:r>
              <a:rPr lang="en-US" sz="2400" b="1" dirty="0" smtClean="0"/>
              <a:t>loss of function</a:t>
            </a:r>
            <a:r>
              <a:rPr lang="en-US" sz="2400" dirty="0" smtClean="0"/>
              <a:t>)</a:t>
            </a:r>
            <a:endParaRPr lang="en-US" sz="2400" dirty="0"/>
          </a:p>
        </p:txBody>
      </p:sp>
    </p:spTree>
  </p:cSld>
  <p:clrMapOvr>
    <a:masterClrMapping/>
  </p:clrMapOvr>
  <p:transition spd="slow">
    <p:wipe dir="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28600"/>
            <a:ext cx="9144000" cy="523220"/>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en-US" sz="2800" b="1" dirty="0" smtClean="0"/>
              <a:t>Types of inflammation</a:t>
            </a:r>
            <a:endParaRPr lang="en-US" sz="2800" b="1" dirty="0"/>
          </a:p>
        </p:txBody>
      </p:sp>
      <p:sp>
        <p:nvSpPr>
          <p:cNvPr id="3" name="TextBox 2"/>
          <p:cNvSpPr txBox="1"/>
          <p:nvPr/>
        </p:nvSpPr>
        <p:spPr>
          <a:xfrm>
            <a:off x="1" y="800100"/>
            <a:ext cx="9144001" cy="830997"/>
          </a:xfrm>
          <a:prstGeom prst="rect">
            <a:avLst/>
          </a:prstGeom>
          <a:noFill/>
        </p:spPr>
        <p:txBody>
          <a:bodyPr wrap="square" rtlCol="0">
            <a:spAutoFit/>
          </a:bodyPr>
          <a:lstStyle/>
          <a:p>
            <a:pPr algn="just"/>
            <a:r>
              <a:rPr lang="en-US" sz="2400" dirty="0" smtClean="0"/>
              <a:t>Depending upon the defense capacity of the host and duration of response, inflammation can be classified a acute and chronic.</a:t>
            </a:r>
          </a:p>
        </p:txBody>
      </p:sp>
      <p:sp>
        <p:nvSpPr>
          <p:cNvPr id="4" name="Rectangle 3"/>
          <p:cNvSpPr/>
          <p:nvPr/>
        </p:nvSpPr>
        <p:spPr>
          <a:xfrm>
            <a:off x="0" y="2057400"/>
            <a:ext cx="9144000" cy="3077766"/>
          </a:xfrm>
          <a:prstGeom prst="rect">
            <a:avLst/>
          </a:prstGeom>
        </p:spPr>
        <p:txBody>
          <a:bodyPr wrap="square">
            <a:spAutoFit/>
          </a:bodyPr>
          <a:lstStyle/>
          <a:p>
            <a:pPr marL="457200" indent="-457200" algn="just">
              <a:buFont typeface="Arial" pitchFamily="34" charset="0"/>
              <a:buChar char="•"/>
            </a:pPr>
            <a:r>
              <a:rPr lang="en-US" sz="2000" dirty="0" smtClean="0"/>
              <a:t>It is a </a:t>
            </a:r>
            <a:r>
              <a:rPr lang="en-US" sz="2000" b="1" dirty="0" smtClean="0">
                <a:solidFill>
                  <a:srgbClr val="7030A0"/>
                </a:solidFill>
              </a:rPr>
              <a:t>rapid response to injury or microbes and other foreign substances that is designed to deliver leukocytes and plasma proteins to sites of injury</a:t>
            </a:r>
            <a:r>
              <a:rPr lang="en-US" sz="2000" dirty="0" smtClean="0"/>
              <a:t>.</a:t>
            </a:r>
          </a:p>
          <a:p>
            <a:pPr marL="457200" indent="-457200" algn="just"/>
            <a:endParaRPr lang="en-US" sz="2000" dirty="0" smtClean="0"/>
          </a:p>
          <a:p>
            <a:pPr marL="457200" indent="-457200" algn="just">
              <a:buFont typeface="Arial" pitchFamily="34" charset="0"/>
              <a:buChar char="•"/>
            </a:pPr>
            <a:r>
              <a:rPr lang="en-US" sz="2000" dirty="0" smtClean="0"/>
              <a:t>It is </a:t>
            </a:r>
            <a:r>
              <a:rPr lang="en-US" sz="2000" b="1" dirty="0" smtClean="0"/>
              <a:t>short duration </a:t>
            </a:r>
            <a:r>
              <a:rPr lang="en-US" sz="2000" dirty="0" smtClean="0"/>
              <a:t>(lasting less than 2 weeks) and represents the early body reaction, resolves quickly and usually followed by </a:t>
            </a:r>
            <a:r>
              <a:rPr lang="en-US" sz="2000" dirty="0" smtClean="0">
                <a:solidFill>
                  <a:srgbClr val="7030A0"/>
                </a:solidFill>
              </a:rPr>
              <a:t>healing</a:t>
            </a:r>
            <a:r>
              <a:rPr lang="en-US" sz="2000" dirty="0" smtClean="0"/>
              <a:t>.</a:t>
            </a:r>
          </a:p>
          <a:p>
            <a:pPr marL="457200" indent="-457200" algn="just">
              <a:buAutoNum type="alphaUcPeriod"/>
            </a:pPr>
            <a:endParaRPr lang="en-US" sz="1400" dirty="0" smtClean="0"/>
          </a:p>
          <a:p>
            <a:pPr marL="914400" lvl="1" indent="-457200" algn="just"/>
            <a:r>
              <a:rPr lang="en-US" sz="2000" b="1" dirty="0" smtClean="0"/>
              <a:t>Main features:</a:t>
            </a:r>
          </a:p>
          <a:p>
            <a:pPr marL="914400" lvl="1" indent="-457200" algn="just">
              <a:buAutoNum type="arabicPeriod"/>
            </a:pPr>
            <a:r>
              <a:rPr lang="en-US" sz="2000" dirty="0" smtClean="0"/>
              <a:t>Accumulation of fluid and plasma at the affected site</a:t>
            </a:r>
          </a:p>
          <a:p>
            <a:pPr marL="914400" lvl="1" indent="-457200" algn="just">
              <a:buAutoNum type="arabicPeriod"/>
            </a:pPr>
            <a:r>
              <a:rPr lang="en-US" sz="2000" dirty="0" smtClean="0"/>
              <a:t>Intravascular activation of platelets</a:t>
            </a:r>
          </a:p>
          <a:p>
            <a:pPr marL="914400" lvl="1" indent="-457200" algn="just">
              <a:buAutoNum type="arabicPeriod"/>
            </a:pPr>
            <a:r>
              <a:rPr lang="en-US" sz="2000" dirty="0" smtClean="0"/>
              <a:t>Polymorphonuclear neutrophils as inflammatory cells</a:t>
            </a:r>
            <a:endParaRPr lang="en-US" sz="1600" dirty="0"/>
          </a:p>
        </p:txBody>
      </p:sp>
      <p:sp>
        <p:nvSpPr>
          <p:cNvPr id="5" name="TextBox 4"/>
          <p:cNvSpPr txBox="1"/>
          <p:nvPr/>
        </p:nvSpPr>
        <p:spPr>
          <a:xfrm>
            <a:off x="152400" y="1657350"/>
            <a:ext cx="3064942" cy="461665"/>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pPr marL="342900" indent="-342900">
              <a:buAutoNum type="arabicPeriod"/>
            </a:pPr>
            <a:r>
              <a:rPr lang="en-US" sz="2400" b="1" dirty="0" smtClean="0"/>
              <a:t>Acute inflammation</a:t>
            </a:r>
          </a:p>
        </p:txBody>
      </p:sp>
    </p:spTree>
  </p:cSld>
  <p:clrMapOvr>
    <a:masterClrMapping/>
  </p:clrMapOvr>
  <p:transition spd="slow">
    <p:wipe dir="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2400" y="57150"/>
            <a:ext cx="3064942" cy="461665"/>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pPr marL="342900" indent="-342900">
              <a:buAutoNum type="arabicPeriod"/>
            </a:pPr>
            <a:r>
              <a:rPr lang="en-US" sz="2400" b="1" dirty="0" smtClean="0"/>
              <a:t>Acute inflammation</a:t>
            </a:r>
          </a:p>
        </p:txBody>
      </p:sp>
      <p:sp>
        <p:nvSpPr>
          <p:cNvPr id="4" name="TextBox 3"/>
          <p:cNvSpPr txBox="1"/>
          <p:nvPr/>
        </p:nvSpPr>
        <p:spPr>
          <a:xfrm>
            <a:off x="1" y="628650"/>
            <a:ext cx="9144001" cy="3785652"/>
          </a:xfrm>
          <a:prstGeom prst="rect">
            <a:avLst/>
          </a:prstGeom>
          <a:noFill/>
        </p:spPr>
        <p:txBody>
          <a:bodyPr wrap="square" rtlCol="0">
            <a:spAutoFit/>
          </a:bodyPr>
          <a:lstStyle/>
          <a:p>
            <a:pPr algn="just"/>
            <a:r>
              <a:rPr lang="en-US" sz="2400" b="1" dirty="0" smtClean="0"/>
              <a:t>Two major components:</a:t>
            </a:r>
          </a:p>
          <a:p>
            <a:pPr algn="just"/>
            <a:endParaRPr lang="en-US" sz="2400" b="1" dirty="0" smtClean="0"/>
          </a:p>
          <a:p>
            <a:pPr marL="342900" indent="-342900" algn="just">
              <a:buAutoNum type="arabicPeriod"/>
            </a:pPr>
            <a:r>
              <a:rPr lang="en-US" sz="2400" b="1" i="1" dirty="0" smtClean="0">
                <a:solidFill>
                  <a:srgbClr val="FF0000"/>
                </a:solidFill>
              </a:rPr>
              <a:t>Vascular changes</a:t>
            </a:r>
            <a:r>
              <a:rPr lang="en-US" sz="2400" dirty="0" smtClean="0"/>
              <a:t>: increased blood flow (</a:t>
            </a:r>
            <a:r>
              <a:rPr lang="en-US" sz="2400" b="1" i="1" dirty="0" smtClean="0"/>
              <a:t>vasodilation</a:t>
            </a:r>
            <a:r>
              <a:rPr lang="en-US" sz="2400" dirty="0" smtClean="0"/>
              <a:t>) and permit plasma proteins to leave the circulation (</a:t>
            </a:r>
            <a:r>
              <a:rPr lang="en-US" sz="2400" b="1" i="1" dirty="0" smtClean="0"/>
              <a:t>increased vascular permeability</a:t>
            </a:r>
            <a:r>
              <a:rPr lang="en-US" sz="2400" dirty="0" smtClean="0"/>
              <a:t>).</a:t>
            </a:r>
          </a:p>
          <a:p>
            <a:pPr marL="342900" indent="-342900" algn="just">
              <a:buAutoNum type="arabicPeriod"/>
            </a:pPr>
            <a:endParaRPr lang="en-US" sz="2400" dirty="0" smtClean="0"/>
          </a:p>
          <a:p>
            <a:pPr marL="342900" indent="-342900" algn="just">
              <a:buAutoNum type="arabicPeriod"/>
            </a:pPr>
            <a:r>
              <a:rPr lang="en-US" sz="2400" b="1" i="1" dirty="0" smtClean="0">
                <a:solidFill>
                  <a:srgbClr val="FF0000"/>
                </a:solidFill>
              </a:rPr>
              <a:t>Cellular events</a:t>
            </a:r>
            <a:r>
              <a:rPr lang="en-US" sz="2400" dirty="0" smtClean="0"/>
              <a:t>: emigration of the leukocytes from the microcirculation and accumulation in the focus of injury (</a:t>
            </a:r>
            <a:r>
              <a:rPr lang="en-US" sz="2400" b="1" i="1" dirty="0" smtClean="0"/>
              <a:t>cellular recruitment and activation</a:t>
            </a:r>
            <a:r>
              <a:rPr lang="en-US" sz="2400" dirty="0" smtClean="0"/>
              <a:t>). Principle leukocytes are </a:t>
            </a:r>
            <a:r>
              <a:rPr lang="en-US" sz="2400" dirty="0" smtClean="0">
                <a:solidFill>
                  <a:srgbClr val="7030A0"/>
                </a:solidFill>
              </a:rPr>
              <a:t>neutrophils</a:t>
            </a:r>
            <a:r>
              <a:rPr lang="en-US" sz="2400" dirty="0" smtClean="0"/>
              <a:t> (polymorphonuclear leukocytes).</a:t>
            </a:r>
          </a:p>
        </p:txBody>
      </p:sp>
    </p:spTree>
  </p:cSld>
  <p:clrMapOvr>
    <a:masterClrMapping/>
  </p:clrMapOvr>
  <p:transition spd="slow">
    <p:wipe dir="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919698"/>
            <a:ext cx="9144000" cy="3785652"/>
          </a:xfrm>
          <a:prstGeom prst="rect">
            <a:avLst/>
          </a:prstGeom>
          <a:noFill/>
        </p:spPr>
        <p:txBody>
          <a:bodyPr wrap="square" rtlCol="0">
            <a:spAutoFit/>
          </a:bodyPr>
          <a:lstStyle/>
          <a:p>
            <a:pPr marL="457200" indent="-457200" algn="just">
              <a:buFont typeface="Arial" pitchFamily="34" charset="0"/>
              <a:buChar char="•"/>
            </a:pPr>
            <a:r>
              <a:rPr lang="en-US" sz="2000" dirty="0" smtClean="0"/>
              <a:t>Pathologic changes can be recognized with the naked eye (</a:t>
            </a:r>
            <a:r>
              <a:rPr lang="en-US" sz="2000" b="1" dirty="0" smtClean="0">
                <a:solidFill>
                  <a:srgbClr val="C00000"/>
                </a:solidFill>
              </a:rPr>
              <a:t>gross or macroscopic changes</a:t>
            </a:r>
            <a:r>
              <a:rPr lang="en-US" sz="2000" dirty="0" smtClean="0"/>
              <a:t>) or studied by </a:t>
            </a:r>
            <a:r>
              <a:rPr lang="en-US" sz="2000" b="1" dirty="0" smtClean="0">
                <a:solidFill>
                  <a:srgbClr val="C00000"/>
                </a:solidFill>
              </a:rPr>
              <a:t>microscopic</a:t>
            </a:r>
            <a:r>
              <a:rPr lang="en-US" sz="2000" dirty="0" smtClean="0"/>
              <a:t> examination of tissues.</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Causal factors responsible for the lesions (or disease) are included in </a:t>
            </a:r>
            <a:r>
              <a:rPr lang="en-US" sz="2000" b="1" dirty="0" smtClean="0">
                <a:solidFill>
                  <a:srgbClr val="C00000"/>
                </a:solidFill>
              </a:rPr>
              <a:t>etiology</a:t>
            </a:r>
            <a:r>
              <a:rPr lang="en-US" sz="2000" dirty="0" smtClean="0"/>
              <a:t> of disease (i.e. ‘why’ of disease).</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Mechanisms by which the lesions are produced is termed </a:t>
            </a:r>
            <a:r>
              <a:rPr lang="en-US" sz="2000" b="1" dirty="0" smtClean="0">
                <a:solidFill>
                  <a:srgbClr val="C00000"/>
                </a:solidFill>
              </a:rPr>
              <a:t>pathogenesis </a:t>
            </a:r>
            <a:r>
              <a:rPr lang="en-US" sz="2000" dirty="0" smtClean="0"/>
              <a:t>of disease (i.e. ‘how’ of disease).</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Functional implications of the lesions felt by the patients are </a:t>
            </a:r>
            <a:r>
              <a:rPr lang="en-US" sz="2000" b="1" dirty="0" smtClean="0">
                <a:solidFill>
                  <a:srgbClr val="C00000"/>
                </a:solidFill>
              </a:rPr>
              <a:t>symptoms</a:t>
            </a:r>
            <a:r>
              <a:rPr lang="en-US" sz="2000" dirty="0" smtClean="0"/>
              <a:t> (pain, nausea, vomiting, etc.) and those discovered by the clinician are the physical </a:t>
            </a:r>
            <a:r>
              <a:rPr lang="en-US" sz="2000" b="1" dirty="0" smtClean="0">
                <a:solidFill>
                  <a:srgbClr val="C00000"/>
                </a:solidFill>
              </a:rPr>
              <a:t>signs</a:t>
            </a:r>
            <a:r>
              <a:rPr lang="en-US" sz="2000" dirty="0" smtClean="0"/>
              <a:t> (pulse rate, blood pressure, temperature, etc.).</a:t>
            </a:r>
          </a:p>
        </p:txBody>
      </p:sp>
      <p:sp>
        <p:nvSpPr>
          <p:cNvPr id="4" name="TextBox 3"/>
          <p:cNvSpPr txBox="1"/>
          <p:nvPr/>
        </p:nvSpPr>
        <p:spPr>
          <a:xfrm>
            <a:off x="0" y="64785"/>
            <a:ext cx="9144000" cy="523220"/>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pPr algn="ctr"/>
            <a:r>
              <a:rPr lang="en-US" sz="2800" b="1" dirty="0" smtClean="0"/>
              <a:t>Terminology in pathology</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a:stretch>
            <a:fillRect/>
          </a:stretch>
        </p:blipFill>
        <p:spPr bwMode="auto">
          <a:xfrm>
            <a:off x="4114800" y="-1"/>
            <a:ext cx="4976814" cy="5143501"/>
          </a:xfrm>
          <a:prstGeom prst="rect">
            <a:avLst/>
          </a:prstGeom>
          <a:noFill/>
          <a:ln w="9525">
            <a:solidFill>
              <a:srgbClr val="00B0F0"/>
            </a:solidFill>
            <a:miter lim="800000"/>
            <a:headEnd/>
            <a:tailEnd/>
          </a:ln>
          <a:effectLst/>
        </p:spPr>
      </p:pic>
      <p:sp>
        <p:nvSpPr>
          <p:cNvPr id="4" name="TextBox 3"/>
          <p:cNvSpPr txBox="1"/>
          <p:nvPr/>
        </p:nvSpPr>
        <p:spPr>
          <a:xfrm>
            <a:off x="76200" y="2800350"/>
            <a:ext cx="3886200" cy="2308324"/>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marL="342900" indent="-342900" algn="just">
              <a:buAutoNum type="arabicParenR"/>
            </a:pPr>
            <a:r>
              <a:rPr lang="en-US" dirty="0" smtClean="0"/>
              <a:t>Vascular dilation and increased blood flow (causing erythema and warmth).</a:t>
            </a:r>
          </a:p>
          <a:p>
            <a:pPr marL="342900" indent="-342900" algn="just">
              <a:buAutoNum type="arabicParenR"/>
            </a:pPr>
            <a:r>
              <a:rPr lang="en-US" dirty="0" smtClean="0"/>
              <a:t>Extravasation and deposition of plasma fluid and proteins (edema).</a:t>
            </a:r>
          </a:p>
          <a:p>
            <a:pPr marL="342900" indent="-342900" algn="just">
              <a:buAutoNum type="arabicParenR"/>
            </a:pPr>
            <a:r>
              <a:rPr lang="en-US" dirty="0" smtClean="0"/>
              <a:t>Leukocytes (mainly neutrophils) emigrates and accumulation at the site of injury.</a:t>
            </a:r>
          </a:p>
        </p:txBody>
      </p:sp>
      <p:sp>
        <p:nvSpPr>
          <p:cNvPr id="5" name="TextBox 4"/>
          <p:cNvSpPr txBox="1"/>
          <p:nvPr/>
        </p:nvSpPr>
        <p:spPr>
          <a:xfrm>
            <a:off x="152400" y="57150"/>
            <a:ext cx="3064942" cy="461665"/>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pPr marL="342900" indent="-342900">
              <a:buAutoNum type="arabicPeriod"/>
            </a:pPr>
            <a:r>
              <a:rPr lang="en-US" sz="2400" b="1" dirty="0" smtClean="0"/>
              <a:t>Acute inflammation</a:t>
            </a:r>
          </a:p>
        </p:txBody>
      </p:sp>
      <p:cxnSp>
        <p:nvCxnSpPr>
          <p:cNvPr id="7" name="Straight Connector 6"/>
          <p:cNvCxnSpPr/>
          <p:nvPr/>
        </p:nvCxnSpPr>
        <p:spPr>
          <a:xfrm>
            <a:off x="4114800" y="1943100"/>
            <a:ext cx="5029200" cy="1191"/>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wipe dir="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57150"/>
            <a:ext cx="3064942" cy="461665"/>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pPr marL="342900" indent="-342900">
              <a:buAutoNum type="arabicPeriod"/>
            </a:pPr>
            <a:r>
              <a:rPr lang="en-US" sz="2400" b="1" dirty="0" smtClean="0"/>
              <a:t>Acute inflammation</a:t>
            </a:r>
          </a:p>
        </p:txBody>
      </p:sp>
      <p:sp>
        <p:nvSpPr>
          <p:cNvPr id="3" name="TextBox 2"/>
          <p:cNvSpPr txBox="1"/>
          <p:nvPr/>
        </p:nvSpPr>
        <p:spPr>
          <a:xfrm>
            <a:off x="0" y="666750"/>
            <a:ext cx="9144000" cy="4401205"/>
          </a:xfrm>
          <a:prstGeom prst="rect">
            <a:avLst/>
          </a:prstGeom>
          <a:noFill/>
        </p:spPr>
        <p:txBody>
          <a:bodyPr wrap="square" rtlCol="0">
            <a:spAutoFit/>
          </a:bodyPr>
          <a:lstStyle/>
          <a:p>
            <a:pPr algn="just"/>
            <a:r>
              <a:rPr lang="en-US" sz="2000" b="1" dirty="0" smtClean="0">
                <a:solidFill>
                  <a:srgbClr val="7030A0"/>
                </a:solidFill>
              </a:rPr>
              <a:t>Exudation</a:t>
            </a:r>
            <a:r>
              <a:rPr lang="en-US" sz="2000" b="1" dirty="0" smtClean="0"/>
              <a:t>:</a:t>
            </a:r>
          </a:p>
          <a:p>
            <a:pPr lvl="1" algn="just"/>
            <a:r>
              <a:rPr lang="en-US" sz="2000" dirty="0" smtClean="0"/>
              <a:t>Escape of fluid, proteins and blood cells from the vascular system into interstitial tissue and body cavities.</a:t>
            </a:r>
          </a:p>
          <a:p>
            <a:pPr lvl="1" algn="just"/>
            <a:endParaRPr lang="en-US" sz="2000" dirty="0" smtClean="0"/>
          </a:p>
          <a:p>
            <a:pPr marL="914400" lvl="1" indent="-457200" algn="just">
              <a:buAutoNum type="alphaLcPeriod"/>
            </a:pPr>
            <a:r>
              <a:rPr lang="en-US" sz="2000" dirty="0" smtClean="0"/>
              <a:t>An </a:t>
            </a:r>
            <a:r>
              <a:rPr lang="en-US" sz="2000" b="1" i="1" dirty="0" smtClean="0">
                <a:solidFill>
                  <a:srgbClr val="7030A0"/>
                </a:solidFill>
              </a:rPr>
              <a:t>exudate</a:t>
            </a:r>
            <a:r>
              <a:rPr lang="en-US" sz="2000" dirty="0" smtClean="0"/>
              <a:t> is a fluid which has high protein concentration, cellular debris and specific gravity &gt;1.020.</a:t>
            </a:r>
          </a:p>
          <a:p>
            <a:pPr marL="914400" lvl="1" indent="-457200" algn="just">
              <a:buAutoNum type="alphaLcPeriod"/>
            </a:pPr>
            <a:endParaRPr lang="en-US" sz="2000" dirty="0" smtClean="0"/>
          </a:p>
          <a:p>
            <a:pPr marL="914400" lvl="1" indent="-457200" algn="just">
              <a:buAutoNum type="alphaLcPeriod"/>
            </a:pPr>
            <a:r>
              <a:rPr lang="en-US" sz="2000" dirty="0" smtClean="0"/>
              <a:t>A </a:t>
            </a:r>
            <a:r>
              <a:rPr lang="en-US" sz="2000" b="1" i="1" dirty="0" smtClean="0">
                <a:solidFill>
                  <a:srgbClr val="7030A0"/>
                </a:solidFill>
              </a:rPr>
              <a:t>transudate</a:t>
            </a:r>
            <a:r>
              <a:rPr lang="en-US" sz="2000" b="1" i="1" dirty="0" smtClean="0"/>
              <a:t> </a:t>
            </a:r>
            <a:r>
              <a:rPr lang="en-US" sz="2000" dirty="0" smtClean="0"/>
              <a:t>is a fluid with low protein concentration and specific gravity &lt;1.020.</a:t>
            </a:r>
          </a:p>
          <a:p>
            <a:pPr marL="914400" lvl="1" indent="-457200" algn="just">
              <a:buAutoNum type="alphaLcPeriod"/>
            </a:pPr>
            <a:endParaRPr lang="en-US" sz="2000" dirty="0" smtClean="0"/>
          </a:p>
          <a:p>
            <a:pPr marL="914400" lvl="1" indent="-457200" algn="just">
              <a:buAutoNum type="alphaLcPeriod"/>
            </a:pPr>
            <a:r>
              <a:rPr lang="en-US" sz="2000" b="1" dirty="0" smtClean="0">
                <a:solidFill>
                  <a:srgbClr val="7030A0"/>
                </a:solidFill>
              </a:rPr>
              <a:t>Edema</a:t>
            </a:r>
            <a:r>
              <a:rPr lang="en-US" sz="2000" dirty="0" smtClean="0"/>
              <a:t>: It denotes an excess of fluid in the interstitial or serous cavities which can be an exudates or transudates.</a:t>
            </a:r>
          </a:p>
          <a:p>
            <a:pPr marL="914400" lvl="1" indent="-457200" algn="just">
              <a:buAutoNum type="alphaLcPeriod"/>
            </a:pPr>
            <a:endParaRPr lang="en-US" sz="2000" dirty="0" smtClean="0"/>
          </a:p>
          <a:p>
            <a:pPr marL="914400" lvl="1" indent="-457200" algn="just">
              <a:buAutoNum type="alphaLcPeriod"/>
            </a:pPr>
            <a:r>
              <a:rPr lang="en-US" sz="2000" b="1" dirty="0" smtClean="0">
                <a:solidFill>
                  <a:srgbClr val="7030A0"/>
                </a:solidFill>
              </a:rPr>
              <a:t>Pus</a:t>
            </a:r>
            <a:r>
              <a:rPr lang="en-US" sz="2000" dirty="0" smtClean="0"/>
              <a:t>: It is an exudate rich in neutrophils and cell debris.</a:t>
            </a:r>
            <a:endParaRPr lang="en-US" dirty="0"/>
          </a:p>
        </p:txBody>
      </p:sp>
    </p:spTree>
  </p:cSld>
  <p:clrMapOvr>
    <a:masterClrMapping/>
  </p:clrMapOvr>
  <p:transition spd="slow">
    <p:wipe dir="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57150"/>
            <a:ext cx="3064942" cy="461665"/>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pPr marL="342900" indent="-342900">
              <a:buAutoNum type="arabicPeriod"/>
            </a:pPr>
            <a:r>
              <a:rPr lang="en-US" sz="2400" b="1" dirty="0" smtClean="0"/>
              <a:t>Acute inflammation</a:t>
            </a:r>
          </a:p>
        </p:txBody>
      </p:sp>
      <p:sp>
        <p:nvSpPr>
          <p:cNvPr id="3" name="TextBox 2"/>
          <p:cNvSpPr txBox="1"/>
          <p:nvPr/>
        </p:nvSpPr>
        <p:spPr>
          <a:xfrm>
            <a:off x="76200" y="778714"/>
            <a:ext cx="8915400" cy="3785652"/>
          </a:xfrm>
          <a:prstGeom prst="rect">
            <a:avLst/>
          </a:prstGeom>
          <a:noFill/>
        </p:spPr>
        <p:txBody>
          <a:bodyPr wrap="square" rtlCol="0">
            <a:spAutoFit/>
          </a:bodyPr>
          <a:lstStyle/>
          <a:p>
            <a:pPr algn="just"/>
            <a:r>
              <a:rPr lang="en-US" sz="2000" b="1" dirty="0" smtClean="0"/>
              <a:t>Stimuli for acute inflammation:</a:t>
            </a:r>
          </a:p>
          <a:p>
            <a:pPr algn="just"/>
            <a:endParaRPr lang="en-US" sz="2000" dirty="0" smtClean="0"/>
          </a:p>
          <a:p>
            <a:pPr marL="342900" indent="-342900" algn="just">
              <a:buAutoNum type="arabicPeriod"/>
            </a:pPr>
            <a:r>
              <a:rPr lang="en-US" sz="2000" i="1" dirty="0" smtClean="0">
                <a:solidFill>
                  <a:srgbClr val="7030A0"/>
                </a:solidFill>
              </a:rPr>
              <a:t>Infections</a:t>
            </a:r>
            <a:r>
              <a:rPr lang="en-US" sz="2000" i="1" dirty="0" smtClean="0"/>
              <a:t> </a:t>
            </a:r>
            <a:r>
              <a:rPr lang="en-US" sz="2000" dirty="0" smtClean="0"/>
              <a:t>(bacterial, viral, fungal and parasitic)</a:t>
            </a:r>
          </a:p>
          <a:p>
            <a:pPr marL="342900" indent="-342900" algn="just">
              <a:buAutoNum type="arabicPeriod"/>
            </a:pPr>
            <a:endParaRPr lang="en-US" sz="2000" dirty="0" smtClean="0"/>
          </a:p>
          <a:p>
            <a:pPr marL="342900" indent="-342900" algn="just">
              <a:buAutoNum type="arabicPeriod"/>
            </a:pPr>
            <a:r>
              <a:rPr lang="en-US" sz="2000" i="1" dirty="0" smtClean="0">
                <a:solidFill>
                  <a:srgbClr val="7030A0"/>
                </a:solidFill>
              </a:rPr>
              <a:t>Trauma</a:t>
            </a:r>
            <a:r>
              <a:rPr lang="en-US" sz="2000" dirty="0" smtClean="0">
                <a:solidFill>
                  <a:srgbClr val="7030A0"/>
                </a:solidFill>
              </a:rPr>
              <a:t> and </a:t>
            </a:r>
            <a:r>
              <a:rPr lang="en-US" sz="2000" i="1" dirty="0" smtClean="0">
                <a:solidFill>
                  <a:srgbClr val="7030A0"/>
                </a:solidFill>
              </a:rPr>
              <a:t>physical and chemical agents </a:t>
            </a:r>
            <a:r>
              <a:rPr lang="en-US" sz="2000" dirty="0" smtClean="0"/>
              <a:t>(e.g., penetration, radiation, burns, frostbite)</a:t>
            </a:r>
          </a:p>
          <a:p>
            <a:pPr marL="342900" indent="-342900" algn="just">
              <a:buAutoNum type="arabicPeriod"/>
            </a:pPr>
            <a:endParaRPr lang="en-US" sz="2000" dirty="0" smtClean="0"/>
          </a:p>
          <a:p>
            <a:pPr marL="342900" indent="-342900" algn="just">
              <a:buAutoNum type="arabicPeriod"/>
            </a:pPr>
            <a:r>
              <a:rPr lang="en-US" sz="2000" i="1" dirty="0" smtClean="0">
                <a:solidFill>
                  <a:srgbClr val="7030A0"/>
                </a:solidFill>
              </a:rPr>
              <a:t>Tissue necrosis </a:t>
            </a:r>
            <a:r>
              <a:rPr lang="en-US" sz="2000" dirty="0" smtClean="0"/>
              <a:t>(e.g., MI)</a:t>
            </a:r>
          </a:p>
          <a:p>
            <a:pPr marL="342900" indent="-342900" algn="just">
              <a:buAutoNum type="arabicPeriod"/>
            </a:pPr>
            <a:endParaRPr lang="en-US" sz="2000" dirty="0" smtClean="0"/>
          </a:p>
          <a:p>
            <a:pPr marL="342900" indent="-342900" algn="just">
              <a:buAutoNum type="arabicPeriod"/>
            </a:pPr>
            <a:r>
              <a:rPr lang="en-US" sz="2000" i="1" dirty="0" smtClean="0">
                <a:solidFill>
                  <a:srgbClr val="7030A0"/>
                </a:solidFill>
              </a:rPr>
              <a:t>Foreign bodies </a:t>
            </a:r>
            <a:r>
              <a:rPr lang="en-US" sz="2000" dirty="0" smtClean="0"/>
              <a:t>(e.g., dirt, sutures)</a:t>
            </a:r>
          </a:p>
          <a:p>
            <a:pPr marL="342900" indent="-342900" algn="just">
              <a:buAutoNum type="arabicPeriod"/>
            </a:pPr>
            <a:endParaRPr lang="en-US" sz="2000" dirty="0" smtClean="0"/>
          </a:p>
          <a:p>
            <a:pPr marL="342900" indent="-342900" algn="just">
              <a:buAutoNum type="arabicPeriod"/>
            </a:pPr>
            <a:r>
              <a:rPr lang="en-US" sz="2000" i="1" dirty="0" smtClean="0">
                <a:solidFill>
                  <a:srgbClr val="7030A0"/>
                </a:solidFill>
              </a:rPr>
              <a:t>Immune reactions </a:t>
            </a:r>
            <a:r>
              <a:rPr lang="en-US" sz="2000" dirty="0" smtClean="0"/>
              <a:t>(e.g., reaction to bee sting)</a:t>
            </a:r>
          </a:p>
        </p:txBody>
      </p:sp>
    </p:spTree>
  </p:cSld>
  <p:clrMapOvr>
    <a:masterClrMapping/>
  </p:clrMapOvr>
  <p:transition spd="slow">
    <p:wipe dir="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57150"/>
            <a:ext cx="3064942" cy="461665"/>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pPr marL="342900" indent="-342900">
              <a:buAutoNum type="arabicPeriod"/>
            </a:pPr>
            <a:r>
              <a:rPr lang="en-US" sz="2400" b="1" dirty="0" smtClean="0"/>
              <a:t>Acute inflammation</a:t>
            </a:r>
          </a:p>
        </p:txBody>
      </p:sp>
      <p:sp>
        <p:nvSpPr>
          <p:cNvPr id="3" name="TextBox 2"/>
          <p:cNvSpPr txBox="1"/>
          <p:nvPr/>
        </p:nvSpPr>
        <p:spPr>
          <a:xfrm>
            <a:off x="67940" y="568152"/>
            <a:ext cx="3132461" cy="461665"/>
          </a:xfrm>
          <a:prstGeom prst="rect">
            <a:avLst/>
          </a:prstGeom>
        </p:spPr>
        <p:style>
          <a:lnRef idx="3">
            <a:schemeClr val="lt1"/>
          </a:lnRef>
          <a:fillRef idx="1">
            <a:schemeClr val="accent2"/>
          </a:fillRef>
          <a:effectRef idx="1">
            <a:schemeClr val="accent2"/>
          </a:effectRef>
          <a:fontRef idx="minor">
            <a:schemeClr val="lt1"/>
          </a:fontRef>
        </p:style>
        <p:txBody>
          <a:bodyPr wrap="none" rtlCol="0">
            <a:spAutoFit/>
          </a:bodyPr>
          <a:lstStyle/>
          <a:p>
            <a:r>
              <a:rPr lang="en-US" sz="2400" b="1" dirty="0" smtClean="0"/>
              <a:t>Hemodynamic changes</a:t>
            </a:r>
            <a:endParaRPr lang="en-US" sz="2400" b="1" dirty="0"/>
          </a:p>
        </p:txBody>
      </p:sp>
      <p:sp>
        <p:nvSpPr>
          <p:cNvPr id="4" name="TextBox 3"/>
          <p:cNvSpPr txBox="1"/>
          <p:nvPr/>
        </p:nvSpPr>
        <p:spPr>
          <a:xfrm>
            <a:off x="0" y="1085850"/>
            <a:ext cx="9144000" cy="3970318"/>
          </a:xfrm>
          <a:prstGeom prst="rect">
            <a:avLst/>
          </a:prstGeom>
          <a:noFill/>
        </p:spPr>
        <p:txBody>
          <a:bodyPr wrap="square" rtlCol="0">
            <a:spAutoFit/>
          </a:bodyPr>
          <a:lstStyle/>
          <a:p>
            <a:pPr marL="400050" indent="-400050" algn="just">
              <a:buAutoNum type="romanLcPeriod"/>
            </a:pPr>
            <a:r>
              <a:rPr lang="en-US" dirty="0" smtClean="0"/>
              <a:t>Initial transient vasoconstriction</a:t>
            </a:r>
          </a:p>
          <a:p>
            <a:pPr marL="400050" indent="-400050" algn="just">
              <a:buAutoNum type="romanLcPeriod"/>
            </a:pPr>
            <a:r>
              <a:rPr lang="en-US" b="1" dirty="0" smtClean="0">
                <a:solidFill>
                  <a:srgbClr val="7030A0"/>
                </a:solidFill>
              </a:rPr>
              <a:t>Massive</a:t>
            </a:r>
            <a:r>
              <a:rPr lang="en-US" b="1" dirty="0" smtClean="0"/>
              <a:t> </a:t>
            </a:r>
            <a:r>
              <a:rPr lang="en-US" b="1" dirty="0" smtClean="0">
                <a:solidFill>
                  <a:srgbClr val="7030A0"/>
                </a:solidFill>
              </a:rPr>
              <a:t>vasodilation</a:t>
            </a:r>
            <a:r>
              <a:rPr lang="en-US" b="1" dirty="0" smtClean="0"/>
              <a:t> </a:t>
            </a:r>
            <a:r>
              <a:rPr lang="en-US" dirty="0" smtClean="0"/>
              <a:t>mediated by </a:t>
            </a:r>
            <a:r>
              <a:rPr lang="en-US" b="1" dirty="0" smtClean="0">
                <a:solidFill>
                  <a:srgbClr val="7030A0"/>
                </a:solidFill>
              </a:rPr>
              <a:t>histamine, bradykinin and prostaglandins</a:t>
            </a:r>
            <a:r>
              <a:rPr lang="en-US" dirty="0" smtClean="0"/>
              <a:t>.</a:t>
            </a:r>
          </a:p>
          <a:p>
            <a:pPr marL="400050" indent="-400050" algn="just">
              <a:buAutoNum type="romanLcPeriod"/>
            </a:pPr>
            <a:r>
              <a:rPr lang="en-US" b="1" dirty="0" smtClean="0">
                <a:solidFill>
                  <a:srgbClr val="7030A0"/>
                </a:solidFill>
              </a:rPr>
              <a:t>Increased vascular permeability</a:t>
            </a:r>
          </a:p>
          <a:p>
            <a:pPr marL="857250" lvl="1" indent="-400050" algn="just">
              <a:buAutoNum type="alphaLcPeriod"/>
            </a:pPr>
            <a:r>
              <a:rPr lang="en-US" dirty="0" smtClean="0"/>
              <a:t>Chemical mediators of increased permeability</a:t>
            </a:r>
          </a:p>
          <a:p>
            <a:pPr marL="1314450" lvl="2" indent="-400050" algn="just">
              <a:buFont typeface="Arial" pitchFamily="34" charset="0"/>
              <a:buChar char="•"/>
            </a:pPr>
            <a:r>
              <a:rPr lang="en-US" dirty="0" smtClean="0"/>
              <a:t>Vasoactive amines, histamine and serotonin</a:t>
            </a:r>
          </a:p>
          <a:p>
            <a:pPr marL="1314450" lvl="2" indent="-400050" algn="just">
              <a:buFont typeface="Arial" pitchFamily="34" charset="0"/>
              <a:buChar char="•"/>
            </a:pPr>
            <a:r>
              <a:rPr lang="en-US" dirty="0" smtClean="0"/>
              <a:t>Bradykinin, an end-product of kinin cascade</a:t>
            </a:r>
          </a:p>
          <a:p>
            <a:pPr marL="1314450" lvl="2" indent="-400050" algn="just">
              <a:buFont typeface="Arial" pitchFamily="34" charset="0"/>
              <a:buChar char="•"/>
            </a:pPr>
            <a:r>
              <a:rPr lang="en-US" dirty="0" smtClean="0"/>
              <a:t>Leukotrienes</a:t>
            </a:r>
          </a:p>
          <a:p>
            <a:pPr marL="1314450" lvl="2" indent="-400050" algn="just">
              <a:buFont typeface="Arial" pitchFamily="34" charset="0"/>
              <a:buChar char="•"/>
            </a:pPr>
            <a:endParaRPr lang="en-US" dirty="0" smtClean="0"/>
          </a:p>
          <a:p>
            <a:pPr marL="857250" lvl="1" indent="-400050" algn="just">
              <a:buFont typeface="+mj-lt"/>
              <a:buAutoNum type="alphaLcPeriod" startAt="2"/>
            </a:pPr>
            <a:r>
              <a:rPr lang="en-US" dirty="0" smtClean="0"/>
              <a:t>Mechanism of increased vascular permeability</a:t>
            </a:r>
          </a:p>
          <a:p>
            <a:pPr marL="1314450" lvl="2" indent="-400050" algn="just">
              <a:buFont typeface="Arial" pitchFamily="34" charset="0"/>
              <a:buChar char="•"/>
            </a:pPr>
            <a:r>
              <a:rPr lang="en-US" dirty="0" smtClean="0"/>
              <a:t>Endothelial and pericyte contraction</a:t>
            </a:r>
          </a:p>
          <a:p>
            <a:pPr marL="1314450" lvl="2" indent="-400050" algn="just">
              <a:buFont typeface="Arial" pitchFamily="34" charset="0"/>
              <a:buChar char="•"/>
            </a:pPr>
            <a:r>
              <a:rPr lang="en-US" dirty="0" smtClean="0"/>
              <a:t>Direct endothelial cell injury</a:t>
            </a:r>
          </a:p>
          <a:p>
            <a:pPr marL="1314450" lvl="2" indent="-400050" algn="just">
              <a:buFont typeface="Arial" pitchFamily="34" charset="0"/>
              <a:buChar char="•"/>
            </a:pPr>
            <a:r>
              <a:rPr lang="en-US" dirty="0" smtClean="0"/>
              <a:t>Leukocyte of cell injury</a:t>
            </a:r>
          </a:p>
          <a:p>
            <a:pPr marL="1314450" lvl="2" indent="-400050" algn="just">
              <a:buFont typeface="Arial" pitchFamily="34" charset="0"/>
              <a:buChar char="•"/>
            </a:pPr>
            <a:endParaRPr lang="en-US" dirty="0" smtClean="0"/>
          </a:p>
          <a:p>
            <a:pPr marL="400050" indent="-400050" algn="just">
              <a:buFont typeface="+mj-lt"/>
              <a:buAutoNum type="romanLcPeriod" startAt="4"/>
            </a:pPr>
            <a:r>
              <a:rPr lang="en-US" b="1" dirty="0" smtClean="0">
                <a:solidFill>
                  <a:srgbClr val="7030A0"/>
                </a:solidFill>
              </a:rPr>
              <a:t>Blood flows slows (stasis) </a:t>
            </a:r>
            <a:r>
              <a:rPr lang="en-US" dirty="0" smtClean="0"/>
              <a:t>due to </a:t>
            </a:r>
            <a:r>
              <a:rPr lang="en-US" b="1" dirty="0" smtClean="0">
                <a:solidFill>
                  <a:srgbClr val="7030A0"/>
                </a:solidFill>
              </a:rPr>
              <a:t>increased viscosity</a:t>
            </a:r>
            <a:r>
              <a:rPr lang="en-US" dirty="0" smtClean="0"/>
              <a:t>, allows </a:t>
            </a:r>
            <a:r>
              <a:rPr lang="en-US" b="1" dirty="0" smtClean="0">
                <a:solidFill>
                  <a:srgbClr val="7030A0"/>
                </a:solidFill>
              </a:rPr>
              <a:t>neutrophils to marginate</a:t>
            </a:r>
            <a:r>
              <a:rPr lang="en-US" dirty="0" smtClean="0"/>
              <a:t>.</a:t>
            </a:r>
          </a:p>
        </p:txBody>
      </p:sp>
    </p:spTree>
  </p:cSld>
  <p:clrMapOvr>
    <a:masterClrMapping/>
  </p:clrMapOvr>
  <p:transition spd="slow">
    <p:wipe dir="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57150"/>
            <a:ext cx="3064942" cy="461665"/>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pPr marL="342900" indent="-342900">
              <a:buAutoNum type="arabicPeriod"/>
            </a:pPr>
            <a:r>
              <a:rPr lang="en-US" sz="2400" b="1" dirty="0" smtClean="0"/>
              <a:t>Acute inflammation</a:t>
            </a:r>
          </a:p>
        </p:txBody>
      </p:sp>
      <p:sp>
        <p:nvSpPr>
          <p:cNvPr id="3" name="TextBox 2"/>
          <p:cNvSpPr txBox="1"/>
          <p:nvPr/>
        </p:nvSpPr>
        <p:spPr>
          <a:xfrm>
            <a:off x="67939" y="568152"/>
            <a:ext cx="1732269" cy="369332"/>
          </a:xfrm>
          <a:prstGeom prst="rect">
            <a:avLst/>
          </a:prstGeom>
        </p:spPr>
        <p:style>
          <a:lnRef idx="3">
            <a:schemeClr val="lt1"/>
          </a:lnRef>
          <a:fillRef idx="1">
            <a:schemeClr val="accent4"/>
          </a:fillRef>
          <a:effectRef idx="1">
            <a:schemeClr val="accent4"/>
          </a:effectRef>
          <a:fontRef idx="minor">
            <a:schemeClr val="lt1"/>
          </a:fontRef>
        </p:style>
        <p:txBody>
          <a:bodyPr wrap="none" rtlCol="0">
            <a:spAutoFit/>
          </a:bodyPr>
          <a:lstStyle/>
          <a:p>
            <a:r>
              <a:rPr lang="en-US" b="1" dirty="0" smtClean="0"/>
              <a:t>Cellular changes</a:t>
            </a:r>
            <a:endParaRPr lang="en-US" b="1" dirty="0"/>
          </a:p>
        </p:txBody>
      </p:sp>
      <p:sp>
        <p:nvSpPr>
          <p:cNvPr id="4" name="TextBox 3"/>
          <p:cNvSpPr txBox="1"/>
          <p:nvPr/>
        </p:nvSpPr>
        <p:spPr>
          <a:xfrm>
            <a:off x="1" y="1069122"/>
            <a:ext cx="9144001" cy="4093428"/>
          </a:xfrm>
          <a:prstGeom prst="rect">
            <a:avLst/>
          </a:prstGeom>
          <a:noFill/>
        </p:spPr>
        <p:txBody>
          <a:bodyPr wrap="square" rtlCol="0">
            <a:spAutoFit/>
          </a:bodyPr>
          <a:lstStyle/>
          <a:p>
            <a:pPr marL="342900" indent="-342900" algn="just">
              <a:buAutoNum type="arabicPeriod"/>
            </a:pPr>
            <a:r>
              <a:rPr lang="en-US" sz="1600" b="1" i="1" dirty="0" smtClean="0"/>
              <a:t>Neutrophils margination and adhesion</a:t>
            </a:r>
          </a:p>
          <a:p>
            <a:pPr marL="800100" lvl="1" indent="-342900" algn="just">
              <a:buFont typeface="Arial" pitchFamily="34" charset="0"/>
              <a:buChar char="•"/>
            </a:pPr>
            <a:r>
              <a:rPr lang="en-US" sz="1600" dirty="0" smtClean="0"/>
              <a:t>Adhesion is mediated by complementary molecules on the surface of neutrophils and endothelium</a:t>
            </a:r>
          </a:p>
          <a:p>
            <a:pPr marL="800100" lvl="1" indent="-342900" algn="just">
              <a:buFont typeface="Arial" pitchFamily="34" charset="0"/>
              <a:buChar char="•"/>
            </a:pPr>
            <a:r>
              <a:rPr lang="en-US" sz="1600" dirty="0" smtClean="0"/>
              <a:t>Adhesion molecules are selectins and integrins</a:t>
            </a:r>
          </a:p>
          <a:p>
            <a:pPr marL="800100" lvl="1" indent="-342900" algn="just">
              <a:buAutoNum type="arabicPeriod"/>
            </a:pPr>
            <a:endParaRPr lang="en-US" sz="1400" dirty="0" smtClean="0"/>
          </a:p>
          <a:p>
            <a:pPr marL="342900" indent="-342900" algn="just">
              <a:buAutoNum type="arabicPeriod"/>
            </a:pPr>
            <a:r>
              <a:rPr lang="en-US" sz="1600" b="1" i="1" dirty="0" smtClean="0"/>
              <a:t>Emigration</a:t>
            </a:r>
          </a:p>
          <a:p>
            <a:pPr marL="800100" lvl="1" indent="-342900" algn="just">
              <a:buFont typeface="Arial" pitchFamily="34" charset="0"/>
              <a:buChar char="•"/>
            </a:pPr>
            <a:r>
              <a:rPr lang="en-US" sz="1600" dirty="0" smtClean="0"/>
              <a:t>Leukocyte emigrate from the vasculature by extending pseudopods between the endothelial cells</a:t>
            </a:r>
          </a:p>
          <a:p>
            <a:pPr marL="800100" lvl="1" indent="-342900" algn="just">
              <a:buFont typeface="Arial" pitchFamily="34" charset="0"/>
              <a:buChar char="•"/>
            </a:pPr>
            <a:r>
              <a:rPr lang="en-US" sz="1600" dirty="0" smtClean="0"/>
              <a:t>They then move between the endothelial cells, migrating through the basement membrane towards the inflammatory stimulus</a:t>
            </a:r>
          </a:p>
          <a:p>
            <a:pPr marL="800100" lvl="1" indent="-342900" algn="just">
              <a:buAutoNum type="arabicPeriod"/>
            </a:pPr>
            <a:endParaRPr lang="en-US" sz="1400" dirty="0" smtClean="0"/>
          </a:p>
          <a:p>
            <a:pPr marL="342900" indent="-342900" algn="just">
              <a:buAutoNum type="arabicPeriod"/>
            </a:pPr>
            <a:r>
              <a:rPr lang="en-US" sz="1600" b="1" i="1" dirty="0" smtClean="0"/>
              <a:t>Chemotaxis</a:t>
            </a:r>
          </a:p>
          <a:p>
            <a:pPr marL="800100" lvl="1" indent="-342900" algn="just">
              <a:buFont typeface="Arial" pitchFamily="34" charset="0"/>
              <a:buChar char="•"/>
            </a:pPr>
            <a:r>
              <a:rPr lang="en-US" sz="1600" dirty="0" smtClean="0"/>
              <a:t>It is the attraction of cells towards a chemical mediator that is released in the area of inflammation.</a:t>
            </a:r>
          </a:p>
          <a:p>
            <a:pPr marL="800100" lvl="1" indent="-342900" algn="just">
              <a:buFont typeface="Arial" pitchFamily="34" charset="0"/>
              <a:buChar char="•"/>
            </a:pPr>
            <a:r>
              <a:rPr lang="en-US" sz="1600" dirty="0" smtClean="0"/>
              <a:t>Important chemotactic factors of neutrophils</a:t>
            </a:r>
          </a:p>
          <a:p>
            <a:pPr marL="1257300" lvl="2" indent="-342900" algn="just">
              <a:buAutoNum type="arabicPeriod"/>
            </a:pPr>
            <a:r>
              <a:rPr lang="en-US" sz="1600" dirty="0" smtClean="0"/>
              <a:t>Bacteria products</a:t>
            </a:r>
          </a:p>
          <a:p>
            <a:pPr marL="1257300" lvl="2" indent="-342900" algn="just">
              <a:buAutoNum type="arabicPeriod"/>
            </a:pPr>
            <a:r>
              <a:rPr lang="en-US" sz="1600" dirty="0" smtClean="0"/>
              <a:t>Leukotrine B4</a:t>
            </a:r>
          </a:p>
          <a:p>
            <a:pPr marL="1257300" lvl="2" indent="-342900" algn="just">
              <a:buAutoNum type="arabicPeriod"/>
            </a:pPr>
            <a:r>
              <a:rPr lang="en-US" sz="1600" dirty="0" smtClean="0"/>
              <a:t>Complement system C5a</a:t>
            </a:r>
            <a:endParaRPr lang="en-US" sz="1600" dirty="0"/>
          </a:p>
        </p:txBody>
      </p:sp>
    </p:spTree>
  </p:cSld>
  <p:clrMapOvr>
    <a:masterClrMapping/>
  </p:clrMapOvr>
  <p:transition spd="slow">
    <p:wipe dir="r"/>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srcRect/>
          <a:stretch>
            <a:fillRect/>
          </a:stretch>
        </p:blipFill>
        <p:spPr bwMode="auto">
          <a:xfrm>
            <a:off x="0" y="953690"/>
            <a:ext cx="9144000" cy="3446860"/>
          </a:xfrm>
          <a:prstGeom prst="rect">
            <a:avLst/>
          </a:prstGeom>
          <a:noFill/>
          <a:ln w="9525">
            <a:noFill/>
            <a:miter lim="800000"/>
            <a:headEnd/>
            <a:tailEnd/>
          </a:ln>
          <a:effectLst/>
        </p:spPr>
      </p:pic>
      <p:sp>
        <p:nvSpPr>
          <p:cNvPr id="3" name="TextBox 2"/>
          <p:cNvSpPr txBox="1"/>
          <p:nvPr/>
        </p:nvSpPr>
        <p:spPr>
          <a:xfrm>
            <a:off x="152400" y="57150"/>
            <a:ext cx="3064942" cy="461665"/>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pPr marL="342900" indent="-342900">
              <a:buAutoNum type="arabicPeriod"/>
            </a:pPr>
            <a:r>
              <a:rPr lang="en-US" sz="2400" b="1" dirty="0" smtClean="0"/>
              <a:t>Acute inflammation</a:t>
            </a:r>
          </a:p>
        </p:txBody>
      </p:sp>
      <p:sp>
        <p:nvSpPr>
          <p:cNvPr id="5" name="Rectangle 4"/>
          <p:cNvSpPr/>
          <p:nvPr/>
        </p:nvSpPr>
        <p:spPr>
          <a:xfrm>
            <a:off x="0" y="4347686"/>
            <a:ext cx="9144000" cy="738664"/>
          </a:xfrm>
          <a:prstGeom prst="rect">
            <a:avLst/>
          </a:prstGeom>
        </p:spPr>
        <p:txBody>
          <a:bodyPr wrap="square">
            <a:spAutoFit/>
          </a:bodyPr>
          <a:lstStyle/>
          <a:p>
            <a:r>
              <a:rPr lang="en-US" sz="1400" dirty="0" smtClean="0"/>
              <a:t>Fig: The multistep process of leukocyte migration through blood vessels. The leukocytes first roll, then become activated and adhere to endothelium, then transmigrate across the endothelium, pierce the basement membrane, and migrate toward </a:t>
            </a:r>
            <a:r>
              <a:rPr lang="en-US" sz="1400" dirty="0" err="1" smtClean="0"/>
              <a:t>chemoattractants</a:t>
            </a:r>
            <a:r>
              <a:rPr lang="en-US" sz="1400" dirty="0" smtClean="0"/>
              <a:t> originate from the source of injury</a:t>
            </a:r>
            <a:endParaRPr lang="en-US" sz="1400" dirty="0"/>
          </a:p>
        </p:txBody>
      </p:sp>
      <p:sp>
        <p:nvSpPr>
          <p:cNvPr id="6" name="TextBox 5"/>
          <p:cNvSpPr txBox="1"/>
          <p:nvPr/>
        </p:nvSpPr>
        <p:spPr>
          <a:xfrm>
            <a:off x="67939" y="568152"/>
            <a:ext cx="1732269" cy="369332"/>
          </a:xfrm>
          <a:prstGeom prst="rect">
            <a:avLst/>
          </a:prstGeom>
        </p:spPr>
        <p:style>
          <a:lnRef idx="3">
            <a:schemeClr val="lt1"/>
          </a:lnRef>
          <a:fillRef idx="1">
            <a:schemeClr val="accent4"/>
          </a:fillRef>
          <a:effectRef idx="1">
            <a:schemeClr val="accent4"/>
          </a:effectRef>
          <a:fontRef idx="minor">
            <a:schemeClr val="lt1"/>
          </a:fontRef>
        </p:style>
        <p:txBody>
          <a:bodyPr wrap="none" rtlCol="0">
            <a:spAutoFit/>
          </a:bodyPr>
          <a:lstStyle/>
          <a:p>
            <a:r>
              <a:rPr lang="en-US" b="1" dirty="0" smtClean="0"/>
              <a:t>Cellular changes</a:t>
            </a:r>
            <a:endParaRPr lang="en-US" b="1" dirty="0"/>
          </a:p>
        </p:txBody>
      </p:sp>
    </p:spTree>
  </p:cSld>
  <p:clrMapOvr>
    <a:masterClrMapping/>
  </p:clrMapOvr>
  <p:transition spd="slow">
    <p:wipe dir="r"/>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57150"/>
            <a:ext cx="3064942" cy="461665"/>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pPr marL="342900" indent="-342900">
              <a:buAutoNum type="arabicPeriod"/>
            </a:pPr>
            <a:r>
              <a:rPr lang="en-US" sz="2400" b="1" dirty="0" smtClean="0"/>
              <a:t>Acute inflammation</a:t>
            </a:r>
          </a:p>
        </p:txBody>
      </p:sp>
      <p:sp>
        <p:nvSpPr>
          <p:cNvPr id="4" name="TextBox 3"/>
          <p:cNvSpPr txBox="1"/>
          <p:nvPr/>
        </p:nvSpPr>
        <p:spPr>
          <a:xfrm>
            <a:off x="1" y="1004828"/>
            <a:ext cx="9144001" cy="3416320"/>
          </a:xfrm>
          <a:prstGeom prst="rect">
            <a:avLst/>
          </a:prstGeom>
          <a:noFill/>
        </p:spPr>
        <p:txBody>
          <a:bodyPr wrap="square" rtlCol="0">
            <a:spAutoFit/>
          </a:bodyPr>
          <a:lstStyle/>
          <a:p>
            <a:pPr marL="457200" indent="-457200">
              <a:buFont typeface="+mj-lt"/>
              <a:buAutoNum type="arabicPeriod" startAt="4"/>
            </a:pPr>
            <a:r>
              <a:rPr lang="en-US" b="1" i="1" dirty="0" smtClean="0"/>
              <a:t>Phagocytosis and degranulation</a:t>
            </a:r>
          </a:p>
          <a:p>
            <a:pPr marL="914400" lvl="1" indent="-457200">
              <a:buFont typeface="+mj-lt"/>
              <a:buAutoNum type="arabicPeriod"/>
            </a:pPr>
            <a:r>
              <a:rPr lang="en-US" dirty="0" smtClean="0"/>
              <a:t>Opsonins enhance recognition and phagocytosis of bacteria. </a:t>
            </a:r>
          </a:p>
          <a:p>
            <a:pPr marL="914400" lvl="1" indent="-457200">
              <a:buFont typeface="+mj-lt"/>
              <a:buAutoNum type="arabicPeriod"/>
            </a:pPr>
            <a:endParaRPr lang="en-US" dirty="0" smtClean="0"/>
          </a:p>
          <a:p>
            <a:pPr marL="914400" lvl="1" indent="-457200">
              <a:buFont typeface="+mj-lt"/>
              <a:buAutoNum type="arabicPeriod"/>
            </a:pPr>
            <a:r>
              <a:rPr lang="en-US" dirty="0" smtClean="0"/>
              <a:t>Important opsonins are </a:t>
            </a:r>
          </a:p>
          <a:p>
            <a:pPr marL="1828800" lvl="3" indent="-457200">
              <a:buFont typeface="Arial" pitchFamily="34" charset="0"/>
              <a:buChar char="•"/>
            </a:pPr>
            <a:r>
              <a:rPr lang="en-US" dirty="0" smtClean="0"/>
              <a:t>Fc portion of IgG, </a:t>
            </a:r>
          </a:p>
          <a:p>
            <a:pPr marL="1828800" lvl="3" indent="-457200">
              <a:buFont typeface="Arial" pitchFamily="34" charset="0"/>
              <a:buChar char="•"/>
            </a:pPr>
            <a:r>
              <a:rPr lang="en-US" dirty="0" smtClean="0"/>
              <a:t>complement system product C3b, </a:t>
            </a:r>
          </a:p>
          <a:p>
            <a:pPr marL="1828800" lvl="3" indent="-457200">
              <a:buFont typeface="Arial" pitchFamily="34" charset="0"/>
              <a:buChar char="•"/>
            </a:pPr>
            <a:r>
              <a:rPr lang="en-US" dirty="0" smtClean="0"/>
              <a:t>plasma protein collection</a:t>
            </a:r>
          </a:p>
          <a:p>
            <a:pPr marL="1828800" lvl="3" indent="-457200">
              <a:buFont typeface="Arial" pitchFamily="34" charset="0"/>
              <a:buChar char="•"/>
            </a:pPr>
            <a:endParaRPr lang="en-US" dirty="0" smtClean="0"/>
          </a:p>
          <a:p>
            <a:pPr marL="914400" lvl="1" indent="-457200">
              <a:buFont typeface="+mj-lt"/>
              <a:buAutoNum type="arabicPeriod"/>
            </a:pPr>
            <a:r>
              <a:rPr lang="en-US" dirty="0" smtClean="0"/>
              <a:t>Engulfment</a:t>
            </a:r>
          </a:p>
          <a:p>
            <a:pPr marL="1828800" lvl="3" indent="-457200">
              <a:buFont typeface="Arial" pitchFamily="34" charset="0"/>
              <a:buChar char="•"/>
            </a:pPr>
            <a:r>
              <a:rPr lang="en-US" dirty="0" smtClean="0"/>
              <a:t>Neutrophils sends out cytoplasmic processes that surrounds the bacteria</a:t>
            </a:r>
          </a:p>
          <a:p>
            <a:pPr marL="1828800" lvl="3" indent="-457200">
              <a:buFont typeface="Arial" pitchFamily="34" charset="0"/>
              <a:buChar char="•"/>
            </a:pPr>
            <a:r>
              <a:rPr lang="en-US" dirty="0" smtClean="0"/>
              <a:t>The bacteria are internalized within a phagosome</a:t>
            </a:r>
          </a:p>
          <a:p>
            <a:pPr marL="1828800" lvl="3" indent="-457200">
              <a:buFont typeface="Arial" pitchFamily="34" charset="0"/>
              <a:buChar char="•"/>
            </a:pPr>
            <a:r>
              <a:rPr lang="en-US" dirty="0" smtClean="0"/>
              <a:t>The phagosome fuse with lysosomes (degranulation) </a:t>
            </a:r>
            <a:endParaRPr lang="en-US" dirty="0"/>
          </a:p>
        </p:txBody>
      </p:sp>
      <p:sp>
        <p:nvSpPr>
          <p:cNvPr id="5" name="TextBox 4"/>
          <p:cNvSpPr txBox="1"/>
          <p:nvPr/>
        </p:nvSpPr>
        <p:spPr>
          <a:xfrm>
            <a:off x="67939" y="568152"/>
            <a:ext cx="1732269" cy="369332"/>
          </a:xfrm>
          <a:prstGeom prst="rect">
            <a:avLst/>
          </a:prstGeom>
        </p:spPr>
        <p:style>
          <a:lnRef idx="3">
            <a:schemeClr val="lt1"/>
          </a:lnRef>
          <a:fillRef idx="1">
            <a:schemeClr val="accent4"/>
          </a:fillRef>
          <a:effectRef idx="1">
            <a:schemeClr val="accent4"/>
          </a:effectRef>
          <a:fontRef idx="minor">
            <a:schemeClr val="lt1"/>
          </a:fontRef>
        </p:style>
        <p:txBody>
          <a:bodyPr wrap="none" rtlCol="0">
            <a:spAutoFit/>
          </a:bodyPr>
          <a:lstStyle/>
          <a:p>
            <a:r>
              <a:rPr lang="en-US" b="1" dirty="0" smtClean="0"/>
              <a:t>Cellular changes</a:t>
            </a:r>
            <a:endParaRPr lang="en-US" b="1" dirty="0"/>
          </a:p>
        </p:txBody>
      </p:sp>
    </p:spTree>
  </p:cSld>
  <p:clrMapOvr>
    <a:masterClrMapping/>
  </p:clrMapOvr>
  <p:transition spd="slow">
    <p:wipe dir="r"/>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57150"/>
            <a:ext cx="3064942" cy="461665"/>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pPr marL="342900" indent="-342900">
              <a:buAutoNum type="arabicPeriod"/>
            </a:pPr>
            <a:r>
              <a:rPr lang="en-US" sz="2400" b="1" dirty="0" smtClean="0"/>
              <a:t>Acute inflammation</a:t>
            </a:r>
          </a:p>
        </p:txBody>
      </p:sp>
      <p:sp>
        <p:nvSpPr>
          <p:cNvPr id="6" name="TextBox 5"/>
          <p:cNvSpPr txBox="1"/>
          <p:nvPr/>
        </p:nvSpPr>
        <p:spPr>
          <a:xfrm>
            <a:off x="1" y="971550"/>
            <a:ext cx="9144001" cy="4247317"/>
          </a:xfrm>
          <a:prstGeom prst="rect">
            <a:avLst/>
          </a:prstGeom>
          <a:noFill/>
        </p:spPr>
        <p:txBody>
          <a:bodyPr wrap="square" rtlCol="0">
            <a:spAutoFit/>
          </a:bodyPr>
          <a:lstStyle/>
          <a:p>
            <a:pPr marL="457200" indent="-457200">
              <a:buFont typeface="+mj-lt"/>
              <a:buAutoNum type="arabicPeriod" startAt="5"/>
            </a:pPr>
            <a:r>
              <a:rPr lang="en-US" b="1" i="1" dirty="0" smtClean="0"/>
              <a:t>Intracellular killing</a:t>
            </a:r>
          </a:p>
          <a:p>
            <a:pPr marL="914400" lvl="1" indent="-457200">
              <a:buFont typeface="+mj-lt"/>
              <a:buAutoNum type="alphaLcPeriod"/>
            </a:pPr>
            <a:r>
              <a:rPr lang="en-US" b="1" dirty="0" smtClean="0"/>
              <a:t>Oxygen dependent killing</a:t>
            </a:r>
          </a:p>
          <a:p>
            <a:pPr marL="1428750" lvl="2" indent="-514350">
              <a:buFont typeface="+mj-lt"/>
              <a:buAutoNum type="romanLcPeriod"/>
            </a:pPr>
            <a:r>
              <a:rPr lang="en-US" b="1" dirty="0" smtClean="0"/>
              <a:t>Respiratory brust</a:t>
            </a:r>
          </a:p>
          <a:p>
            <a:pPr marL="1828800" lvl="3" indent="-457200">
              <a:buFont typeface="Arial" pitchFamily="34" charset="0"/>
              <a:buChar char="•"/>
            </a:pPr>
            <a:r>
              <a:rPr lang="en-US" dirty="0" smtClean="0"/>
              <a:t>Requires oxygen and NADPH oxidase</a:t>
            </a:r>
          </a:p>
          <a:p>
            <a:pPr marL="1828800" lvl="3" indent="-457200">
              <a:buFont typeface="Arial" pitchFamily="34" charset="0"/>
              <a:buChar char="•"/>
            </a:pPr>
            <a:r>
              <a:rPr lang="en-US" dirty="0" smtClean="0"/>
              <a:t>Produces</a:t>
            </a:r>
            <a:r>
              <a:rPr lang="en-US" b="1" dirty="0" smtClean="0"/>
              <a:t> superoxide</a:t>
            </a:r>
            <a:r>
              <a:rPr lang="en-US" dirty="0" smtClean="0"/>
              <a:t>, </a:t>
            </a:r>
            <a:r>
              <a:rPr lang="en-US" b="1" dirty="0" smtClean="0"/>
              <a:t>hydroxyl radicals </a:t>
            </a:r>
            <a:r>
              <a:rPr lang="en-US" dirty="0" smtClean="0"/>
              <a:t>and</a:t>
            </a:r>
            <a:r>
              <a:rPr lang="en-US" b="1" dirty="0" smtClean="0"/>
              <a:t> hydrogen peroxide</a:t>
            </a:r>
          </a:p>
          <a:p>
            <a:pPr marL="1428750" lvl="2" indent="-514350">
              <a:buFont typeface="+mj-lt"/>
              <a:buAutoNum type="romanLcPeriod"/>
            </a:pPr>
            <a:r>
              <a:rPr lang="en-US" b="1" dirty="0" smtClean="0"/>
              <a:t>Myeloperoxide</a:t>
            </a:r>
          </a:p>
          <a:p>
            <a:pPr marL="1828800" lvl="3" indent="-457200">
              <a:buFont typeface="Arial" pitchFamily="34" charset="0"/>
              <a:buChar char="•"/>
            </a:pPr>
            <a:r>
              <a:rPr lang="en-US" dirty="0" smtClean="0"/>
              <a:t>Requires </a:t>
            </a:r>
            <a:r>
              <a:rPr lang="en-US" b="1" dirty="0" smtClean="0"/>
              <a:t>hydrogen peroxide </a:t>
            </a:r>
            <a:r>
              <a:rPr lang="en-US" dirty="0" smtClean="0"/>
              <a:t>and </a:t>
            </a:r>
            <a:r>
              <a:rPr lang="en-US" b="1" dirty="0" smtClean="0"/>
              <a:t>halide</a:t>
            </a:r>
            <a:r>
              <a:rPr lang="en-US" dirty="0" smtClean="0"/>
              <a:t> (</a:t>
            </a:r>
            <a:r>
              <a:rPr lang="en-US" dirty="0" err="1" smtClean="0"/>
              <a:t>Cl</a:t>
            </a:r>
            <a:r>
              <a:rPr lang="en-US" sz="2400" baseline="30000" dirty="0" smtClean="0"/>
              <a:t>-</a:t>
            </a:r>
            <a:r>
              <a:rPr lang="en-US" dirty="0" smtClean="0"/>
              <a:t>)</a:t>
            </a:r>
          </a:p>
          <a:p>
            <a:pPr marL="1828800" lvl="3" indent="-457200">
              <a:buFont typeface="Arial" pitchFamily="34" charset="0"/>
              <a:buChar char="•"/>
            </a:pPr>
            <a:r>
              <a:rPr lang="en-US" dirty="0" smtClean="0"/>
              <a:t>Produces </a:t>
            </a:r>
            <a:r>
              <a:rPr lang="en-US" b="1" dirty="0" smtClean="0"/>
              <a:t>HOCL</a:t>
            </a:r>
            <a:r>
              <a:rPr lang="en-US" dirty="0" smtClean="0"/>
              <a:t> (hypochlorous acid)</a:t>
            </a:r>
          </a:p>
          <a:p>
            <a:pPr marL="1828800" lvl="3" indent="-457200">
              <a:buFont typeface="+mj-lt"/>
              <a:buAutoNum type="arabicPeriod" startAt="5"/>
            </a:pPr>
            <a:endParaRPr lang="en-US" sz="1200" dirty="0" smtClean="0"/>
          </a:p>
          <a:p>
            <a:pPr marL="914400" lvl="1" indent="-457200">
              <a:buFont typeface="+mj-lt"/>
              <a:buAutoNum type="alphaLcPeriod"/>
            </a:pPr>
            <a:r>
              <a:rPr lang="en-US" b="1" dirty="0" smtClean="0"/>
              <a:t>Oxygen independent killing</a:t>
            </a:r>
          </a:p>
          <a:p>
            <a:pPr marL="1371600" lvl="2" indent="-457200">
              <a:buFont typeface="Arial" pitchFamily="34" charset="0"/>
              <a:buChar char="•"/>
            </a:pPr>
            <a:r>
              <a:rPr lang="en-US" dirty="0" smtClean="0"/>
              <a:t>Lysozyme</a:t>
            </a:r>
          </a:p>
          <a:p>
            <a:pPr marL="1371600" lvl="2" indent="-457200">
              <a:buFont typeface="Arial" pitchFamily="34" charset="0"/>
              <a:buChar char="•"/>
            </a:pPr>
            <a:r>
              <a:rPr lang="en-US" dirty="0" smtClean="0"/>
              <a:t>Lactoferrin</a:t>
            </a:r>
          </a:p>
          <a:p>
            <a:pPr marL="1371600" lvl="2" indent="-457200">
              <a:buFont typeface="Arial" pitchFamily="34" charset="0"/>
              <a:buChar char="•"/>
            </a:pPr>
            <a:r>
              <a:rPr lang="en-US" dirty="0" smtClean="0"/>
              <a:t>Acid hydrolases </a:t>
            </a:r>
          </a:p>
          <a:p>
            <a:pPr marL="1371600" lvl="2" indent="-457200">
              <a:buFont typeface="Arial" pitchFamily="34" charset="0"/>
              <a:buChar char="•"/>
            </a:pPr>
            <a:r>
              <a:rPr lang="en-US" dirty="0" smtClean="0"/>
              <a:t>Defensins</a:t>
            </a:r>
          </a:p>
          <a:p>
            <a:pPr marL="1371600" lvl="2" indent="-457200">
              <a:buFont typeface="Arial" pitchFamily="34" charset="0"/>
              <a:buChar char="•"/>
            </a:pPr>
            <a:r>
              <a:rPr lang="en-US" dirty="0" smtClean="0"/>
              <a:t>Bacterial permeability increasing protein (BPI)</a:t>
            </a:r>
            <a:endParaRPr lang="en-US" dirty="0"/>
          </a:p>
        </p:txBody>
      </p:sp>
      <p:sp>
        <p:nvSpPr>
          <p:cNvPr id="5" name="TextBox 4"/>
          <p:cNvSpPr txBox="1"/>
          <p:nvPr/>
        </p:nvSpPr>
        <p:spPr>
          <a:xfrm>
            <a:off x="67939" y="568152"/>
            <a:ext cx="1732269" cy="369332"/>
          </a:xfrm>
          <a:prstGeom prst="rect">
            <a:avLst/>
          </a:prstGeom>
        </p:spPr>
        <p:style>
          <a:lnRef idx="3">
            <a:schemeClr val="lt1"/>
          </a:lnRef>
          <a:fillRef idx="1">
            <a:schemeClr val="accent4"/>
          </a:fillRef>
          <a:effectRef idx="1">
            <a:schemeClr val="accent4"/>
          </a:effectRef>
          <a:fontRef idx="minor">
            <a:schemeClr val="lt1"/>
          </a:fontRef>
        </p:style>
        <p:txBody>
          <a:bodyPr wrap="none" rtlCol="0">
            <a:spAutoFit/>
          </a:bodyPr>
          <a:lstStyle/>
          <a:p>
            <a:r>
              <a:rPr lang="en-US" b="1" dirty="0" smtClean="0"/>
              <a:t>Cellular changes</a:t>
            </a:r>
            <a:endParaRPr lang="en-US" b="1" dirty="0"/>
          </a:p>
        </p:txBody>
      </p:sp>
    </p:spTree>
  </p:cSld>
  <p:clrMapOvr>
    <a:masterClrMapping/>
  </p:clrMapOvr>
  <p:transition spd="slow">
    <p:wipe dir="r"/>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57150"/>
            <a:ext cx="3064942" cy="461665"/>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pPr marL="342900" indent="-342900">
              <a:buAutoNum type="arabicPeriod"/>
            </a:pPr>
            <a:r>
              <a:rPr lang="en-US" sz="2400" b="1" dirty="0" smtClean="0"/>
              <a:t>Acute inflammation</a:t>
            </a:r>
          </a:p>
        </p:txBody>
      </p:sp>
      <p:sp>
        <p:nvSpPr>
          <p:cNvPr id="4" name="TextBox 3"/>
          <p:cNvSpPr txBox="1"/>
          <p:nvPr/>
        </p:nvSpPr>
        <p:spPr>
          <a:xfrm>
            <a:off x="0" y="1028700"/>
            <a:ext cx="9144000" cy="4093428"/>
          </a:xfrm>
          <a:prstGeom prst="rect">
            <a:avLst/>
          </a:prstGeom>
          <a:noFill/>
        </p:spPr>
        <p:txBody>
          <a:bodyPr wrap="square" rtlCol="0">
            <a:spAutoFit/>
          </a:bodyPr>
          <a:lstStyle/>
          <a:p>
            <a:pPr marL="342900" indent="-342900">
              <a:buAutoNum type="arabicPeriod"/>
            </a:pPr>
            <a:r>
              <a:rPr lang="en-US" b="1" i="1" dirty="0" smtClean="0"/>
              <a:t>Vasoactive amines</a:t>
            </a:r>
          </a:p>
          <a:p>
            <a:pPr marL="800100" lvl="1" indent="-342900">
              <a:buAutoNum type="arabicPeriod"/>
            </a:pPr>
            <a:r>
              <a:rPr lang="en-US" sz="1600" b="1" dirty="0" smtClean="0">
                <a:solidFill>
                  <a:srgbClr val="FF0000"/>
                </a:solidFill>
              </a:rPr>
              <a:t>Histamine</a:t>
            </a:r>
          </a:p>
          <a:p>
            <a:pPr marL="1257300" lvl="2" indent="-342900">
              <a:buFont typeface="Arial" pitchFamily="34" charset="0"/>
              <a:buChar char="•"/>
            </a:pPr>
            <a:r>
              <a:rPr lang="en-US" sz="1600" dirty="0" smtClean="0"/>
              <a:t>Produced by basophils, platelets, and mast cells</a:t>
            </a:r>
          </a:p>
          <a:p>
            <a:pPr marL="1257300" lvl="2" indent="-342900">
              <a:buFont typeface="Arial" pitchFamily="34" charset="0"/>
              <a:buChar char="•"/>
            </a:pPr>
            <a:r>
              <a:rPr lang="en-US" sz="1600" dirty="0" smtClean="0"/>
              <a:t>Effect: vasodilation and increased vascular permeability</a:t>
            </a:r>
          </a:p>
          <a:p>
            <a:pPr marL="800100" lvl="1" indent="-342900">
              <a:buAutoNum type="arabicPeriod"/>
            </a:pPr>
            <a:r>
              <a:rPr lang="en-US" sz="1600" b="1" dirty="0" smtClean="0">
                <a:solidFill>
                  <a:srgbClr val="FF0000"/>
                </a:solidFill>
              </a:rPr>
              <a:t>Serotonin</a:t>
            </a:r>
          </a:p>
          <a:p>
            <a:pPr marL="1257300" lvl="2" indent="-342900">
              <a:buFont typeface="Arial" pitchFamily="34" charset="0"/>
              <a:buChar char="•"/>
            </a:pPr>
            <a:r>
              <a:rPr lang="en-US" sz="1600" dirty="0" smtClean="0"/>
              <a:t>Produced by platelets</a:t>
            </a:r>
          </a:p>
          <a:p>
            <a:pPr marL="1257300" lvl="2" indent="-342900">
              <a:buFont typeface="Arial" pitchFamily="34" charset="0"/>
              <a:buChar char="•"/>
            </a:pPr>
            <a:r>
              <a:rPr lang="en-US" sz="1600" dirty="0" smtClean="0"/>
              <a:t>Effect: vasodilation and increased vascular permeability</a:t>
            </a:r>
          </a:p>
          <a:p>
            <a:pPr marL="1257300" lvl="2" indent="-342900">
              <a:buAutoNum type="arabicPeriod"/>
            </a:pPr>
            <a:endParaRPr lang="en-US" sz="1200" dirty="0" smtClean="0"/>
          </a:p>
          <a:p>
            <a:pPr marL="342900" indent="-342900">
              <a:buAutoNum type="arabicPeriod"/>
            </a:pPr>
            <a:r>
              <a:rPr lang="en-US" b="1" i="1" dirty="0" smtClean="0"/>
              <a:t>Kinin system</a:t>
            </a:r>
          </a:p>
          <a:p>
            <a:pPr marL="1257300" lvl="2" indent="-342900">
              <a:buFont typeface="+mj-lt"/>
              <a:buAutoNum type="alphaLcPeriod"/>
            </a:pPr>
            <a:r>
              <a:rPr lang="en-US" sz="1600" dirty="0" smtClean="0"/>
              <a:t>Activated Hageman factor (factor XII) converts </a:t>
            </a:r>
            <a:r>
              <a:rPr lang="en-US" sz="1600" b="1" dirty="0" smtClean="0"/>
              <a:t>prekallerian – kallikerin </a:t>
            </a:r>
          </a:p>
          <a:p>
            <a:pPr marL="1257300" lvl="2" indent="-342900">
              <a:buFont typeface="+mj-lt"/>
              <a:buAutoNum type="alphaLcPeriod"/>
            </a:pPr>
            <a:r>
              <a:rPr lang="en-US" sz="1600" dirty="0" smtClean="0"/>
              <a:t>Kallikerin cleaves high mol. wt. kininogen (HMWK) – </a:t>
            </a:r>
            <a:r>
              <a:rPr lang="en-US" sz="1600" b="1" dirty="0" smtClean="0">
                <a:solidFill>
                  <a:srgbClr val="FF0000"/>
                </a:solidFill>
              </a:rPr>
              <a:t>bradykinin</a:t>
            </a:r>
          </a:p>
          <a:p>
            <a:pPr marL="1257300" lvl="2" indent="-342900">
              <a:buFont typeface="+mj-lt"/>
              <a:buAutoNum type="alphaLcPeriod"/>
            </a:pPr>
            <a:r>
              <a:rPr lang="en-US" sz="1600" dirty="0" smtClean="0"/>
              <a:t>Effects of </a:t>
            </a:r>
            <a:r>
              <a:rPr lang="en-US" sz="1600" b="1" dirty="0" smtClean="0">
                <a:solidFill>
                  <a:srgbClr val="FF0000"/>
                </a:solidFill>
              </a:rPr>
              <a:t>bradykinin</a:t>
            </a:r>
          </a:p>
          <a:p>
            <a:pPr marL="1714500" lvl="3" indent="-342900">
              <a:buAutoNum type="arabicPeriod"/>
            </a:pPr>
            <a:r>
              <a:rPr lang="en-US" sz="1600" dirty="0" smtClean="0"/>
              <a:t>Increased vascular permeability</a:t>
            </a:r>
          </a:p>
          <a:p>
            <a:pPr marL="1714500" lvl="3" indent="-342900">
              <a:buAutoNum type="arabicPeriod"/>
            </a:pPr>
            <a:r>
              <a:rPr lang="en-US" sz="1600" dirty="0" smtClean="0"/>
              <a:t>Vasodilation</a:t>
            </a:r>
          </a:p>
          <a:p>
            <a:pPr marL="1714500" lvl="3" indent="-342900">
              <a:buAutoNum type="arabicPeriod"/>
            </a:pPr>
            <a:r>
              <a:rPr lang="en-US" sz="1600" dirty="0" smtClean="0"/>
              <a:t>Pain</a:t>
            </a:r>
          </a:p>
          <a:p>
            <a:pPr marL="1714500" lvl="3" indent="-342900">
              <a:buAutoNum type="arabicPeriod"/>
            </a:pPr>
            <a:r>
              <a:rPr lang="en-US" sz="1600" dirty="0" smtClean="0"/>
              <a:t>Bronchoconstriction</a:t>
            </a:r>
          </a:p>
        </p:txBody>
      </p:sp>
      <p:sp>
        <p:nvSpPr>
          <p:cNvPr id="5" name="TextBox 4"/>
          <p:cNvSpPr txBox="1"/>
          <p:nvPr/>
        </p:nvSpPr>
        <p:spPr>
          <a:xfrm>
            <a:off x="67940" y="568152"/>
            <a:ext cx="4164538" cy="40011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000" b="1" dirty="0" smtClean="0"/>
              <a:t>Chemicals mediators of inflammation</a:t>
            </a:r>
            <a:endParaRPr lang="en-US" sz="2000" b="1" dirty="0"/>
          </a:p>
        </p:txBody>
      </p:sp>
    </p:spTree>
  </p:cSld>
  <p:clrMapOvr>
    <a:masterClrMapping/>
  </p:clrMapOvr>
  <p:transition spd="slow">
    <p:wipe dir="r"/>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57150"/>
            <a:ext cx="3064942" cy="461665"/>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pPr marL="342900" indent="-342900">
              <a:buAutoNum type="arabicPeriod"/>
            </a:pPr>
            <a:r>
              <a:rPr lang="en-US" sz="2400" b="1" dirty="0" smtClean="0"/>
              <a:t>Acute inflammation</a:t>
            </a:r>
          </a:p>
        </p:txBody>
      </p:sp>
      <p:sp>
        <p:nvSpPr>
          <p:cNvPr id="4" name="TextBox 3"/>
          <p:cNvSpPr txBox="1"/>
          <p:nvPr/>
        </p:nvSpPr>
        <p:spPr>
          <a:xfrm>
            <a:off x="0" y="1028700"/>
            <a:ext cx="9144000" cy="3662541"/>
          </a:xfrm>
          <a:prstGeom prst="rect">
            <a:avLst/>
          </a:prstGeom>
          <a:noFill/>
        </p:spPr>
        <p:txBody>
          <a:bodyPr wrap="square" rtlCol="0">
            <a:spAutoFit/>
          </a:bodyPr>
          <a:lstStyle/>
          <a:p>
            <a:pPr marL="457200" indent="-457200">
              <a:buFont typeface="+mj-lt"/>
              <a:buAutoNum type="arabicPeriod" startAt="3"/>
            </a:pPr>
            <a:r>
              <a:rPr lang="en-US" sz="1600" b="1" i="1" dirty="0" smtClean="0"/>
              <a:t>Arachidonic acid products</a:t>
            </a:r>
            <a:endParaRPr lang="en-US" sz="1600" dirty="0" smtClean="0"/>
          </a:p>
          <a:p>
            <a:pPr marL="914400" lvl="1" indent="-457200">
              <a:buFont typeface="+mj-lt"/>
              <a:buAutoNum type="alphaLcPeriod"/>
            </a:pPr>
            <a:r>
              <a:rPr lang="en-US" sz="1600" dirty="0" smtClean="0"/>
              <a:t>Cyclooxygenase pathway</a:t>
            </a:r>
          </a:p>
          <a:p>
            <a:pPr marL="1428750" lvl="2" indent="-514350">
              <a:buFont typeface="+mj-lt"/>
              <a:buAutoNum type="romanLcPeriod"/>
            </a:pPr>
            <a:r>
              <a:rPr lang="en-US" sz="1600" b="1" dirty="0" smtClean="0"/>
              <a:t>Thromboxane A2</a:t>
            </a:r>
          </a:p>
          <a:p>
            <a:pPr marL="1828800" lvl="3" indent="-457200">
              <a:buFont typeface="Arial" pitchFamily="34" charset="0"/>
              <a:buChar char="•"/>
            </a:pPr>
            <a:r>
              <a:rPr lang="en-US" sz="1600" dirty="0" smtClean="0"/>
              <a:t>Produced by platelets and vascular epithelium</a:t>
            </a:r>
          </a:p>
          <a:p>
            <a:pPr marL="1828800" lvl="3" indent="-457200">
              <a:buFont typeface="Arial" pitchFamily="34" charset="0"/>
              <a:buChar char="•"/>
            </a:pPr>
            <a:r>
              <a:rPr lang="en-US" sz="1600" dirty="0" smtClean="0"/>
              <a:t>Vasoconstriction and platelet aggregation</a:t>
            </a:r>
          </a:p>
          <a:p>
            <a:pPr marL="1371600" lvl="2" indent="-457200">
              <a:buFont typeface="+mj-lt"/>
              <a:buAutoNum type="romanLcPeriod"/>
            </a:pPr>
            <a:r>
              <a:rPr lang="en-US" sz="1600" b="1" dirty="0" smtClean="0"/>
              <a:t>Prostacyclin (</a:t>
            </a:r>
            <a:r>
              <a:rPr lang="en-US" sz="1600" b="1" dirty="0" smtClean="0">
                <a:latin typeface="Adobe Garamond Pro Bold" pitchFamily="18" charset="0"/>
              </a:rPr>
              <a:t>PGI2</a:t>
            </a:r>
            <a:r>
              <a:rPr lang="en-US" sz="1600" b="1" dirty="0" smtClean="0"/>
              <a:t>)</a:t>
            </a:r>
          </a:p>
          <a:p>
            <a:pPr marL="1828800" lvl="3" indent="-457200">
              <a:buFont typeface="Arial" pitchFamily="34" charset="0"/>
              <a:buChar char="•"/>
            </a:pPr>
            <a:r>
              <a:rPr lang="en-US" sz="1600" dirty="0" smtClean="0"/>
              <a:t>Produced by vascular epithelium</a:t>
            </a:r>
          </a:p>
          <a:p>
            <a:pPr marL="1828800" lvl="3" indent="-457200">
              <a:buFont typeface="Arial" pitchFamily="34" charset="0"/>
              <a:buChar char="•"/>
            </a:pPr>
            <a:r>
              <a:rPr lang="en-US" sz="1600" dirty="0" smtClean="0"/>
              <a:t>Vasodilation and inhibit platelet aggregation</a:t>
            </a:r>
          </a:p>
          <a:p>
            <a:pPr marL="1371600" lvl="2" indent="-457200">
              <a:buFont typeface="+mj-lt"/>
              <a:buAutoNum type="romanLcPeriod"/>
            </a:pPr>
            <a:r>
              <a:rPr lang="en-US" sz="1600" b="1" dirty="0" smtClean="0"/>
              <a:t>Prostaglandin E2</a:t>
            </a:r>
            <a:r>
              <a:rPr lang="en-US" sz="1600" dirty="0" smtClean="0"/>
              <a:t>: pain</a:t>
            </a:r>
          </a:p>
          <a:p>
            <a:pPr marL="1371600" lvl="2" indent="-457200">
              <a:buFont typeface="+mj-lt"/>
              <a:buAutoNum type="romanLcPeriod"/>
            </a:pPr>
            <a:endParaRPr lang="en-US" sz="1600" dirty="0" smtClean="0"/>
          </a:p>
          <a:p>
            <a:pPr marL="1371600" lvl="2" indent="-457200">
              <a:buFont typeface="+mj-lt"/>
              <a:buAutoNum type="romanLcPeriod"/>
            </a:pPr>
            <a:endParaRPr lang="en-US" sz="1600" dirty="0" smtClean="0"/>
          </a:p>
          <a:p>
            <a:pPr marL="914400" lvl="1" indent="-457200">
              <a:buFont typeface="+mj-lt"/>
              <a:buAutoNum type="alphaLcPeriod"/>
            </a:pPr>
            <a:r>
              <a:rPr lang="en-US" sz="1600" dirty="0" smtClean="0"/>
              <a:t>Lipoxygenase pathway</a:t>
            </a:r>
          </a:p>
          <a:p>
            <a:pPr marL="1428750" lvl="2" indent="-514350">
              <a:buFont typeface="+mj-lt"/>
              <a:buAutoNum type="romanLcPeriod"/>
            </a:pPr>
            <a:r>
              <a:rPr lang="en-US" sz="1600" dirty="0" smtClean="0"/>
              <a:t>Leucotrine B4 (LTB4): neutrophil chemotaxis</a:t>
            </a:r>
          </a:p>
          <a:p>
            <a:pPr marL="1428750" lvl="2" indent="-514350">
              <a:buFont typeface="+mj-lt"/>
              <a:buAutoNum type="romanLcPeriod"/>
            </a:pPr>
            <a:r>
              <a:rPr lang="en-US" sz="1600" dirty="0" smtClean="0"/>
              <a:t>Leucotrine C4,D4,E4: vasoconstriction</a:t>
            </a:r>
          </a:p>
        </p:txBody>
      </p:sp>
      <p:sp>
        <p:nvSpPr>
          <p:cNvPr id="5" name="TextBox 4"/>
          <p:cNvSpPr txBox="1"/>
          <p:nvPr/>
        </p:nvSpPr>
        <p:spPr>
          <a:xfrm>
            <a:off x="67940" y="568152"/>
            <a:ext cx="4164538" cy="40011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000" b="1" dirty="0" smtClean="0"/>
              <a:t>Chemicals mediators of inflammation</a:t>
            </a:r>
            <a:endParaRPr lang="en-US" sz="2000" b="1" dirty="0"/>
          </a:p>
        </p:txBody>
      </p:sp>
    </p:spTree>
  </p:cSld>
  <p:clrMapOvr>
    <a:masterClrMapping/>
  </p:clrMapOvr>
  <p:transition spd="slow">
    <p:wipe dir="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685800"/>
            <a:ext cx="9144000" cy="4493538"/>
          </a:xfrm>
          <a:prstGeom prst="rect">
            <a:avLst/>
          </a:prstGeom>
          <a:noFill/>
        </p:spPr>
        <p:txBody>
          <a:bodyPr wrap="square" rtlCol="0">
            <a:spAutoFit/>
          </a:bodyPr>
          <a:lstStyle/>
          <a:p>
            <a:pPr marL="457200" indent="-457200" algn="just">
              <a:buFont typeface="Arial" pitchFamily="34" charset="0"/>
              <a:buChar char="•"/>
            </a:pPr>
            <a:r>
              <a:rPr lang="en-US" sz="2000" dirty="0" smtClean="0"/>
              <a:t>Clinical significance of the morphologic and functional changes together with results of other investigations help to arrive at an answer to what is wrong </a:t>
            </a:r>
            <a:r>
              <a:rPr lang="en-US" sz="2000" b="1" dirty="0" smtClean="0">
                <a:solidFill>
                  <a:srgbClr val="0070C0"/>
                </a:solidFill>
              </a:rPr>
              <a:t>(diagnosis), </a:t>
            </a:r>
            <a:r>
              <a:rPr lang="en-US" sz="2000" dirty="0" smtClean="0"/>
              <a:t>what is going to happen </a:t>
            </a:r>
            <a:r>
              <a:rPr lang="en-US" sz="2000" b="1" dirty="0" smtClean="0">
                <a:solidFill>
                  <a:srgbClr val="0070C0"/>
                </a:solidFill>
              </a:rPr>
              <a:t>(prognosis), </a:t>
            </a:r>
            <a:r>
              <a:rPr lang="en-US" sz="2000" dirty="0" smtClean="0"/>
              <a:t>what can be done about it </a:t>
            </a:r>
            <a:r>
              <a:rPr lang="en-US" sz="2000" b="1" dirty="0" smtClean="0">
                <a:solidFill>
                  <a:srgbClr val="0070C0"/>
                </a:solidFill>
              </a:rPr>
              <a:t>(treatment), </a:t>
            </a:r>
            <a:r>
              <a:rPr lang="en-US" sz="2000" dirty="0" smtClean="0"/>
              <a:t>and finally what should be done to avoid complications and spread </a:t>
            </a:r>
            <a:r>
              <a:rPr lang="en-US" sz="2000" b="1" dirty="0" smtClean="0">
                <a:solidFill>
                  <a:srgbClr val="0070C0"/>
                </a:solidFill>
              </a:rPr>
              <a:t>(prevention) </a:t>
            </a:r>
            <a:r>
              <a:rPr lang="en-US" sz="2000" dirty="0" smtClean="0"/>
              <a:t>(i.e. ‘what’ of disease).</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b="1" dirty="0" smtClean="0">
                <a:solidFill>
                  <a:srgbClr val="0070C0"/>
                </a:solidFill>
              </a:rPr>
              <a:t>Epidemiology</a:t>
            </a:r>
            <a:r>
              <a:rPr lang="en-US" sz="2000" dirty="0" smtClean="0"/>
              <a:t>  is the study of tracking patters of disease occurrence and transmission among populations and by geographic areas.</a:t>
            </a:r>
          </a:p>
          <a:p>
            <a:pPr marL="914400" lvl="1" indent="-457200">
              <a:buFont typeface="Wingdings" pitchFamily="2" charset="2"/>
              <a:buChar char="§"/>
            </a:pPr>
            <a:r>
              <a:rPr lang="en-US" i="1" dirty="0" err="1" smtClean="0">
                <a:cs typeface="Times New Roman" pitchFamily="18" charset="0"/>
              </a:rPr>
              <a:t>Epi</a:t>
            </a:r>
            <a:r>
              <a:rPr lang="en-US" dirty="0" smtClean="0">
                <a:cs typeface="Times New Roman" pitchFamily="18" charset="0"/>
              </a:rPr>
              <a:t>= among</a:t>
            </a:r>
          </a:p>
          <a:p>
            <a:pPr marL="914400" lvl="1" indent="-457200">
              <a:buFont typeface="Wingdings" pitchFamily="2" charset="2"/>
              <a:buChar char="§"/>
            </a:pPr>
            <a:r>
              <a:rPr lang="en-US" i="1" dirty="0" smtClean="0">
                <a:cs typeface="Times New Roman" pitchFamily="18" charset="0"/>
              </a:rPr>
              <a:t>Demos</a:t>
            </a:r>
            <a:r>
              <a:rPr lang="en-US" dirty="0" smtClean="0">
                <a:cs typeface="Times New Roman" pitchFamily="18" charset="0"/>
              </a:rPr>
              <a:t>= People</a:t>
            </a:r>
          </a:p>
          <a:p>
            <a:pPr marL="914400" lvl="1" indent="-457200">
              <a:buFont typeface="Wingdings" pitchFamily="2" charset="2"/>
              <a:buChar char="§"/>
            </a:pPr>
            <a:r>
              <a:rPr lang="en-US" i="1" dirty="0" smtClean="0">
                <a:cs typeface="Times New Roman" pitchFamily="18" charset="0"/>
              </a:rPr>
              <a:t>Logy</a:t>
            </a:r>
            <a:r>
              <a:rPr lang="en-US" dirty="0" smtClean="0">
                <a:cs typeface="Times New Roman" pitchFamily="18" charset="0"/>
              </a:rPr>
              <a:t>= study</a:t>
            </a:r>
          </a:p>
          <a:p>
            <a:pPr marL="1371600" lvl="2" indent="-457200" algn="just">
              <a:buFont typeface="Arial" pitchFamily="34" charset="0"/>
              <a:buChar char="•"/>
            </a:pPr>
            <a:r>
              <a:rPr lang="en-US" b="1" dirty="0" smtClean="0">
                <a:solidFill>
                  <a:srgbClr val="0070C0"/>
                </a:solidFill>
              </a:rPr>
              <a:t>Incidence</a:t>
            </a:r>
            <a:r>
              <a:rPr lang="en-US" dirty="0" smtClean="0"/>
              <a:t> of a disease – is the number of new cases</a:t>
            </a:r>
            <a:r>
              <a:rPr lang="en-US" dirty="0" smtClean="0">
                <a:sym typeface="Symbol"/>
              </a:rPr>
              <a:t> </a:t>
            </a:r>
            <a:r>
              <a:rPr lang="en-US" dirty="0" smtClean="0"/>
              <a:t>occurring in specific time of period.</a:t>
            </a:r>
          </a:p>
          <a:p>
            <a:pPr marL="1371600" lvl="2" indent="-457200" algn="just">
              <a:buFont typeface="Arial" pitchFamily="34" charset="0"/>
              <a:buChar char="•"/>
            </a:pPr>
            <a:r>
              <a:rPr lang="en-US" b="1" dirty="0" smtClean="0">
                <a:solidFill>
                  <a:srgbClr val="0070C0"/>
                </a:solidFill>
              </a:rPr>
              <a:t>Prevalence</a:t>
            </a:r>
            <a:r>
              <a:rPr lang="en-US" dirty="0" smtClean="0"/>
              <a:t> of a disease – is the number of existing</a:t>
            </a:r>
            <a:r>
              <a:rPr lang="en-US" dirty="0" smtClean="0">
                <a:sym typeface="Symbol"/>
              </a:rPr>
              <a:t> </a:t>
            </a:r>
            <a:r>
              <a:rPr lang="en-US" dirty="0" smtClean="0"/>
              <a:t>cases within a populations during the specific time of period.</a:t>
            </a:r>
            <a:endParaRPr lang="en-US" sz="2000" dirty="0" smtClean="0"/>
          </a:p>
        </p:txBody>
      </p:sp>
      <p:sp>
        <p:nvSpPr>
          <p:cNvPr id="4" name="TextBox 3"/>
          <p:cNvSpPr txBox="1"/>
          <p:nvPr/>
        </p:nvSpPr>
        <p:spPr>
          <a:xfrm>
            <a:off x="0" y="64785"/>
            <a:ext cx="9144000" cy="523220"/>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pPr algn="ctr"/>
            <a:r>
              <a:rPr lang="en-US" sz="2800" b="1" dirty="0" smtClean="0"/>
              <a:t>Terminology in pathology</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57150"/>
            <a:ext cx="3064942" cy="461665"/>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pPr marL="342900" indent="-342900">
              <a:buAutoNum type="arabicPeriod"/>
            </a:pPr>
            <a:r>
              <a:rPr lang="en-US" sz="2400" b="1" dirty="0" smtClean="0"/>
              <a:t>Acute inflammation</a:t>
            </a:r>
          </a:p>
        </p:txBody>
      </p:sp>
      <p:sp>
        <p:nvSpPr>
          <p:cNvPr id="4" name="TextBox 3"/>
          <p:cNvSpPr txBox="1"/>
          <p:nvPr/>
        </p:nvSpPr>
        <p:spPr>
          <a:xfrm>
            <a:off x="0" y="1081028"/>
            <a:ext cx="9144000" cy="2862322"/>
          </a:xfrm>
          <a:prstGeom prst="rect">
            <a:avLst/>
          </a:prstGeom>
          <a:noFill/>
        </p:spPr>
        <p:txBody>
          <a:bodyPr wrap="square" rtlCol="0">
            <a:spAutoFit/>
          </a:bodyPr>
          <a:lstStyle/>
          <a:p>
            <a:pPr marL="457200" indent="-457200">
              <a:buFont typeface="+mj-lt"/>
              <a:buAutoNum type="arabicPeriod" startAt="4"/>
            </a:pPr>
            <a:r>
              <a:rPr lang="en-US" b="1" i="1" dirty="0" smtClean="0"/>
              <a:t>The </a:t>
            </a:r>
            <a:r>
              <a:rPr lang="en-US" b="1" i="1" dirty="0" smtClean="0">
                <a:solidFill>
                  <a:srgbClr val="FF0000"/>
                </a:solidFill>
              </a:rPr>
              <a:t>complement cascade</a:t>
            </a:r>
          </a:p>
          <a:p>
            <a:pPr marL="914400" lvl="1" indent="-457200">
              <a:buFont typeface="+mj-lt"/>
              <a:buAutoNum type="alphaLcPeriod"/>
            </a:pPr>
            <a:r>
              <a:rPr lang="en-US" dirty="0" smtClean="0"/>
              <a:t>Important products</a:t>
            </a:r>
          </a:p>
          <a:p>
            <a:pPr marL="1428750" lvl="2" indent="-514350">
              <a:buFont typeface="+mj-lt"/>
              <a:buAutoNum type="romanLcPeriod"/>
            </a:pPr>
            <a:r>
              <a:rPr lang="en-US" dirty="0" smtClean="0"/>
              <a:t>C5b, C9: MAC (membrane attack complex)</a:t>
            </a:r>
          </a:p>
          <a:p>
            <a:pPr marL="1428750" lvl="2" indent="-514350">
              <a:buFont typeface="+mj-lt"/>
              <a:buAutoNum type="romanLcPeriod"/>
            </a:pPr>
            <a:r>
              <a:rPr lang="en-US" dirty="0" smtClean="0"/>
              <a:t>C3a, C5a: anaphylotoxins stimulate release of histamine</a:t>
            </a:r>
          </a:p>
          <a:p>
            <a:pPr marL="1428750" lvl="2" indent="-514350">
              <a:buFont typeface="+mj-lt"/>
              <a:buAutoNum type="romanLcPeriod"/>
            </a:pPr>
            <a:r>
              <a:rPr lang="en-US" dirty="0" smtClean="0"/>
              <a:t>C5a: leucocyte chemotactic factor</a:t>
            </a:r>
          </a:p>
          <a:p>
            <a:pPr marL="1428750" lvl="2" indent="-514350">
              <a:buFont typeface="+mj-lt"/>
              <a:buAutoNum type="romanLcPeriod"/>
            </a:pPr>
            <a:r>
              <a:rPr lang="en-US" dirty="0" smtClean="0"/>
              <a:t>C3b: opsonin for phagocytosis</a:t>
            </a:r>
          </a:p>
          <a:p>
            <a:pPr marL="1428750" lvl="2" indent="-514350">
              <a:buFont typeface="+mj-lt"/>
              <a:buAutoNum type="romanLcPeriod"/>
            </a:pPr>
            <a:endParaRPr lang="en-US" dirty="0" smtClean="0"/>
          </a:p>
          <a:p>
            <a:pPr marL="1428750" lvl="2" indent="-514350">
              <a:buFont typeface="+mj-lt"/>
              <a:buAutoNum type="romanLcPeriod"/>
            </a:pPr>
            <a:endParaRPr lang="en-US" dirty="0" smtClean="0"/>
          </a:p>
          <a:p>
            <a:pPr marL="514350" indent="-514350">
              <a:buFont typeface="+mj-lt"/>
              <a:buAutoNum type="arabicPeriod" startAt="4"/>
            </a:pPr>
            <a:r>
              <a:rPr lang="en-US" b="1" i="1" dirty="0" smtClean="0">
                <a:solidFill>
                  <a:srgbClr val="FF0000"/>
                </a:solidFill>
              </a:rPr>
              <a:t>Cytokines</a:t>
            </a:r>
          </a:p>
          <a:p>
            <a:pPr marL="971550" lvl="1" indent="-514350">
              <a:buFont typeface="Arial" pitchFamily="34" charset="0"/>
              <a:buChar char="•"/>
            </a:pPr>
            <a:r>
              <a:rPr lang="en-US" dirty="0" smtClean="0"/>
              <a:t>IL-1 and TNF</a:t>
            </a:r>
          </a:p>
        </p:txBody>
      </p:sp>
      <p:sp>
        <p:nvSpPr>
          <p:cNvPr id="5" name="TextBox 4"/>
          <p:cNvSpPr txBox="1"/>
          <p:nvPr/>
        </p:nvSpPr>
        <p:spPr>
          <a:xfrm>
            <a:off x="67940" y="568152"/>
            <a:ext cx="4164538" cy="40011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000" b="1" dirty="0" smtClean="0"/>
              <a:t>Chemicals mediators of inflammation</a:t>
            </a:r>
            <a:endParaRPr lang="en-US" sz="2000" b="1" dirty="0"/>
          </a:p>
        </p:txBody>
      </p:sp>
    </p:spTree>
  </p:cSld>
  <p:clrMapOvr>
    <a:masterClrMapping/>
  </p:clrMapOvr>
  <p:transition spd="slow">
    <p:wipe dir="r"/>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a:stretch>
            <a:fillRect/>
          </a:stretch>
        </p:blipFill>
        <p:spPr bwMode="auto">
          <a:xfrm>
            <a:off x="4572000" y="-19050"/>
            <a:ext cx="3962400" cy="5143500"/>
          </a:xfrm>
          <a:prstGeom prst="rect">
            <a:avLst/>
          </a:prstGeom>
          <a:noFill/>
          <a:ln w="9525">
            <a:noFill/>
            <a:miter lim="800000"/>
            <a:headEnd/>
            <a:tailEnd/>
          </a:ln>
          <a:effectLst/>
        </p:spPr>
      </p:pic>
      <p:sp>
        <p:nvSpPr>
          <p:cNvPr id="3" name="Rectangle 2"/>
          <p:cNvSpPr/>
          <p:nvPr/>
        </p:nvSpPr>
        <p:spPr>
          <a:xfrm>
            <a:off x="324484" y="4752201"/>
            <a:ext cx="3256917" cy="369332"/>
          </a:xfrm>
          <a:prstGeom prst="rect">
            <a:avLst/>
          </a:prstGeom>
        </p:spPr>
        <p:txBody>
          <a:bodyPr wrap="none">
            <a:spAutoFit/>
          </a:bodyPr>
          <a:lstStyle/>
          <a:p>
            <a:r>
              <a:rPr lang="en-US" b="1" dirty="0" smtClean="0"/>
              <a:t>Fig: The inflammatory response.</a:t>
            </a:r>
            <a:endParaRPr lang="en-US" dirty="0"/>
          </a:p>
        </p:txBody>
      </p:sp>
      <p:sp>
        <p:nvSpPr>
          <p:cNvPr id="4" name="TextBox 3"/>
          <p:cNvSpPr txBox="1"/>
          <p:nvPr/>
        </p:nvSpPr>
        <p:spPr>
          <a:xfrm>
            <a:off x="152400" y="57150"/>
            <a:ext cx="3064942" cy="461665"/>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pPr marL="342900" indent="-342900">
              <a:buAutoNum type="arabicPeriod"/>
            </a:pPr>
            <a:r>
              <a:rPr lang="en-US" sz="2400" b="1" dirty="0" smtClean="0"/>
              <a:t>Acute inflammation</a:t>
            </a:r>
          </a:p>
        </p:txBody>
      </p:sp>
    </p:spTree>
  </p:cSld>
  <p:clrMapOvr>
    <a:masterClrMapping/>
  </p:clrMapOvr>
  <p:transition spd="slow">
    <p:wipe dir="r"/>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57150"/>
            <a:ext cx="3064942" cy="461665"/>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pPr marL="342900" indent="-342900">
              <a:buAutoNum type="arabicPeriod"/>
            </a:pPr>
            <a:r>
              <a:rPr lang="en-US" sz="2400" b="1" dirty="0" smtClean="0"/>
              <a:t>Acute inflammation</a:t>
            </a:r>
          </a:p>
        </p:txBody>
      </p:sp>
      <p:sp>
        <p:nvSpPr>
          <p:cNvPr id="3" name="TextBox 2"/>
          <p:cNvSpPr txBox="1"/>
          <p:nvPr/>
        </p:nvSpPr>
        <p:spPr>
          <a:xfrm>
            <a:off x="67940" y="647640"/>
            <a:ext cx="3710952" cy="400110"/>
          </a:xfrm>
          <a:prstGeom prst="rect">
            <a:avLst/>
          </a:prstGeom>
        </p:spPr>
        <p:style>
          <a:lnRef idx="0">
            <a:schemeClr val="accent4"/>
          </a:lnRef>
          <a:fillRef idx="3">
            <a:schemeClr val="accent4"/>
          </a:fillRef>
          <a:effectRef idx="3">
            <a:schemeClr val="accent4"/>
          </a:effectRef>
          <a:fontRef idx="minor">
            <a:schemeClr val="lt1"/>
          </a:fontRef>
        </p:style>
        <p:txBody>
          <a:bodyPr wrap="none" rtlCol="0">
            <a:spAutoFit/>
          </a:bodyPr>
          <a:lstStyle/>
          <a:p>
            <a:r>
              <a:rPr lang="en-US" sz="2000" b="1" dirty="0" smtClean="0"/>
              <a:t>Outcomes of Acute inflammation</a:t>
            </a:r>
            <a:endParaRPr lang="en-US" sz="2000" b="1" dirty="0"/>
          </a:p>
        </p:txBody>
      </p:sp>
      <p:sp>
        <p:nvSpPr>
          <p:cNvPr id="4" name="TextBox 3"/>
          <p:cNvSpPr txBox="1"/>
          <p:nvPr/>
        </p:nvSpPr>
        <p:spPr>
          <a:xfrm>
            <a:off x="76200" y="1315581"/>
            <a:ext cx="7620000" cy="2246769"/>
          </a:xfrm>
          <a:prstGeom prst="rect">
            <a:avLst/>
          </a:prstGeom>
          <a:noFill/>
        </p:spPr>
        <p:txBody>
          <a:bodyPr wrap="square" rtlCol="0">
            <a:spAutoFit/>
          </a:bodyPr>
          <a:lstStyle/>
          <a:p>
            <a:pPr marL="342900" indent="-342900" algn="just">
              <a:buFont typeface="+mj-lt"/>
              <a:buAutoNum type="arabicPeriod"/>
            </a:pPr>
            <a:r>
              <a:rPr lang="en-US" sz="2000" dirty="0" smtClean="0"/>
              <a:t>Complete resolution with regeneration</a:t>
            </a:r>
          </a:p>
          <a:p>
            <a:pPr marL="342900" indent="-342900" algn="just">
              <a:buFont typeface="+mj-lt"/>
              <a:buAutoNum type="arabicPeriod"/>
            </a:pPr>
            <a:endParaRPr lang="en-US" sz="2000" dirty="0" smtClean="0"/>
          </a:p>
          <a:p>
            <a:pPr marL="342900" indent="-342900" algn="just">
              <a:buFont typeface="+mj-lt"/>
              <a:buAutoNum type="arabicPeriod"/>
            </a:pPr>
            <a:r>
              <a:rPr lang="en-US" sz="2000" dirty="0" smtClean="0"/>
              <a:t>Complete resolution with scarring</a:t>
            </a:r>
          </a:p>
          <a:p>
            <a:pPr marL="342900" indent="-342900" algn="just">
              <a:buFont typeface="+mj-lt"/>
              <a:buAutoNum type="arabicPeriod"/>
            </a:pPr>
            <a:endParaRPr lang="en-US" sz="2000" dirty="0" smtClean="0"/>
          </a:p>
          <a:p>
            <a:pPr marL="342900" indent="-342900" algn="just">
              <a:buFont typeface="+mj-lt"/>
              <a:buAutoNum type="arabicPeriod"/>
            </a:pPr>
            <a:r>
              <a:rPr lang="en-US" sz="2000" dirty="0" smtClean="0"/>
              <a:t>Abscess formation</a:t>
            </a:r>
          </a:p>
          <a:p>
            <a:pPr marL="342900" indent="-342900" algn="just">
              <a:buFont typeface="+mj-lt"/>
              <a:buAutoNum type="arabicPeriod"/>
            </a:pPr>
            <a:endParaRPr lang="en-US" sz="2000" dirty="0" smtClean="0"/>
          </a:p>
          <a:p>
            <a:pPr marL="342900" indent="-342900" algn="just">
              <a:buFont typeface="+mj-lt"/>
              <a:buAutoNum type="arabicPeriod"/>
            </a:pPr>
            <a:r>
              <a:rPr lang="en-US" sz="2000" dirty="0" smtClean="0"/>
              <a:t>Transition to chronic inflammation</a:t>
            </a:r>
            <a:endParaRPr lang="en-US" sz="2000" dirty="0"/>
          </a:p>
        </p:txBody>
      </p:sp>
    </p:spTree>
  </p:cSld>
  <p:clrMapOvr>
    <a:masterClrMapping/>
  </p:clrMapOvr>
  <p:transition spd="slow">
    <p:wipe dir="r"/>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57150"/>
            <a:ext cx="3409588" cy="461665"/>
          </a:xfrm>
          <a:prstGeom prst="rect">
            <a:avLst/>
          </a:prstGeom>
        </p:spPr>
        <p:style>
          <a:lnRef idx="0">
            <a:schemeClr val="accent2"/>
          </a:lnRef>
          <a:fillRef idx="3">
            <a:schemeClr val="accent2"/>
          </a:fillRef>
          <a:effectRef idx="3">
            <a:schemeClr val="accent2"/>
          </a:effectRef>
          <a:fontRef idx="minor">
            <a:schemeClr val="lt1"/>
          </a:fontRef>
        </p:style>
        <p:txBody>
          <a:bodyPr wrap="none" rtlCol="0">
            <a:spAutoFit/>
          </a:bodyPr>
          <a:lstStyle/>
          <a:p>
            <a:pPr marL="457200" indent="-457200">
              <a:buFont typeface="+mj-lt"/>
              <a:buAutoNum type="arabicPeriod" startAt="2"/>
            </a:pPr>
            <a:r>
              <a:rPr lang="en-US" sz="2400" b="1" dirty="0" smtClean="0"/>
              <a:t>Chronic inflammation</a:t>
            </a:r>
          </a:p>
        </p:txBody>
      </p:sp>
      <p:sp>
        <p:nvSpPr>
          <p:cNvPr id="3" name="TextBox 2"/>
          <p:cNvSpPr txBox="1"/>
          <p:nvPr/>
        </p:nvSpPr>
        <p:spPr>
          <a:xfrm>
            <a:off x="1" y="742950"/>
            <a:ext cx="9144000" cy="1015663"/>
          </a:xfrm>
          <a:prstGeom prst="rect">
            <a:avLst/>
          </a:prstGeom>
          <a:noFill/>
        </p:spPr>
        <p:txBody>
          <a:bodyPr wrap="square" rtlCol="0">
            <a:spAutoFit/>
          </a:bodyPr>
          <a:lstStyle/>
          <a:p>
            <a:pPr marL="457200" indent="-457200" algn="just">
              <a:buFont typeface="Wingdings" pitchFamily="2" charset="2"/>
              <a:buChar char="Ø"/>
            </a:pPr>
            <a:r>
              <a:rPr lang="en-US" sz="2000" b="1" dirty="0" smtClean="0"/>
              <a:t>It is the </a:t>
            </a:r>
            <a:r>
              <a:rPr lang="en-US" sz="2000" b="1" dirty="0" smtClean="0">
                <a:solidFill>
                  <a:srgbClr val="7030A0"/>
                </a:solidFill>
              </a:rPr>
              <a:t>inflammation of prolonged duration (weeks to months to years) in which active inflammation, tissue injury and healing proceed simultaneously.</a:t>
            </a:r>
          </a:p>
          <a:p>
            <a:pPr marL="457200" indent="-457200" algn="just">
              <a:buFont typeface="Wingdings" pitchFamily="2" charset="2"/>
              <a:buChar char="Ø"/>
            </a:pPr>
            <a:endParaRPr lang="en-US" sz="2000" dirty="0" smtClean="0"/>
          </a:p>
        </p:txBody>
      </p:sp>
      <p:sp>
        <p:nvSpPr>
          <p:cNvPr id="4" name="Rectangle 3"/>
          <p:cNvSpPr/>
          <p:nvPr/>
        </p:nvSpPr>
        <p:spPr>
          <a:xfrm>
            <a:off x="152400" y="2057400"/>
            <a:ext cx="8991600" cy="2215991"/>
          </a:xfrm>
          <a:prstGeom prst="rect">
            <a:avLst/>
          </a:prstGeom>
        </p:spPr>
        <p:txBody>
          <a:bodyPr wrap="square">
            <a:spAutoFit/>
          </a:bodyPr>
          <a:lstStyle/>
          <a:p>
            <a:pPr marL="457200" indent="-457200" algn="just"/>
            <a:r>
              <a:rPr lang="en-US" b="1" dirty="0" smtClean="0">
                <a:solidFill>
                  <a:srgbClr val="7030A0"/>
                </a:solidFill>
              </a:rPr>
              <a:t>Chronic inflammation is characterized by:</a:t>
            </a:r>
          </a:p>
          <a:p>
            <a:pPr marL="457200" indent="-457200" algn="just"/>
            <a:endParaRPr lang="en-US" sz="1200" b="1" dirty="0" smtClean="0">
              <a:solidFill>
                <a:srgbClr val="7030A0"/>
              </a:solidFill>
            </a:endParaRPr>
          </a:p>
          <a:p>
            <a:pPr marL="914400" lvl="1" indent="-457200" algn="just">
              <a:buFont typeface="Arial" pitchFamily="34" charset="0"/>
              <a:buChar char="•"/>
            </a:pPr>
            <a:r>
              <a:rPr lang="en-US" b="1" i="1" dirty="0" smtClean="0"/>
              <a:t>Infiltration with mononuclear cells</a:t>
            </a:r>
            <a:r>
              <a:rPr lang="en-US" dirty="0" smtClean="0"/>
              <a:t>, including macrophages, lymphocytes and plasma cells.</a:t>
            </a:r>
          </a:p>
          <a:p>
            <a:pPr marL="914400" lvl="1" indent="-457200" algn="just">
              <a:buFont typeface="Arial" pitchFamily="34" charset="0"/>
              <a:buChar char="•"/>
            </a:pPr>
            <a:endParaRPr lang="en-US" dirty="0" smtClean="0"/>
          </a:p>
          <a:p>
            <a:pPr marL="914400" lvl="1" indent="-457200" algn="just">
              <a:buFont typeface="Arial" pitchFamily="34" charset="0"/>
              <a:buChar char="•"/>
            </a:pPr>
            <a:r>
              <a:rPr lang="en-US" b="1" i="1" dirty="0" smtClean="0"/>
              <a:t>Tissue destruction</a:t>
            </a:r>
            <a:r>
              <a:rPr lang="en-US" dirty="0" smtClean="0"/>
              <a:t>, largely induced by the products of the inflammatory cells.</a:t>
            </a:r>
          </a:p>
          <a:p>
            <a:pPr marL="914400" lvl="1" indent="-457200" algn="just">
              <a:buFont typeface="Arial" pitchFamily="34" charset="0"/>
              <a:buChar char="•"/>
            </a:pPr>
            <a:endParaRPr lang="en-US" dirty="0" smtClean="0"/>
          </a:p>
          <a:p>
            <a:pPr marL="914400" lvl="1" indent="-457200" algn="just">
              <a:buFont typeface="Arial" pitchFamily="34" charset="0"/>
              <a:buChar char="•"/>
            </a:pPr>
            <a:r>
              <a:rPr lang="en-US" b="1" i="1" dirty="0" smtClean="0"/>
              <a:t>Repair, involving new vessel proliferation (angiogenesis) and fibrosis</a:t>
            </a:r>
            <a:r>
              <a:rPr lang="en-US" dirty="0" smtClean="0"/>
              <a:t>.</a:t>
            </a:r>
            <a:endParaRPr lang="en-US" dirty="0"/>
          </a:p>
        </p:txBody>
      </p:sp>
    </p:spTree>
  </p:cSld>
  <p:clrMapOvr>
    <a:masterClrMapping/>
  </p:clrMapOvr>
  <p:transition spd="slow">
    <p:wipe dir="r"/>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57150"/>
            <a:ext cx="3409588" cy="461665"/>
          </a:xfrm>
          <a:prstGeom prst="rect">
            <a:avLst/>
          </a:prstGeom>
        </p:spPr>
        <p:style>
          <a:lnRef idx="0">
            <a:schemeClr val="accent2"/>
          </a:lnRef>
          <a:fillRef idx="3">
            <a:schemeClr val="accent2"/>
          </a:fillRef>
          <a:effectRef idx="3">
            <a:schemeClr val="accent2"/>
          </a:effectRef>
          <a:fontRef idx="minor">
            <a:schemeClr val="lt1"/>
          </a:fontRef>
        </p:style>
        <p:txBody>
          <a:bodyPr wrap="none" rtlCol="0">
            <a:spAutoFit/>
          </a:bodyPr>
          <a:lstStyle/>
          <a:p>
            <a:pPr marL="457200" indent="-457200">
              <a:buFont typeface="+mj-lt"/>
              <a:buAutoNum type="arabicPeriod" startAt="2"/>
            </a:pPr>
            <a:r>
              <a:rPr lang="en-US" sz="2400" b="1" dirty="0" smtClean="0"/>
              <a:t>Chronic inflammation</a:t>
            </a:r>
          </a:p>
        </p:txBody>
      </p:sp>
      <p:sp>
        <p:nvSpPr>
          <p:cNvPr id="3" name="TextBox 2"/>
          <p:cNvSpPr txBox="1"/>
          <p:nvPr/>
        </p:nvSpPr>
        <p:spPr>
          <a:xfrm>
            <a:off x="167310" y="571500"/>
            <a:ext cx="1067921" cy="461665"/>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400" b="1" dirty="0" smtClean="0">
                <a:effectLst>
                  <a:outerShdw blurRad="38100" dist="38100" dir="2700000" algn="tl">
                    <a:srgbClr val="000000">
                      <a:alpha val="43137"/>
                    </a:srgbClr>
                  </a:outerShdw>
                </a:effectLst>
              </a:rPr>
              <a:t>Causes</a:t>
            </a:r>
            <a:endParaRPr lang="en-US" sz="2400" b="1" dirty="0">
              <a:effectLst>
                <a:outerShdw blurRad="38100" dist="38100" dir="2700000" algn="tl">
                  <a:srgbClr val="000000">
                    <a:alpha val="43137"/>
                  </a:srgbClr>
                </a:outerShdw>
              </a:effectLst>
            </a:endParaRPr>
          </a:p>
        </p:txBody>
      </p:sp>
      <p:sp>
        <p:nvSpPr>
          <p:cNvPr id="4" name="TextBox 3"/>
          <p:cNvSpPr txBox="1"/>
          <p:nvPr/>
        </p:nvSpPr>
        <p:spPr>
          <a:xfrm>
            <a:off x="157059" y="1086743"/>
            <a:ext cx="3884012" cy="3847207"/>
          </a:xfrm>
          <a:prstGeom prst="rect">
            <a:avLst/>
          </a:prstGeom>
          <a:noFill/>
        </p:spPr>
        <p:txBody>
          <a:bodyPr wrap="none" rtlCol="0">
            <a:spAutoFit/>
          </a:bodyPr>
          <a:lstStyle/>
          <a:p>
            <a:pPr marL="342900" indent="-342900">
              <a:buAutoNum type="arabicPeriod"/>
            </a:pPr>
            <a:r>
              <a:rPr lang="en-US" sz="1600" b="1" dirty="0" smtClean="0"/>
              <a:t>Following a bout of acute inflammation</a:t>
            </a:r>
          </a:p>
          <a:p>
            <a:pPr marL="342900" indent="-342900">
              <a:buAutoNum type="arabicPeriod"/>
            </a:pPr>
            <a:endParaRPr lang="en-US" sz="1600" b="1" dirty="0" smtClean="0"/>
          </a:p>
          <a:p>
            <a:pPr marL="342900" indent="-342900">
              <a:buAutoNum type="arabicPeriod"/>
            </a:pPr>
            <a:r>
              <a:rPr lang="en-US" sz="1600" b="1" dirty="0" smtClean="0"/>
              <a:t>Persistent infection</a:t>
            </a:r>
          </a:p>
          <a:p>
            <a:pPr marL="342900" indent="-342900">
              <a:buAutoNum type="arabicPeriod"/>
            </a:pPr>
            <a:endParaRPr lang="en-US" sz="1600" b="1" dirty="0" smtClean="0"/>
          </a:p>
          <a:p>
            <a:pPr marL="342900" indent="-342900">
              <a:buAutoNum type="arabicPeriod"/>
            </a:pPr>
            <a:r>
              <a:rPr lang="en-US" sz="1600" b="1" dirty="0" smtClean="0"/>
              <a:t>Infection with certain organisms</a:t>
            </a:r>
          </a:p>
          <a:p>
            <a:pPr marL="1257300" lvl="2" indent="-342900">
              <a:buFont typeface="Arial" pitchFamily="34" charset="0"/>
              <a:buChar char="•"/>
            </a:pPr>
            <a:r>
              <a:rPr lang="en-US" sz="1600" dirty="0" smtClean="0"/>
              <a:t>Viral infection</a:t>
            </a:r>
          </a:p>
          <a:p>
            <a:pPr marL="1257300" lvl="2" indent="-342900">
              <a:buFont typeface="Arial" pitchFamily="34" charset="0"/>
              <a:buChar char="•"/>
            </a:pPr>
            <a:r>
              <a:rPr lang="en-US" sz="1600" dirty="0" smtClean="0"/>
              <a:t>Mycobacteria</a:t>
            </a:r>
          </a:p>
          <a:p>
            <a:pPr marL="1257300" lvl="2" indent="-342900">
              <a:buFont typeface="Arial" pitchFamily="34" charset="0"/>
              <a:buChar char="•"/>
            </a:pPr>
            <a:r>
              <a:rPr lang="en-US" sz="1600" dirty="0" smtClean="0"/>
              <a:t>Parasitic infections</a:t>
            </a:r>
          </a:p>
          <a:p>
            <a:pPr marL="1257300" lvl="2" indent="-342900">
              <a:buFont typeface="Arial" pitchFamily="34" charset="0"/>
              <a:buChar char="•"/>
            </a:pPr>
            <a:r>
              <a:rPr lang="en-US" sz="1600" dirty="0" smtClean="0"/>
              <a:t>Fungal infections</a:t>
            </a:r>
          </a:p>
          <a:p>
            <a:pPr marL="1257300" lvl="2" indent="-342900">
              <a:buFont typeface="Arial" pitchFamily="34" charset="0"/>
              <a:buChar char="•"/>
            </a:pPr>
            <a:endParaRPr lang="en-US" sz="1600" b="1" dirty="0" smtClean="0"/>
          </a:p>
          <a:p>
            <a:pPr marL="342900" indent="-342900">
              <a:buFont typeface="+mj-lt"/>
              <a:buAutoNum type="arabicPeriod"/>
            </a:pPr>
            <a:r>
              <a:rPr lang="en-US" sz="1600" b="1" dirty="0" smtClean="0"/>
              <a:t>Autoimmune diseases</a:t>
            </a:r>
          </a:p>
          <a:p>
            <a:pPr marL="342900" indent="-342900">
              <a:buFont typeface="+mj-lt"/>
              <a:buAutoNum type="arabicPeriod"/>
            </a:pPr>
            <a:endParaRPr lang="en-US" sz="1600" b="1" dirty="0" smtClean="0"/>
          </a:p>
          <a:p>
            <a:pPr marL="342900" indent="-342900">
              <a:buFont typeface="+mj-lt"/>
              <a:buAutoNum type="arabicPeriod"/>
            </a:pPr>
            <a:r>
              <a:rPr lang="en-US" sz="1600" b="1" dirty="0" smtClean="0"/>
              <a:t>Response to foreign material</a:t>
            </a:r>
          </a:p>
          <a:p>
            <a:pPr marL="342900" indent="-342900">
              <a:buFont typeface="+mj-lt"/>
              <a:buAutoNum type="arabicPeriod"/>
            </a:pPr>
            <a:endParaRPr lang="en-US" sz="1600" b="1" dirty="0" smtClean="0"/>
          </a:p>
          <a:p>
            <a:pPr marL="342900" indent="-342900">
              <a:buFont typeface="+mj-lt"/>
              <a:buAutoNum type="arabicPeriod"/>
            </a:pPr>
            <a:r>
              <a:rPr lang="en-US" sz="1600" b="1" dirty="0" smtClean="0"/>
              <a:t>Response to malignant tumors</a:t>
            </a:r>
          </a:p>
        </p:txBody>
      </p:sp>
    </p:spTree>
  </p:cSld>
  <p:clrMapOvr>
    <a:masterClrMapping/>
  </p:clrMapOvr>
  <p:transition spd="slow">
    <p:wipe dir="r"/>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57150"/>
            <a:ext cx="3409588" cy="461665"/>
          </a:xfrm>
          <a:prstGeom prst="rect">
            <a:avLst/>
          </a:prstGeom>
        </p:spPr>
        <p:style>
          <a:lnRef idx="0">
            <a:schemeClr val="accent2"/>
          </a:lnRef>
          <a:fillRef idx="3">
            <a:schemeClr val="accent2"/>
          </a:fillRef>
          <a:effectRef idx="3">
            <a:schemeClr val="accent2"/>
          </a:effectRef>
          <a:fontRef idx="minor">
            <a:schemeClr val="lt1"/>
          </a:fontRef>
        </p:style>
        <p:txBody>
          <a:bodyPr wrap="none" rtlCol="0">
            <a:spAutoFit/>
          </a:bodyPr>
          <a:lstStyle/>
          <a:p>
            <a:pPr marL="457200" indent="-457200">
              <a:buFont typeface="+mj-lt"/>
              <a:buAutoNum type="arabicPeriod" startAt="2"/>
            </a:pPr>
            <a:r>
              <a:rPr lang="en-US" sz="2400" b="1" dirty="0" smtClean="0"/>
              <a:t>Chronic inflammation</a:t>
            </a:r>
          </a:p>
        </p:txBody>
      </p:sp>
      <p:sp>
        <p:nvSpPr>
          <p:cNvPr id="3" name="TextBox 2"/>
          <p:cNvSpPr txBox="1"/>
          <p:nvPr/>
        </p:nvSpPr>
        <p:spPr>
          <a:xfrm>
            <a:off x="152400" y="571500"/>
            <a:ext cx="3950825" cy="369332"/>
          </a:xfrm>
          <a:prstGeom prst="rect">
            <a:avLst/>
          </a:prstGeom>
        </p:spPr>
        <p:style>
          <a:lnRef idx="0">
            <a:schemeClr val="accent5"/>
          </a:lnRef>
          <a:fillRef idx="3">
            <a:schemeClr val="accent5"/>
          </a:fillRef>
          <a:effectRef idx="3">
            <a:schemeClr val="accent5"/>
          </a:effectRef>
          <a:fontRef idx="minor">
            <a:schemeClr val="lt1"/>
          </a:fontRef>
        </p:style>
        <p:txBody>
          <a:bodyPr wrap="none" rtlCol="0">
            <a:spAutoFit/>
          </a:bodyPr>
          <a:lstStyle/>
          <a:p>
            <a:r>
              <a:rPr lang="en-US" b="1" dirty="0" smtClean="0"/>
              <a:t>Important cells in chronic inflammation</a:t>
            </a:r>
            <a:endParaRPr lang="en-US" b="1" dirty="0"/>
          </a:p>
        </p:txBody>
      </p:sp>
      <p:sp>
        <p:nvSpPr>
          <p:cNvPr id="4" name="TextBox 3"/>
          <p:cNvSpPr txBox="1"/>
          <p:nvPr/>
        </p:nvSpPr>
        <p:spPr>
          <a:xfrm>
            <a:off x="1" y="971550"/>
            <a:ext cx="6504153" cy="4247317"/>
          </a:xfrm>
          <a:prstGeom prst="rect">
            <a:avLst/>
          </a:prstGeom>
          <a:noFill/>
        </p:spPr>
        <p:txBody>
          <a:bodyPr wrap="none" rtlCol="0">
            <a:spAutoFit/>
          </a:bodyPr>
          <a:lstStyle/>
          <a:p>
            <a:pPr marL="342900" indent="-342900">
              <a:buAutoNum type="arabicPeriod"/>
            </a:pPr>
            <a:r>
              <a:rPr lang="en-US" sz="1500" b="1" dirty="0" smtClean="0"/>
              <a:t>Macrophages</a:t>
            </a:r>
          </a:p>
          <a:p>
            <a:pPr marL="800100" lvl="1" indent="-342900">
              <a:buFont typeface="Arial" pitchFamily="34" charset="0"/>
              <a:buChar char="•"/>
            </a:pPr>
            <a:r>
              <a:rPr lang="en-US" sz="1500" dirty="0" smtClean="0"/>
              <a:t>Derived from blood monocytes</a:t>
            </a:r>
          </a:p>
          <a:p>
            <a:pPr marL="800100" lvl="1" indent="-342900">
              <a:buFont typeface="Arial" pitchFamily="34" charset="0"/>
              <a:buChar char="•"/>
            </a:pPr>
            <a:r>
              <a:rPr lang="en-US" sz="1500" dirty="0" smtClean="0"/>
              <a:t>Life span (60 – 120 days)</a:t>
            </a:r>
          </a:p>
          <a:p>
            <a:pPr marL="800100" lvl="1" indent="-342900">
              <a:buFont typeface="Arial" pitchFamily="34" charset="0"/>
              <a:buChar char="•"/>
            </a:pPr>
            <a:r>
              <a:rPr lang="en-US" sz="1500" dirty="0" smtClean="0"/>
              <a:t>Histocytes – connective tissue</a:t>
            </a:r>
          </a:p>
          <a:p>
            <a:pPr marL="800100" lvl="1" indent="-342900">
              <a:buFont typeface="Arial" pitchFamily="34" charset="0"/>
              <a:buChar char="•"/>
            </a:pPr>
            <a:r>
              <a:rPr lang="en-US" sz="1500" dirty="0" smtClean="0"/>
              <a:t>Kuffer cells – liver</a:t>
            </a:r>
          </a:p>
          <a:p>
            <a:pPr marL="800100" lvl="1" indent="-342900">
              <a:buFont typeface="Arial" pitchFamily="34" charset="0"/>
              <a:buChar char="•"/>
            </a:pPr>
            <a:r>
              <a:rPr lang="en-US" sz="1500" dirty="0" smtClean="0"/>
              <a:t>Osteoclasts – bone</a:t>
            </a:r>
          </a:p>
          <a:p>
            <a:pPr marL="800100" lvl="1" indent="-342900">
              <a:buFont typeface="Arial" pitchFamily="34" charset="0"/>
              <a:buChar char="•"/>
            </a:pPr>
            <a:r>
              <a:rPr lang="en-US" sz="1500" dirty="0" smtClean="0"/>
              <a:t>Microglia – brain</a:t>
            </a:r>
          </a:p>
          <a:p>
            <a:pPr marL="800100" lvl="1" indent="-342900">
              <a:buFont typeface="Arial" pitchFamily="34" charset="0"/>
              <a:buChar char="•"/>
            </a:pPr>
            <a:r>
              <a:rPr lang="en-US" sz="1500" dirty="0" smtClean="0"/>
              <a:t>Alveolar macrophages – lungs</a:t>
            </a:r>
          </a:p>
          <a:p>
            <a:pPr marL="342900" indent="-342900">
              <a:buFont typeface="+mj-lt"/>
              <a:buAutoNum type="arabicPeriod"/>
            </a:pPr>
            <a:r>
              <a:rPr lang="en-US" sz="1500" b="1" dirty="0" smtClean="0"/>
              <a:t>Lymphocytes</a:t>
            </a:r>
          </a:p>
          <a:p>
            <a:pPr marL="800100" lvl="1" indent="-342900">
              <a:buFont typeface="Arial" pitchFamily="34" charset="0"/>
              <a:buChar char="•"/>
            </a:pPr>
            <a:r>
              <a:rPr lang="en-US" sz="1500" dirty="0" smtClean="0"/>
              <a:t>B cells and plasma cells</a:t>
            </a:r>
          </a:p>
          <a:p>
            <a:pPr marL="800100" lvl="1" indent="-342900">
              <a:buFont typeface="Arial" pitchFamily="34" charset="0"/>
              <a:buChar char="•"/>
            </a:pPr>
            <a:r>
              <a:rPr lang="en-US" sz="1500" dirty="0" smtClean="0"/>
              <a:t>T cells</a:t>
            </a:r>
          </a:p>
          <a:p>
            <a:pPr marL="342900" indent="-342900">
              <a:buFont typeface="+mj-lt"/>
              <a:buAutoNum type="arabicPeriod"/>
            </a:pPr>
            <a:r>
              <a:rPr lang="en-US" sz="1500" b="1" dirty="0" smtClean="0"/>
              <a:t>Eosinophils</a:t>
            </a:r>
          </a:p>
          <a:p>
            <a:pPr marL="800100" lvl="1" indent="-342900">
              <a:buFont typeface="Arial" pitchFamily="34" charset="0"/>
              <a:buChar char="•"/>
            </a:pPr>
            <a:r>
              <a:rPr lang="en-US" sz="1500" dirty="0" smtClean="0"/>
              <a:t>Play role in IgE mediated allergic reaction and parasitic infestation</a:t>
            </a:r>
          </a:p>
          <a:p>
            <a:pPr marL="800100" lvl="1" indent="-342900">
              <a:buFont typeface="Arial" pitchFamily="34" charset="0"/>
              <a:buChar char="•"/>
            </a:pPr>
            <a:r>
              <a:rPr lang="en-US" sz="1500" dirty="0" smtClean="0"/>
              <a:t>Granules contains MBP (major basic protein) which is toxic to parasites</a:t>
            </a:r>
          </a:p>
          <a:p>
            <a:pPr marL="342900" indent="-342900">
              <a:buFont typeface="+mj-lt"/>
              <a:buAutoNum type="arabicPeriod"/>
            </a:pPr>
            <a:r>
              <a:rPr lang="en-US" sz="1500" b="1" dirty="0" smtClean="0"/>
              <a:t>Basophils</a:t>
            </a:r>
          </a:p>
          <a:p>
            <a:pPr marL="800100" lvl="1" indent="-342900">
              <a:buFont typeface="Arial" pitchFamily="34" charset="0"/>
              <a:buChar char="•"/>
            </a:pPr>
            <a:r>
              <a:rPr lang="en-US" sz="1500" dirty="0" smtClean="0"/>
              <a:t>Present mostly in lungs and skin</a:t>
            </a:r>
          </a:p>
          <a:p>
            <a:pPr marL="800100" lvl="1" indent="-342900">
              <a:buFont typeface="Arial" pitchFamily="34" charset="0"/>
              <a:buChar char="•"/>
            </a:pPr>
            <a:r>
              <a:rPr lang="en-US" sz="1500" dirty="0" smtClean="0"/>
              <a:t>Important role in IgE mediated reactions (allergies and anaphylaxis)</a:t>
            </a:r>
          </a:p>
          <a:p>
            <a:pPr marL="800100" lvl="1" indent="-342900">
              <a:buFont typeface="Arial" pitchFamily="34" charset="0"/>
              <a:buChar char="•"/>
            </a:pPr>
            <a:r>
              <a:rPr lang="en-US" sz="1500" dirty="0" smtClean="0"/>
              <a:t>Release histamine</a:t>
            </a:r>
          </a:p>
        </p:txBody>
      </p:sp>
    </p:spTree>
  </p:cSld>
  <p:clrMapOvr>
    <a:masterClrMapping/>
  </p:clrMapOvr>
  <p:transition spd="slow">
    <p:wipe dir="r"/>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srcRect/>
          <a:stretch>
            <a:fillRect/>
          </a:stretch>
        </p:blipFill>
        <p:spPr bwMode="auto">
          <a:xfrm>
            <a:off x="3124200" y="-19050"/>
            <a:ext cx="5715000" cy="4286250"/>
          </a:xfrm>
          <a:prstGeom prst="rect">
            <a:avLst/>
          </a:prstGeom>
          <a:noFill/>
          <a:ln w="9525">
            <a:noFill/>
            <a:miter lim="800000"/>
            <a:headEnd/>
            <a:tailEnd/>
          </a:ln>
          <a:effectLst/>
        </p:spPr>
      </p:pic>
      <p:sp>
        <p:nvSpPr>
          <p:cNvPr id="4" name="Rectangle 3"/>
          <p:cNvSpPr/>
          <p:nvPr/>
        </p:nvSpPr>
        <p:spPr>
          <a:xfrm>
            <a:off x="0" y="4248150"/>
            <a:ext cx="9144000" cy="892552"/>
          </a:xfrm>
          <a:prstGeom prst="rect">
            <a:avLst/>
          </a:prstGeom>
        </p:spPr>
        <p:txBody>
          <a:bodyPr wrap="square">
            <a:spAutoFit/>
          </a:bodyPr>
          <a:lstStyle/>
          <a:p>
            <a:r>
              <a:rPr lang="en-US" sz="1300" b="1" dirty="0" smtClean="0"/>
              <a:t>Fig: </a:t>
            </a:r>
            <a:r>
              <a:rPr lang="en-US" sz="1300" dirty="0" smtClean="0"/>
              <a:t>The roles of activated macrophages in chronic inflammation. Macrophages are activated by cytokines from immune-activated T cells (particularly IFN-g) or by nonimmunologic stimuli such as endotoxin. The products made by activated macrophages that cause tissue injury and fibrosis are indicated. </a:t>
            </a:r>
            <a:r>
              <a:rPr lang="en-US" sz="1300" i="1" dirty="0" smtClean="0"/>
              <a:t>AA</a:t>
            </a:r>
            <a:r>
              <a:rPr lang="en-US" sz="1300" dirty="0" smtClean="0"/>
              <a:t>, arachidonic acid; PDGF, platelet-derived growth factor; FGF, fibroblast growth factor; </a:t>
            </a:r>
            <a:r>
              <a:rPr lang="en-US" sz="1300" dirty="0" err="1" smtClean="0"/>
              <a:t>TGFb</a:t>
            </a:r>
            <a:r>
              <a:rPr lang="en-US" sz="1300" dirty="0" smtClean="0"/>
              <a:t>, transforming growth factor b.</a:t>
            </a:r>
            <a:endParaRPr lang="en-US" sz="1300" dirty="0"/>
          </a:p>
        </p:txBody>
      </p:sp>
      <p:sp>
        <p:nvSpPr>
          <p:cNvPr id="5" name="TextBox 4"/>
          <p:cNvSpPr txBox="1"/>
          <p:nvPr/>
        </p:nvSpPr>
        <p:spPr>
          <a:xfrm>
            <a:off x="152400" y="57150"/>
            <a:ext cx="3409588" cy="461665"/>
          </a:xfrm>
          <a:prstGeom prst="rect">
            <a:avLst/>
          </a:prstGeom>
        </p:spPr>
        <p:style>
          <a:lnRef idx="0">
            <a:schemeClr val="accent2"/>
          </a:lnRef>
          <a:fillRef idx="3">
            <a:schemeClr val="accent2"/>
          </a:fillRef>
          <a:effectRef idx="3">
            <a:schemeClr val="accent2"/>
          </a:effectRef>
          <a:fontRef idx="minor">
            <a:schemeClr val="lt1"/>
          </a:fontRef>
        </p:style>
        <p:txBody>
          <a:bodyPr wrap="none" rtlCol="0">
            <a:spAutoFit/>
          </a:bodyPr>
          <a:lstStyle/>
          <a:p>
            <a:pPr marL="457200" indent="-457200">
              <a:buFont typeface="+mj-lt"/>
              <a:buAutoNum type="arabicPeriod" startAt="2"/>
            </a:pPr>
            <a:r>
              <a:rPr lang="en-US" sz="2400" b="1" dirty="0" smtClean="0"/>
              <a:t>Chronic inflammation</a:t>
            </a:r>
          </a:p>
        </p:txBody>
      </p:sp>
    </p:spTree>
  </p:cSld>
  <p:clrMapOvr>
    <a:masterClrMapping/>
  </p:clrMapOvr>
  <p:transition spd="slow">
    <p:wipe dir="r"/>
  </p:transition>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srcRect/>
          <a:stretch>
            <a:fillRect/>
          </a:stretch>
        </p:blipFill>
        <p:spPr bwMode="auto">
          <a:xfrm>
            <a:off x="1981200" y="664965"/>
            <a:ext cx="4513333" cy="3583185"/>
          </a:xfrm>
          <a:prstGeom prst="rect">
            <a:avLst/>
          </a:prstGeom>
          <a:noFill/>
          <a:ln w="9525">
            <a:noFill/>
            <a:miter lim="800000"/>
            <a:headEnd/>
            <a:tailEnd/>
          </a:ln>
          <a:effectLst/>
        </p:spPr>
      </p:pic>
      <p:sp>
        <p:nvSpPr>
          <p:cNvPr id="3" name="TextBox 2"/>
          <p:cNvSpPr txBox="1"/>
          <p:nvPr/>
        </p:nvSpPr>
        <p:spPr>
          <a:xfrm>
            <a:off x="152400" y="57150"/>
            <a:ext cx="3409588" cy="461665"/>
          </a:xfrm>
          <a:prstGeom prst="rect">
            <a:avLst/>
          </a:prstGeom>
        </p:spPr>
        <p:style>
          <a:lnRef idx="0">
            <a:schemeClr val="accent2"/>
          </a:lnRef>
          <a:fillRef idx="3">
            <a:schemeClr val="accent2"/>
          </a:fillRef>
          <a:effectRef idx="3">
            <a:schemeClr val="accent2"/>
          </a:effectRef>
          <a:fontRef idx="minor">
            <a:schemeClr val="lt1"/>
          </a:fontRef>
        </p:style>
        <p:txBody>
          <a:bodyPr wrap="none" rtlCol="0">
            <a:spAutoFit/>
          </a:bodyPr>
          <a:lstStyle/>
          <a:p>
            <a:pPr marL="457200" indent="-457200">
              <a:buFont typeface="+mj-lt"/>
              <a:buAutoNum type="arabicPeriod" startAt="2"/>
            </a:pPr>
            <a:r>
              <a:rPr lang="en-US" sz="2400" b="1" dirty="0" smtClean="0"/>
              <a:t>Chronic inflammation</a:t>
            </a:r>
          </a:p>
        </p:txBody>
      </p:sp>
      <p:sp>
        <p:nvSpPr>
          <p:cNvPr id="4" name="Rectangle 3"/>
          <p:cNvSpPr/>
          <p:nvPr/>
        </p:nvSpPr>
        <p:spPr>
          <a:xfrm>
            <a:off x="152400" y="4324350"/>
            <a:ext cx="8991600" cy="646331"/>
          </a:xfrm>
          <a:prstGeom prst="rect">
            <a:avLst/>
          </a:prstGeom>
        </p:spPr>
        <p:txBody>
          <a:bodyPr wrap="square">
            <a:spAutoFit/>
          </a:bodyPr>
          <a:lstStyle/>
          <a:p>
            <a:pPr algn="just"/>
            <a:r>
              <a:rPr lang="en-US" dirty="0" smtClean="0"/>
              <a:t>Fig: Mechanisms of macrophage accumulation in tissues. The most important is continued recruitment from the microcirculation</a:t>
            </a:r>
            <a:endParaRPr lang="en-US" dirty="0"/>
          </a:p>
        </p:txBody>
      </p:sp>
    </p:spTree>
  </p:cSld>
  <p:clrMapOvr>
    <a:masterClrMapping/>
  </p:clrMapOvr>
  <p:transition spd="slow">
    <p:wipe dir="r"/>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57150"/>
            <a:ext cx="3409588" cy="461665"/>
          </a:xfrm>
          <a:prstGeom prst="rect">
            <a:avLst/>
          </a:prstGeom>
        </p:spPr>
        <p:style>
          <a:lnRef idx="0">
            <a:schemeClr val="accent2"/>
          </a:lnRef>
          <a:fillRef idx="3">
            <a:schemeClr val="accent2"/>
          </a:fillRef>
          <a:effectRef idx="3">
            <a:schemeClr val="accent2"/>
          </a:effectRef>
          <a:fontRef idx="minor">
            <a:schemeClr val="lt1"/>
          </a:fontRef>
        </p:style>
        <p:txBody>
          <a:bodyPr wrap="none" rtlCol="0">
            <a:spAutoFit/>
          </a:bodyPr>
          <a:lstStyle/>
          <a:p>
            <a:pPr marL="457200" indent="-457200">
              <a:buFont typeface="+mj-lt"/>
              <a:buAutoNum type="arabicPeriod" startAt="2"/>
            </a:pPr>
            <a:r>
              <a:rPr lang="en-US" sz="2400" b="1" dirty="0" smtClean="0"/>
              <a:t>Chronic inflammation</a:t>
            </a:r>
          </a:p>
        </p:txBody>
      </p:sp>
      <p:pic>
        <p:nvPicPr>
          <p:cNvPr id="4098" name="Picture 2"/>
          <p:cNvPicPr>
            <a:picLocks noChangeAspect="1" noChangeArrowheads="1"/>
          </p:cNvPicPr>
          <p:nvPr/>
        </p:nvPicPr>
        <p:blipFill>
          <a:blip r:embed="rId2"/>
          <a:srcRect/>
          <a:stretch>
            <a:fillRect/>
          </a:stretch>
        </p:blipFill>
        <p:spPr bwMode="auto">
          <a:xfrm>
            <a:off x="1676400" y="971550"/>
            <a:ext cx="5670144" cy="3067050"/>
          </a:xfrm>
          <a:prstGeom prst="rect">
            <a:avLst/>
          </a:prstGeom>
          <a:noFill/>
          <a:ln w="9525">
            <a:noFill/>
            <a:miter lim="800000"/>
            <a:headEnd/>
            <a:tailEnd/>
          </a:ln>
          <a:effectLst/>
        </p:spPr>
      </p:pic>
      <p:sp>
        <p:nvSpPr>
          <p:cNvPr id="4" name="Rectangle 3"/>
          <p:cNvSpPr/>
          <p:nvPr/>
        </p:nvSpPr>
        <p:spPr>
          <a:xfrm>
            <a:off x="1371600" y="4500517"/>
            <a:ext cx="6400800" cy="400110"/>
          </a:xfrm>
          <a:prstGeom prst="rect">
            <a:avLst/>
          </a:prstGeom>
        </p:spPr>
        <p:txBody>
          <a:bodyPr wrap="square">
            <a:spAutoFit/>
          </a:bodyPr>
          <a:lstStyle/>
          <a:p>
            <a:r>
              <a:rPr lang="en-US" sz="2000" dirty="0" smtClean="0"/>
              <a:t>Fig: A focus of inflammation showing numerous eosinophils.</a:t>
            </a:r>
            <a:endParaRPr lang="en-US" sz="2000" dirty="0"/>
          </a:p>
        </p:txBody>
      </p:sp>
    </p:spTree>
  </p:cSld>
  <p:clrMapOvr>
    <a:masterClrMapping/>
  </p:clrMapOvr>
  <p:transition spd="slow">
    <p:wipe dir="r"/>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57150"/>
            <a:ext cx="3409588" cy="461665"/>
          </a:xfrm>
          <a:prstGeom prst="rect">
            <a:avLst/>
          </a:prstGeom>
        </p:spPr>
        <p:style>
          <a:lnRef idx="0">
            <a:schemeClr val="accent2"/>
          </a:lnRef>
          <a:fillRef idx="3">
            <a:schemeClr val="accent2"/>
          </a:fillRef>
          <a:effectRef idx="3">
            <a:schemeClr val="accent2"/>
          </a:effectRef>
          <a:fontRef idx="minor">
            <a:schemeClr val="lt1"/>
          </a:fontRef>
        </p:style>
        <p:txBody>
          <a:bodyPr wrap="none" rtlCol="0">
            <a:spAutoFit/>
          </a:bodyPr>
          <a:lstStyle/>
          <a:p>
            <a:pPr marL="457200" indent="-457200">
              <a:buFont typeface="+mj-lt"/>
              <a:buAutoNum type="arabicPeriod" startAt="2"/>
            </a:pPr>
            <a:r>
              <a:rPr lang="en-US" sz="2400" b="1" dirty="0" smtClean="0"/>
              <a:t>Chronic inflammation</a:t>
            </a:r>
          </a:p>
        </p:txBody>
      </p:sp>
      <p:sp>
        <p:nvSpPr>
          <p:cNvPr id="3" name="TextBox 2"/>
          <p:cNvSpPr txBox="1"/>
          <p:nvPr/>
        </p:nvSpPr>
        <p:spPr>
          <a:xfrm>
            <a:off x="152400" y="662285"/>
            <a:ext cx="2556534" cy="461665"/>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400" b="1" dirty="0" smtClean="0"/>
              <a:t>Histologic features</a:t>
            </a:r>
            <a:endParaRPr lang="en-US" sz="2400" b="1" dirty="0"/>
          </a:p>
        </p:txBody>
      </p:sp>
      <p:sp>
        <p:nvSpPr>
          <p:cNvPr id="4" name="TextBox 3"/>
          <p:cNvSpPr txBox="1"/>
          <p:nvPr/>
        </p:nvSpPr>
        <p:spPr>
          <a:xfrm>
            <a:off x="0" y="1352550"/>
            <a:ext cx="9144000" cy="2800767"/>
          </a:xfrm>
          <a:prstGeom prst="rect">
            <a:avLst/>
          </a:prstGeom>
          <a:noFill/>
        </p:spPr>
        <p:txBody>
          <a:bodyPr wrap="square" rtlCol="0">
            <a:spAutoFit/>
          </a:bodyPr>
          <a:lstStyle/>
          <a:p>
            <a:pPr marL="342900" indent="-342900" algn="just">
              <a:buFont typeface="Wingdings" pitchFamily="2" charset="2"/>
              <a:buChar char="Ø"/>
            </a:pPr>
            <a:r>
              <a:rPr lang="en-US" sz="2200" b="1" i="1" dirty="0" smtClean="0"/>
              <a:t>Infiltration with mononuclear cells</a:t>
            </a:r>
            <a:r>
              <a:rPr lang="en-US" sz="2200" b="1" dirty="0" smtClean="0"/>
              <a:t>, </a:t>
            </a:r>
            <a:r>
              <a:rPr lang="en-US" sz="2200" dirty="0" smtClean="0"/>
              <a:t>which include macrophages, lymphocytes and plasma cells, a reflection of persistent reaction to injury.</a:t>
            </a:r>
          </a:p>
          <a:p>
            <a:pPr marL="342900" indent="-342900" algn="just">
              <a:buFont typeface="Wingdings" pitchFamily="2" charset="2"/>
              <a:buChar char="Ø"/>
            </a:pPr>
            <a:endParaRPr lang="en-US" sz="2200" dirty="0" smtClean="0"/>
          </a:p>
          <a:p>
            <a:pPr marL="342900" indent="-342900" algn="just">
              <a:buFont typeface="Wingdings" pitchFamily="2" charset="2"/>
              <a:buChar char="Ø"/>
            </a:pPr>
            <a:r>
              <a:rPr lang="en-US" sz="2200" b="1" i="1" dirty="0" smtClean="0"/>
              <a:t>Tissue destruction</a:t>
            </a:r>
            <a:r>
              <a:rPr lang="en-US" sz="2200" dirty="0" smtClean="0"/>
              <a:t>, largely induced by inflammatory cells</a:t>
            </a:r>
          </a:p>
          <a:p>
            <a:pPr marL="342900" indent="-342900" algn="just">
              <a:buFont typeface="Wingdings" pitchFamily="2" charset="2"/>
              <a:buChar char="Ø"/>
            </a:pPr>
            <a:endParaRPr lang="en-US" sz="2200" dirty="0" smtClean="0"/>
          </a:p>
          <a:p>
            <a:pPr marL="342900" indent="-342900" algn="just">
              <a:buFont typeface="Wingdings" pitchFamily="2" charset="2"/>
              <a:buChar char="Ø"/>
            </a:pPr>
            <a:r>
              <a:rPr lang="en-US" sz="2200" dirty="0" smtClean="0"/>
              <a:t>Attempts at </a:t>
            </a:r>
            <a:r>
              <a:rPr lang="en-US" sz="2200" b="1" i="1" dirty="0" smtClean="0"/>
              <a:t>healing by connective tissue replacement of damaged tissue</a:t>
            </a:r>
            <a:r>
              <a:rPr lang="en-US" sz="2200" dirty="0" smtClean="0"/>
              <a:t>, accompanied by proliferation of small blood vessels (</a:t>
            </a:r>
            <a:r>
              <a:rPr lang="en-US" sz="2200" b="1" i="1" dirty="0" smtClean="0"/>
              <a:t>angiogenesis</a:t>
            </a:r>
            <a:r>
              <a:rPr lang="en-US" sz="2200" dirty="0" smtClean="0"/>
              <a:t>) and </a:t>
            </a:r>
            <a:r>
              <a:rPr lang="en-US" sz="2200" b="1" i="1" dirty="0" smtClean="0"/>
              <a:t>fibrosis and scar</a:t>
            </a:r>
            <a:r>
              <a:rPr lang="en-US" sz="2200" dirty="0" smtClean="0"/>
              <a:t>.</a:t>
            </a:r>
            <a:endParaRPr lang="en-US" sz="2200" dirty="0"/>
          </a:p>
        </p:txBody>
      </p:sp>
    </p:spTree>
  </p:cSld>
  <p:clrMapOvr>
    <a:masterClrMapping/>
  </p:clrMapOvr>
  <p:transition spd="slow">
    <p:wipe dir="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84520"/>
            <a:ext cx="9144000" cy="523220"/>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en-US" sz="2800" b="1" dirty="0" smtClean="0"/>
              <a:t>Pathology Basis of Disease (disease process)</a:t>
            </a:r>
            <a:endParaRPr lang="en-US" sz="2800" b="1" dirty="0"/>
          </a:p>
        </p:txBody>
      </p:sp>
      <p:sp>
        <p:nvSpPr>
          <p:cNvPr id="4" name="TextBox 3"/>
          <p:cNvSpPr txBox="1"/>
          <p:nvPr/>
        </p:nvSpPr>
        <p:spPr>
          <a:xfrm>
            <a:off x="1" y="796588"/>
            <a:ext cx="9144000" cy="3908762"/>
          </a:xfrm>
          <a:prstGeom prst="rect">
            <a:avLst/>
          </a:prstGeom>
          <a:noFill/>
        </p:spPr>
        <p:txBody>
          <a:bodyPr wrap="square" rtlCol="0">
            <a:spAutoFit/>
          </a:bodyPr>
          <a:lstStyle/>
          <a:p>
            <a:pPr marL="457200" indent="-457200" algn="just">
              <a:buFont typeface="Arial" pitchFamily="34" charset="0"/>
              <a:buChar char="•"/>
            </a:pPr>
            <a:r>
              <a:rPr lang="en-US" sz="2000" dirty="0" smtClean="0"/>
              <a:t>The four aspects of a disease process that form the core of pathology are:</a:t>
            </a:r>
          </a:p>
          <a:p>
            <a:pPr marL="1371600" lvl="2" indent="-457200" algn="just">
              <a:buFont typeface="+mj-lt"/>
              <a:buAutoNum type="arabicPeriod"/>
            </a:pPr>
            <a:r>
              <a:rPr lang="en-US" dirty="0" smtClean="0"/>
              <a:t>its cause </a:t>
            </a:r>
            <a:r>
              <a:rPr lang="en-US" i="1" dirty="0" smtClean="0"/>
              <a:t>(</a:t>
            </a:r>
            <a:r>
              <a:rPr lang="en-US" b="1" i="1" dirty="0" smtClean="0">
                <a:solidFill>
                  <a:srgbClr val="FF0000"/>
                </a:solidFill>
              </a:rPr>
              <a:t>etiology</a:t>
            </a:r>
            <a:r>
              <a:rPr lang="en-US" i="1" dirty="0" smtClean="0"/>
              <a:t>), </a:t>
            </a:r>
          </a:p>
          <a:p>
            <a:pPr marL="1371600" lvl="2" indent="-457200" algn="just">
              <a:buFont typeface="+mj-lt"/>
              <a:buAutoNum type="arabicPeriod"/>
            </a:pPr>
            <a:r>
              <a:rPr lang="en-US" i="1" dirty="0" smtClean="0"/>
              <a:t>the mechanisms of its development (</a:t>
            </a:r>
            <a:r>
              <a:rPr lang="en-US" b="1" i="1" dirty="0" smtClean="0">
                <a:solidFill>
                  <a:srgbClr val="FF0000"/>
                </a:solidFill>
              </a:rPr>
              <a:t>pathogenesis</a:t>
            </a:r>
            <a:r>
              <a:rPr lang="en-US" i="1" dirty="0" smtClean="0"/>
              <a:t>), </a:t>
            </a:r>
          </a:p>
          <a:p>
            <a:pPr marL="1371600" lvl="2" indent="-457200" algn="just">
              <a:buFont typeface="+mj-lt"/>
              <a:buAutoNum type="arabicPeriod"/>
            </a:pPr>
            <a:r>
              <a:rPr lang="en-US" i="1" dirty="0" smtClean="0"/>
              <a:t>the structural alterations induced in the cells and </a:t>
            </a:r>
            <a:r>
              <a:rPr lang="en-US" dirty="0" smtClean="0"/>
              <a:t>organs of the body </a:t>
            </a:r>
            <a:r>
              <a:rPr lang="en-US" i="1" dirty="0" smtClean="0"/>
              <a:t>(</a:t>
            </a:r>
            <a:r>
              <a:rPr lang="en-US" b="1" i="1" dirty="0" smtClean="0">
                <a:solidFill>
                  <a:srgbClr val="FF0000"/>
                </a:solidFill>
              </a:rPr>
              <a:t>morphologic</a:t>
            </a:r>
            <a:r>
              <a:rPr lang="en-US" i="1" dirty="0" smtClean="0"/>
              <a:t> </a:t>
            </a:r>
            <a:r>
              <a:rPr lang="en-US" b="1" i="1" dirty="0" smtClean="0">
                <a:solidFill>
                  <a:srgbClr val="FF0000"/>
                </a:solidFill>
              </a:rPr>
              <a:t>changes</a:t>
            </a:r>
            <a:r>
              <a:rPr lang="en-US" i="1" dirty="0" smtClean="0"/>
              <a:t>),</a:t>
            </a:r>
          </a:p>
          <a:p>
            <a:pPr marL="1371600" lvl="2" indent="-457200" algn="just">
              <a:buFont typeface="+mj-lt"/>
              <a:buAutoNum type="arabicPeriod"/>
            </a:pPr>
            <a:r>
              <a:rPr lang="en-US" i="1" dirty="0" smtClean="0"/>
              <a:t>the functional consequences of the morphologic changes (</a:t>
            </a:r>
            <a:r>
              <a:rPr lang="en-US" b="1" i="1" dirty="0" smtClean="0">
                <a:solidFill>
                  <a:srgbClr val="FF0000"/>
                </a:solidFill>
              </a:rPr>
              <a:t>clinical</a:t>
            </a:r>
            <a:r>
              <a:rPr lang="en-US" i="1" dirty="0" smtClean="0"/>
              <a:t> </a:t>
            </a:r>
            <a:r>
              <a:rPr lang="en-US" b="1" i="1" dirty="0" smtClean="0">
                <a:solidFill>
                  <a:srgbClr val="FF0000"/>
                </a:solidFill>
              </a:rPr>
              <a:t>significance</a:t>
            </a:r>
            <a:r>
              <a:rPr lang="en-US" i="1" dirty="0" smtClean="0"/>
              <a:t>).</a:t>
            </a:r>
          </a:p>
          <a:p>
            <a:pPr marL="1371600" lvl="2" indent="-457200" algn="just"/>
            <a:endParaRPr lang="en-US" i="1" dirty="0" smtClean="0"/>
          </a:p>
          <a:p>
            <a:pPr marL="457200" indent="-457200" algn="just">
              <a:buFont typeface="+mj-lt"/>
              <a:buAutoNum type="arabicPeriod"/>
            </a:pPr>
            <a:r>
              <a:rPr lang="en-US" sz="2000" b="1" dirty="0" smtClean="0">
                <a:solidFill>
                  <a:srgbClr val="FF0000"/>
                </a:solidFill>
              </a:rPr>
              <a:t>Etiology (cause)</a:t>
            </a:r>
          </a:p>
          <a:p>
            <a:pPr lvl="2" algn="just"/>
            <a:r>
              <a:rPr lang="en-US" sz="2000" dirty="0" smtClean="0"/>
              <a:t>a. Genetic</a:t>
            </a:r>
          </a:p>
          <a:p>
            <a:pPr lvl="2" algn="just"/>
            <a:r>
              <a:rPr lang="en-US" sz="2000" dirty="0" smtClean="0"/>
              <a:t>b. Acquired (e.g., infectious, nutritional, chemical, physical).</a:t>
            </a:r>
          </a:p>
          <a:p>
            <a:pPr lvl="2" algn="just"/>
            <a:endParaRPr lang="en-US" sz="2000" dirty="0" smtClean="0"/>
          </a:p>
          <a:p>
            <a:pPr marL="457200" indent="-457200" algn="just">
              <a:buFont typeface="+mj-lt"/>
              <a:buAutoNum type="arabicPeriod"/>
            </a:pPr>
            <a:r>
              <a:rPr lang="en-US" sz="2000" b="1" dirty="0" smtClean="0">
                <a:solidFill>
                  <a:srgbClr val="FF0000"/>
                </a:solidFill>
              </a:rPr>
              <a:t>Pathogenesis</a:t>
            </a:r>
            <a:r>
              <a:rPr lang="en-US" sz="2000" dirty="0" smtClean="0"/>
              <a:t>: sequence of events in the response of cells or tissues to the  etiologic agent, from the initial stimulus to the ultimate expression of the disease</a:t>
            </a:r>
          </a:p>
        </p:txBody>
      </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strVal val="#ppt_w*0.70"/>
                                          </p:val>
                                        </p:tav>
                                        <p:tav tm="100000">
                                          <p:val>
                                            <p:strVal val="#ppt_w"/>
                                          </p:val>
                                        </p:tav>
                                      </p:tavLst>
                                    </p:anim>
                                    <p:anim calcmode="lin" valueType="num">
                                      <p:cBhvr>
                                        <p:cTn id="8" dur="1000" fill="hold"/>
                                        <p:tgtEl>
                                          <p:spTgt spid="4"/>
                                        </p:tgtEl>
                                        <p:attrNameLst>
                                          <p:attrName>ppt_h</p:attrName>
                                        </p:attrNameLst>
                                      </p:cBhvr>
                                      <p:tavLst>
                                        <p:tav tm="0">
                                          <p:val>
                                            <p:strVal val="#ppt_h"/>
                                          </p:val>
                                        </p:tav>
                                        <p:tav tm="100000">
                                          <p:val>
                                            <p:strVal val="#ppt_h"/>
                                          </p:val>
                                        </p:tav>
                                      </p:tavLst>
                                    </p:anim>
                                    <p:animEffect transition="in" filter="fade">
                                      <p:cBhvr>
                                        <p:cTn id="9"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57150"/>
            <a:ext cx="3409588" cy="461665"/>
          </a:xfrm>
          <a:prstGeom prst="rect">
            <a:avLst/>
          </a:prstGeom>
        </p:spPr>
        <p:style>
          <a:lnRef idx="0">
            <a:schemeClr val="accent2"/>
          </a:lnRef>
          <a:fillRef idx="3">
            <a:schemeClr val="accent2"/>
          </a:fillRef>
          <a:effectRef idx="3">
            <a:schemeClr val="accent2"/>
          </a:effectRef>
          <a:fontRef idx="minor">
            <a:schemeClr val="lt1"/>
          </a:fontRef>
        </p:style>
        <p:txBody>
          <a:bodyPr wrap="none" rtlCol="0">
            <a:spAutoFit/>
          </a:bodyPr>
          <a:lstStyle/>
          <a:p>
            <a:pPr marL="457200" indent="-457200">
              <a:buFont typeface="+mj-lt"/>
              <a:buAutoNum type="arabicPeriod" startAt="2"/>
            </a:pPr>
            <a:r>
              <a:rPr lang="en-US" sz="2400" b="1" dirty="0" smtClean="0"/>
              <a:t>Chronic inflammation</a:t>
            </a:r>
          </a:p>
        </p:txBody>
      </p:sp>
      <p:sp>
        <p:nvSpPr>
          <p:cNvPr id="3" name="TextBox 2"/>
          <p:cNvSpPr txBox="1"/>
          <p:nvPr/>
        </p:nvSpPr>
        <p:spPr>
          <a:xfrm>
            <a:off x="152400" y="647640"/>
            <a:ext cx="4152355" cy="400110"/>
          </a:xfrm>
          <a:prstGeom prst="rect">
            <a:avLst/>
          </a:prstGeom>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sz="2000" b="1" dirty="0" smtClean="0"/>
              <a:t>Chronic granulomatous inflammation</a:t>
            </a:r>
            <a:endParaRPr lang="en-US" sz="2000" b="1" dirty="0"/>
          </a:p>
        </p:txBody>
      </p:sp>
      <p:sp>
        <p:nvSpPr>
          <p:cNvPr id="4" name="TextBox 3"/>
          <p:cNvSpPr txBox="1"/>
          <p:nvPr/>
        </p:nvSpPr>
        <p:spPr>
          <a:xfrm>
            <a:off x="76200" y="1085850"/>
            <a:ext cx="8991600" cy="1077218"/>
          </a:xfrm>
          <a:prstGeom prst="rect">
            <a:avLst/>
          </a:prstGeom>
          <a:noFill/>
        </p:spPr>
        <p:txBody>
          <a:bodyPr wrap="square" rtlCol="0">
            <a:spAutoFit/>
          </a:bodyPr>
          <a:lstStyle/>
          <a:p>
            <a:pPr algn="just"/>
            <a:r>
              <a:rPr lang="en-US" sz="2400" b="1" dirty="0" smtClean="0"/>
              <a:t>Definition: </a:t>
            </a:r>
            <a:r>
              <a:rPr lang="en-US" sz="2000" dirty="0" smtClean="0"/>
              <a:t>Specialized form of chronic inflammation characterised by </a:t>
            </a:r>
            <a:r>
              <a:rPr lang="en-US" sz="2000" i="1" dirty="0" smtClean="0">
                <a:solidFill>
                  <a:srgbClr val="FF0000"/>
                </a:solidFill>
              </a:rPr>
              <a:t>small aggregation of modified macrophages</a:t>
            </a:r>
            <a:r>
              <a:rPr lang="en-US" sz="2000" dirty="0" smtClean="0">
                <a:solidFill>
                  <a:srgbClr val="FF0000"/>
                </a:solidFill>
              </a:rPr>
              <a:t> (</a:t>
            </a:r>
            <a:r>
              <a:rPr lang="en-US" sz="2000" i="1" dirty="0" smtClean="0">
                <a:solidFill>
                  <a:srgbClr val="FF0000"/>
                </a:solidFill>
              </a:rPr>
              <a:t>epithelioid cells and multinucleated giant cells</a:t>
            </a:r>
            <a:r>
              <a:rPr lang="en-US" sz="2000" dirty="0" smtClean="0">
                <a:solidFill>
                  <a:srgbClr val="FF0000"/>
                </a:solidFill>
              </a:rPr>
              <a:t>) usually </a:t>
            </a:r>
            <a:r>
              <a:rPr lang="en-US" sz="2000" i="1" dirty="0" smtClean="0">
                <a:solidFill>
                  <a:srgbClr val="FF0000"/>
                </a:solidFill>
              </a:rPr>
              <a:t>surrounded by a rim of lymphocytes</a:t>
            </a:r>
            <a:r>
              <a:rPr lang="en-US" sz="2000" dirty="0" smtClean="0"/>
              <a:t>.</a:t>
            </a:r>
            <a:endParaRPr lang="en-US" sz="2000" dirty="0"/>
          </a:p>
        </p:txBody>
      </p:sp>
      <p:sp>
        <p:nvSpPr>
          <p:cNvPr id="5" name="TextBox 4"/>
          <p:cNvSpPr txBox="1"/>
          <p:nvPr/>
        </p:nvSpPr>
        <p:spPr>
          <a:xfrm>
            <a:off x="152400" y="2522994"/>
            <a:ext cx="3014736" cy="400110"/>
          </a:xfrm>
          <a:prstGeom prst="rect">
            <a:avLst/>
          </a:prstGeom>
        </p:spPr>
        <p:style>
          <a:lnRef idx="1">
            <a:schemeClr val="accent4"/>
          </a:lnRef>
          <a:fillRef idx="2">
            <a:schemeClr val="accent4"/>
          </a:fillRef>
          <a:effectRef idx="1">
            <a:schemeClr val="accent4"/>
          </a:effectRef>
          <a:fontRef idx="minor">
            <a:schemeClr val="dk1"/>
          </a:fontRef>
        </p:style>
        <p:txBody>
          <a:bodyPr wrap="none" rtlCol="0">
            <a:spAutoFit/>
          </a:bodyPr>
          <a:lstStyle/>
          <a:p>
            <a:r>
              <a:rPr lang="en-US" sz="2000" b="1" dirty="0" smtClean="0"/>
              <a:t>Composition of granuloma</a:t>
            </a:r>
            <a:endParaRPr lang="en-US" sz="2000" b="1" dirty="0"/>
          </a:p>
        </p:txBody>
      </p:sp>
      <p:sp>
        <p:nvSpPr>
          <p:cNvPr id="6" name="TextBox 5"/>
          <p:cNvSpPr txBox="1"/>
          <p:nvPr/>
        </p:nvSpPr>
        <p:spPr>
          <a:xfrm>
            <a:off x="152400" y="3028950"/>
            <a:ext cx="3661452" cy="1877437"/>
          </a:xfrm>
          <a:prstGeom prst="rect">
            <a:avLst/>
          </a:prstGeom>
          <a:noFill/>
        </p:spPr>
        <p:txBody>
          <a:bodyPr wrap="none" rtlCol="0">
            <a:spAutoFit/>
          </a:bodyPr>
          <a:lstStyle/>
          <a:p>
            <a:pPr marL="342900" indent="-342900">
              <a:buFont typeface="Arial" pitchFamily="34" charset="0"/>
              <a:buChar char="•"/>
            </a:pPr>
            <a:r>
              <a:rPr lang="en-US" sz="2000" dirty="0" smtClean="0"/>
              <a:t>Epithelioid cells</a:t>
            </a:r>
          </a:p>
          <a:p>
            <a:pPr marL="342900" indent="-342900">
              <a:buFont typeface="Arial" pitchFamily="34" charset="0"/>
              <a:buChar char="•"/>
            </a:pPr>
            <a:endParaRPr lang="en-US" sz="1200" dirty="0" smtClean="0"/>
          </a:p>
          <a:p>
            <a:pPr marL="342900" indent="-342900">
              <a:buFont typeface="Arial" pitchFamily="34" charset="0"/>
              <a:buChar char="•"/>
            </a:pPr>
            <a:r>
              <a:rPr lang="en-US" sz="2000" dirty="0" smtClean="0"/>
              <a:t>Multinucleated giant cells</a:t>
            </a:r>
          </a:p>
          <a:p>
            <a:pPr marL="342900" indent="-342900">
              <a:buFont typeface="Arial" pitchFamily="34" charset="0"/>
              <a:buChar char="•"/>
            </a:pPr>
            <a:endParaRPr lang="en-US" sz="1200" dirty="0" smtClean="0"/>
          </a:p>
          <a:p>
            <a:pPr marL="342900" indent="-342900">
              <a:buFont typeface="Arial" pitchFamily="34" charset="0"/>
              <a:buChar char="•"/>
            </a:pPr>
            <a:r>
              <a:rPr lang="en-US" sz="2000" dirty="0" smtClean="0"/>
              <a:t>Lymphocytes and plasma cells</a:t>
            </a:r>
          </a:p>
          <a:p>
            <a:pPr marL="342900" indent="-342900">
              <a:buFont typeface="Arial" pitchFamily="34" charset="0"/>
              <a:buChar char="•"/>
            </a:pPr>
            <a:endParaRPr lang="en-US" sz="1200" dirty="0" smtClean="0"/>
          </a:p>
          <a:p>
            <a:pPr marL="342900" indent="-342900">
              <a:buFont typeface="Arial" pitchFamily="34" charset="0"/>
              <a:buChar char="•"/>
            </a:pPr>
            <a:r>
              <a:rPr lang="en-US" sz="2000" dirty="0" smtClean="0"/>
              <a:t>Central </a:t>
            </a:r>
            <a:r>
              <a:rPr lang="en-US" sz="2000" dirty="0" err="1" smtClean="0"/>
              <a:t>caseous</a:t>
            </a:r>
            <a:r>
              <a:rPr lang="en-US" sz="2000" dirty="0" smtClean="0"/>
              <a:t> necrosis</a:t>
            </a:r>
            <a:endParaRPr lang="en-US" sz="2000" dirty="0"/>
          </a:p>
        </p:txBody>
      </p:sp>
    </p:spTree>
  </p:cSld>
  <p:clrMapOvr>
    <a:masterClrMapping/>
  </p:clrMapOvr>
  <p:transition spd="slow">
    <p:wipe dir="r"/>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srcRect/>
          <a:stretch>
            <a:fillRect/>
          </a:stretch>
        </p:blipFill>
        <p:spPr bwMode="auto">
          <a:xfrm>
            <a:off x="1905000" y="971550"/>
            <a:ext cx="5181600" cy="2673706"/>
          </a:xfrm>
          <a:prstGeom prst="rect">
            <a:avLst/>
          </a:prstGeom>
          <a:noFill/>
          <a:ln w="9525">
            <a:noFill/>
            <a:miter lim="800000"/>
            <a:headEnd/>
            <a:tailEnd/>
          </a:ln>
          <a:effectLst/>
        </p:spPr>
      </p:pic>
      <p:sp>
        <p:nvSpPr>
          <p:cNvPr id="4" name="TextBox 3"/>
          <p:cNvSpPr txBox="1"/>
          <p:nvPr/>
        </p:nvSpPr>
        <p:spPr>
          <a:xfrm>
            <a:off x="152400" y="57150"/>
            <a:ext cx="3409588" cy="461665"/>
          </a:xfrm>
          <a:prstGeom prst="rect">
            <a:avLst/>
          </a:prstGeom>
        </p:spPr>
        <p:style>
          <a:lnRef idx="0">
            <a:schemeClr val="accent2"/>
          </a:lnRef>
          <a:fillRef idx="3">
            <a:schemeClr val="accent2"/>
          </a:fillRef>
          <a:effectRef idx="3">
            <a:schemeClr val="accent2"/>
          </a:effectRef>
          <a:fontRef idx="minor">
            <a:schemeClr val="lt1"/>
          </a:fontRef>
        </p:style>
        <p:txBody>
          <a:bodyPr wrap="none" rtlCol="0">
            <a:spAutoFit/>
          </a:bodyPr>
          <a:lstStyle/>
          <a:p>
            <a:pPr marL="457200" indent="-457200">
              <a:buFont typeface="+mj-lt"/>
              <a:buAutoNum type="arabicPeriod" startAt="2"/>
            </a:pPr>
            <a:r>
              <a:rPr lang="en-US" sz="2400" b="1" dirty="0" smtClean="0"/>
              <a:t>Chronic inflammation</a:t>
            </a:r>
          </a:p>
        </p:txBody>
      </p:sp>
      <p:sp>
        <p:nvSpPr>
          <p:cNvPr id="5" name="Rectangle 4"/>
          <p:cNvSpPr/>
          <p:nvPr/>
        </p:nvSpPr>
        <p:spPr>
          <a:xfrm>
            <a:off x="0" y="3943350"/>
            <a:ext cx="9144000" cy="1015663"/>
          </a:xfrm>
          <a:prstGeom prst="rect">
            <a:avLst/>
          </a:prstGeom>
        </p:spPr>
        <p:txBody>
          <a:bodyPr wrap="square">
            <a:spAutoFit/>
          </a:bodyPr>
          <a:lstStyle/>
          <a:p>
            <a:pPr algn="just"/>
            <a:r>
              <a:rPr lang="en-US" sz="2000" dirty="0" smtClean="0"/>
              <a:t>Fig: A typical </a:t>
            </a:r>
            <a:r>
              <a:rPr lang="en-US" sz="2000" dirty="0" err="1" smtClean="0"/>
              <a:t>tuberculous</a:t>
            </a:r>
            <a:r>
              <a:rPr lang="en-US" sz="2000" dirty="0" smtClean="0"/>
              <a:t> granuloma resulting from infection with </a:t>
            </a:r>
            <a:r>
              <a:rPr lang="en-US" sz="2000" i="1" dirty="0" smtClean="0"/>
              <a:t>Mycobacterium tuberculosis </a:t>
            </a:r>
            <a:r>
              <a:rPr lang="en-US" sz="2000" dirty="0" smtClean="0"/>
              <a:t>showing an area of </a:t>
            </a:r>
            <a:r>
              <a:rPr lang="en-US" sz="2000" dirty="0" smtClean="0">
                <a:solidFill>
                  <a:srgbClr val="FF0000"/>
                </a:solidFill>
              </a:rPr>
              <a:t>central necrosis, epithelioid cells, multiple giant cells, and a peripheral accumulation of lymphocytes</a:t>
            </a:r>
            <a:r>
              <a:rPr lang="en-US" sz="2000" dirty="0" smtClean="0"/>
              <a:t>.</a:t>
            </a:r>
            <a:endParaRPr lang="en-US" sz="2000" dirty="0"/>
          </a:p>
        </p:txBody>
      </p:sp>
    </p:spTree>
  </p:cSld>
  <p:clrMapOvr>
    <a:masterClrMapping/>
  </p:clrMapOvr>
  <p:transition spd="slow">
    <p:wipe dir="r"/>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57150"/>
            <a:ext cx="3409588" cy="461665"/>
          </a:xfrm>
          <a:prstGeom prst="rect">
            <a:avLst/>
          </a:prstGeom>
        </p:spPr>
        <p:style>
          <a:lnRef idx="0">
            <a:schemeClr val="accent2"/>
          </a:lnRef>
          <a:fillRef idx="3">
            <a:schemeClr val="accent2"/>
          </a:fillRef>
          <a:effectRef idx="3">
            <a:schemeClr val="accent2"/>
          </a:effectRef>
          <a:fontRef idx="minor">
            <a:schemeClr val="lt1"/>
          </a:fontRef>
        </p:style>
        <p:txBody>
          <a:bodyPr wrap="none" rtlCol="0">
            <a:spAutoFit/>
          </a:bodyPr>
          <a:lstStyle/>
          <a:p>
            <a:pPr marL="457200" indent="-457200">
              <a:buFont typeface="+mj-lt"/>
              <a:buAutoNum type="arabicPeriod" startAt="2"/>
            </a:pPr>
            <a:r>
              <a:rPr lang="en-US" sz="2400" b="1" dirty="0" smtClean="0"/>
              <a:t>Chronic inflammation</a:t>
            </a:r>
          </a:p>
        </p:txBody>
      </p:sp>
      <p:sp>
        <p:nvSpPr>
          <p:cNvPr id="3" name="TextBox 2"/>
          <p:cNvSpPr txBox="1"/>
          <p:nvPr/>
        </p:nvSpPr>
        <p:spPr>
          <a:xfrm>
            <a:off x="152401" y="571500"/>
            <a:ext cx="2785443" cy="400110"/>
          </a:xfrm>
          <a:prstGeom prst="rect">
            <a:avLst/>
          </a:prstGeom>
        </p:spPr>
        <p:style>
          <a:lnRef idx="0">
            <a:schemeClr val="accent5"/>
          </a:lnRef>
          <a:fillRef idx="3">
            <a:schemeClr val="accent5"/>
          </a:fillRef>
          <a:effectRef idx="3">
            <a:schemeClr val="accent5"/>
          </a:effectRef>
          <a:fontRef idx="minor">
            <a:schemeClr val="lt1"/>
          </a:fontRef>
        </p:style>
        <p:txBody>
          <a:bodyPr wrap="none" rtlCol="0">
            <a:spAutoFit/>
          </a:bodyPr>
          <a:lstStyle/>
          <a:p>
            <a:r>
              <a:rPr lang="en-US" sz="2000" b="1" dirty="0" smtClean="0"/>
              <a:t>Granulomatous diseases</a:t>
            </a:r>
            <a:endParaRPr lang="en-US" sz="2000" b="1" dirty="0"/>
          </a:p>
        </p:txBody>
      </p:sp>
      <p:sp>
        <p:nvSpPr>
          <p:cNvPr id="4" name="TextBox 3"/>
          <p:cNvSpPr txBox="1"/>
          <p:nvPr/>
        </p:nvSpPr>
        <p:spPr>
          <a:xfrm>
            <a:off x="76200" y="1028700"/>
            <a:ext cx="9067800" cy="3847207"/>
          </a:xfrm>
          <a:prstGeom prst="rect">
            <a:avLst/>
          </a:prstGeom>
          <a:noFill/>
        </p:spPr>
        <p:txBody>
          <a:bodyPr wrap="square" rtlCol="0">
            <a:spAutoFit/>
          </a:bodyPr>
          <a:lstStyle/>
          <a:p>
            <a:pPr marL="342900" indent="-342900">
              <a:buFont typeface="Arial" pitchFamily="34" charset="0"/>
              <a:buChar char="•"/>
            </a:pPr>
            <a:r>
              <a:rPr lang="en-US" b="1" dirty="0" smtClean="0"/>
              <a:t>Tuberculosis</a:t>
            </a:r>
          </a:p>
          <a:p>
            <a:pPr marL="342900" indent="-342900">
              <a:buFont typeface="Arial" pitchFamily="34" charset="0"/>
              <a:buChar char="•"/>
            </a:pPr>
            <a:endParaRPr lang="en-US" sz="1200" dirty="0" smtClean="0"/>
          </a:p>
          <a:p>
            <a:pPr marL="342900" indent="-342900">
              <a:buFont typeface="Arial" pitchFamily="34" charset="0"/>
              <a:buChar char="•"/>
            </a:pPr>
            <a:r>
              <a:rPr lang="en-US" b="1" dirty="0" smtClean="0"/>
              <a:t>Leprosy</a:t>
            </a:r>
          </a:p>
          <a:p>
            <a:pPr marL="342900" indent="-342900">
              <a:buFont typeface="Arial" pitchFamily="34" charset="0"/>
              <a:buChar char="•"/>
            </a:pPr>
            <a:endParaRPr lang="en-US" sz="1200" dirty="0" smtClean="0"/>
          </a:p>
          <a:p>
            <a:pPr marL="342900" indent="-342900">
              <a:buFont typeface="Arial" pitchFamily="34" charset="0"/>
              <a:buChar char="•"/>
            </a:pPr>
            <a:r>
              <a:rPr lang="en-US" dirty="0" smtClean="0"/>
              <a:t>Fungal infection </a:t>
            </a:r>
            <a:r>
              <a:rPr lang="en-US" sz="1600" dirty="0" smtClean="0"/>
              <a:t>(e.g., coccidioidomycosis)</a:t>
            </a:r>
          </a:p>
          <a:p>
            <a:pPr marL="342900" indent="-342900">
              <a:buFont typeface="Arial" pitchFamily="34" charset="0"/>
              <a:buChar char="•"/>
            </a:pPr>
            <a:endParaRPr lang="en-US" sz="1200" dirty="0" smtClean="0"/>
          </a:p>
          <a:p>
            <a:pPr marL="342900" indent="-342900">
              <a:buFont typeface="Arial" pitchFamily="34" charset="0"/>
              <a:buChar char="•"/>
            </a:pPr>
            <a:r>
              <a:rPr lang="en-US" dirty="0" smtClean="0"/>
              <a:t>Parasitic infections </a:t>
            </a:r>
            <a:r>
              <a:rPr lang="en-US" sz="1600" dirty="0" smtClean="0"/>
              <a:t>(e.g., schistosomiasis)</a:t>
            </a:r>
            <a:endParaRPr lang="en-US" dirty="0" smtClean="0"/>
          </a:p>
          <a:p>
            <a:pPr marL="342900" indent="-342900">
              <a:buFont typeface="Arial" pitchFamily="34" charset="0"/>
              <a:buChar char="•"/>
            </a:pPr>
            <a:endParaRPr lang="en-US" sz="1200" dirty="0" smtClean="0"/>
          </a:p>
          <a:p>
            <a:pPr marL="342900" indent="-342900">
              <a:buFont typeface="Arial" pitchFamily="34" charset="0"/>
              <a:buChar char="•"/>
            </a:pPr>
            <a:r>
              <a:rPr lang="en-US" dirty="0" smtClean="0"/>
              <a:t>Foreign bodies</a:t>
            </a:r>
          </a:p>
          <a:p>
            <a:pPr marL="342900" indent="-342900">
              <a:buFont typeface="Arial" pitchFamily="34" charset="0"/>
              <a:buChar char="•"/>
            </a:pPr>
            <a:endParaRPr lang="en-US" sz="1200" dirty="0" smtClean="0"/>
          </a:p>
          <a:p>
            <a:pPr marL="342900" indent="-342900">
              <a:buFont typeface="Arial" pitchFamily="34" charset="0"/>
              <a:buChar char="•"/>
            </a:pPr>
            <a:r>
              <a:rPr lang="en-US" dirty="0" smtClean="0"/>
              <a:t>Cat-scratch fever </a:t>
            </a:r>
            <a:r>
              <a:rPr lang="en-US" sz="1600" dirty="0" smtClean="0"/>
              <a:t>(small </a:t>
            </a:r>
            <a:r>
              <a:rPr lang="en-US" sz="1600" dirty="0" err="1" smtClean="0"/>
              <a:t>Gm</a:t>
            </a:r>
            <a:r>
              <a:rPr lang="en-US" sz="1600" dirty="0" smtClean="0"/>
              <a:t> -</a:t>
            </a:r>
            <a:r>
              <a:rPr lang="en-US" sz="1600" dirty="0" err="1" smtClean="0"/>
              <a:t>ve</a:t>
            </a:r>
            <a:r>
              <a:rPr lang="en-US" sz="1600" dirty="0" smtClean="0"/>
              <a:t> bacillus (</a:t>
            </a:r>
            <a:r>
              <a:rPr lang="en-US" sz="1600" i="1" dirty="0" err="1" smtClean="0"/>
              <a:t>Bartonella</a:t>
            </a:r>
            <a:r>
              <a:rPr lang="en-US" sz="1600" i="1" dirty="0" smtClean="0"/>
              <a:t> </a:t>
            </a:r>
            <a:r>
              <a:rPr lang="en-US" sz="1600" i="1" dirty="0" err="1" smtClean="0"/>
              <a:t>henselae</a:t>
            </a:r>
            <a:r>
              <a:rPr lang="en-US" sz="1600" i="1" dirty="0" smtClean="0"/>
              <a:t>). </a:t>
            </a:r>
            <a:r>
              <a:rPr lang="en-US" sz="1600" dirty="0" smtClean="0"/>
              <a:t>cat – reservoir –</a:t>
            </a:r>
            <a:r>
              <a:rPr lang="en-US" sz="1600" dirty="0"/>
              <a:t> </a:t>
            </a:r>
            <a:r>
              <a:rPr lang="en-US" sz="1600" dirty="0" smtClean="0"/>
              <a:t>enlarged  lymph node, pus formation, fever, headache, malaise)</a:t>
            </a:r>
          </a:p>
          <a:p>
            <a:pPr marL="342900" indent="-342900">
              <a:buFont typeface="Arial" pitchFamily="34" charset="0"/>
              <a:buChar char="•"/>
            </a:pPr>
            <a:endParaRPr lang="en-US" sz="1200" dirty="0" smtClean="0"/>
          </a:p>
          <a:p>
            <a:pPr marL="342900" indent="-342900">
              <a:buFont typeface="Arial" pitchFamily="34" charset="0"/>
              <a:buChar char="•"/>
            </a:pPr>
            <a:r>
              <a:rPr lang="en-US" dirty="0" smtClean="0"/>
              <a:t>Berylliosis </a:t>
            </a:r>
            <a:r>
              <a:rPr lang="en-US" sz="1600" dirty="0" smtClean="0"/>
              <a:t>(lung disease – inhalation of beryllium oxide)</a:t>
            </a:r>
            <a:endParaRPr lang="en-US" dirty="0" smtClean="0"/>
          </a:p>
          <a:p>
            <a:pPr marL="342900" indent="-342900">
              <a:buFont typeface="Arial" pitchFamily="34" charset="0"/>
              <a:buChar char="•"/>
            </a:pPr>
            <a:endParaRPr lang="en-US" sz="1200" dirty="0" smtClean="0"/>
          </a:p>
          <a:p>
            <a:pPr marL="342900" indent="-342900">
              <a:buFont typeface="Arial" pitchFamily="34" charset="0"/>
              <a:buChar char="•"/>
            </a:pPr>
            <a:r>
              <a:rPr lang="en-US" dirty="0" smtClean="0"/>
              <a:t>Sarcoidosis </a:t>
            </a:r>
            <a:r>
              <a:rPr lang="en-US" sz="1600" dirty="0" smtClean="0"/>
              <a:t>(uncommon chronic inflammatory disease of unknown origin – skin and lungs)</a:t>
            </a:r>
            <a:endParaRPr lang="en-US" dirty="0"/>
          </a:p>
        </p:txBody>
      </p:sp>
    </p:spTree>
  </p:cSld>
  <p:clrMapOvr>
    <a:masterClrMapping/>
  </p:clrMapOvr>
  <p:transition spd="slow">
    <p:wipe dir="r"/>
  </p:transition>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57150"/>
            <a:ext cx="3409588" cy="461665"/>
          </a:xfrm>
          <a:prstGeom prst="rect">
            <a:avLst/>
          </a:prstGeom>
        </p:spPr>
        <p:style>
          <a:lnRef idx="0">
            <a:schemeClr val="accent2"/>
          </a:lnRef>
          <a:fillRef idx="3">
            <a:schemeClr val="accent2"/>
          </a:fillRef>
          <a:effectRef idx="3">
            <a:schemeClr val="accent2"/>
          </a:effectRef>
          <a:fontRef idx="minor">
            <a:schemeClr val="lt1"/>
          </a:fontRef>
        </p:style>
        <p:txBody>
          <a:bodyPr wrap="none" rtlCol="0">
            <a:spAutoFit/>
          </a:bodyPr>
          <a:lstStyle/>
          <a:p>
            <a:pPr marL="457200" indent="-457200">
              <a:buFont typeface="+mj-lt"/>
              <a:buAutoNum type="arabicPeriod" startAt="2"/>
            </a:pPr>
            <a:r>
              <a:rPr lang="en-US" sz="2400" b="1" dirty="0" smtClean="0"/>
              <a:t>Chronic inflammation</a:t>
            </a:r>
          </a:p>
        </p:txBody>
      </p:sp>
      <p:sp>
        <p:nvSpPr>
          <p:cNvPr id="3" name="TextBox 2"/>
          <p:cNvSpPr txBox="1"/>
          <p:nvPr/>
        </p:nvSpPr>
        <p:spPr>
          <a:xfrm>
            <a:off x="152400" y="571500"/>
            <a:ext cx="4497898" cy="40011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000" b="1" dirty="0" smtClean="0"/>
              <a:t>Systemic effects of chronic inflammation</a:t>
            </a:r>
            <a:endParaRPr lang="en-US" sz="2000" b="1" dirty="0"/>
          </a:p>
        </p:txBody>
      </p:sp>
      <p:sp>
        <p:nvSpPr>
          <p:cNvPr id="4" name="TextBox 3"/>
          <p:cNvSpPr txBox="1"/>
          <p:nvPr/>
        </p:nvSpPr>
        <p:spPr>
          <a:xfrm>
            <a:off x="152400" y="1382851"/>
            <a:ext cx="8991600" cy="3170099"/>
          </a:xfrm>
          <a:prstGeom prst="rect">
            <a:avLst/>
          </a:prstGeom>
          <a:noFill/>
        </p:spPr>
        <p:txBody>
          <a:bodyPr wrap="square" rtlCol="0">
            <a:spAutoFit/>
          </a:bodyPr>
          <a:lstStyle/>
          <a:p>
            <a:pPr marL="342900" indent="-342900" algn="just">
              <a:buAutoNum type="arabicPeriod"/>
            </a:pPr>
            <a:r>
              <a:rPr lang="en-US" sz="2000" b="1" dirty="0" smtClean="0"/>
              <a:t>Fever</a:t>
            </a:r>
            <a:r>
              <a:rPr lang="en-US" sz="2000" dirty="0" smtClean="0"/>
              <a:t>: mild fever with weight loss and weakness</a:t>
            </a:r>
          </a:p>
          <a:p>
            <a:pPr marL="342900" indent="-342900" algn="just">
              <a:buAutoNum type="arabicPeriod"/>
            </a:pPr>
            <a:endParaRPr lang="en-US" sz="2000" dirty="0" smtClean="0"/>
          </a:p>
          <a:p>
            <a:pPr marL="342900" indent="-342900" algn="just">
              <a:buAutoNum type="arabicPeriod"/>
            </a:pPr>
            <a:r>
              <a:rPr lang="en-US" sz="2000" b="1" dirty="0" smtClean="0"/>
              <a:t>Anemia</a:t>
            </a:r>
            <a:r>
              <a:rPr lang="en-US" sz="2000" dirty="0" smtClean="0"/>
              <a:t>: anemia of varying degree</a:t>
            </a:r>
          </a:p>
          <a:p>
            <a:pPr marL="342900" indent="-342900" algn="just">
              <a:buAutoNum type="arabicPeriod"/>
            </a:pPr>
            <a:endParaRPr lang="en-US" sz="2000" dirty="0" smtClean="0"/>
          </a:p>
          <a:p>
            <a:pPr marL="342900" indent="-342900" algn="just">
              <a:buAutoNum type="arabicPeriod"/>
            </a:pPr>
            <a:r>
              <a:rPr lang="en-US" sz="2000" b="1" dirty="0" smtClean="0"/>
              <a:t>Leucocytosis</a:t>
            </a:r>
            <a:r>
              <a:rPr lang="en-US" sz="2000" dirty="0" smtClean="0"/>
              <a:t>: relative leucocytosis</a:t>
            </a:r>
          </a:p>
          <a:p>
            <a:pPr marL="342900" indent="-342900" algn="just">
              <a:buAutoNum type="arabicPeriod"/>
            </a:pPr>
            <a:endParaRPr lang="en-US" sz="2000" dirty="0" smtClean="0"/>
          </a:p>
          <a:p>
            <a:pPr marL="342900" indent="-342900" algn="just">
              <a:buAutoNum type="arabicPeriod"/>
            </a:pPr>
            <a:r>
              <a:rPr lang="en-US" sz="2000" b="1" dirty="0" smtClean="0"/>
              <a:t>ESR</a:t>
            </a:r>
            <a:r>
              <a:rPr lang="en-US" sz="2000" dirty="0" smtClean="0"/>
              <a:t>: elevated ESR</a:t>
            </a:r>
          </a:p>
          <a:p>
            <a:pPr marL="342900" indent="-342900" algn="just">
              <a:buAutoNum type="arabicPeriod"/>
            </a:pPr>
            <a:endParaRPr lang="en-US" sz="2000" b="1" dirty="0" smtClean="0"/>
          </a:p>
          <a:p>
            <a:pPr marL="342900" indent="-342900" algn="just">
              <a:buAutoNum type="arabicPeriod"/>
            </a:pPr>
            <a:r>
              <a:rPr lang="en-US" sz="2000" b="1" dirty="0" smtClean="0"/>
              <a:t>Amyloidosis</a:t>
            </a:r>
            <a:r>
              <a:rPr lang="en-US" sz="2000" dirty="0" smtClean="0"/>
              <a:t>: secondary systemic amyloidosis </a:t>
            </a:r>
            <a:r>
              <a:rPr lang="en-US" dirty="0" smtClean="0"/>
              <a:t>(deposits of complex protein, known as amyloid)</a:t>
            </a:r>
            <a:endParaRPr lang="en-US" dirty="0"/>
          </a:p>
        </p:txBody>
      </p:sp>
    </p:spTree>
  </p:cSld>
  <p:clrMapOvr>
    <a:masterClrMapping/>
  </p:clrMapOvr>
  <p:transition spd="slow">
    <p:wipe dir="r"/>
  </p:transition>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14300"/>
            <a:ext cx="9144000" cy="52322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rtlCol="0">
            <a:spAutoFit/>
          </a:bodyPr>
          <a:lstStyle/>
          <a:p>
            <a:pPr algn="ctr"/>
            <a:r>
              <a:rPr lang="en-US" sz="2800" b="1" dirty="0" smtClean="0"/>
              <a:t>Histological Patterns of Inflammation</a:t>
            </a:r>
            <a:endParaRPr lang="en-US" sz="2800" b="1" dirty="0"/>
          </a:p>
        </p:txBody>
      </p:sp>
      <p:sp>
        <p:nvSpPr>
          <p:cNvPr id="5" name="TextBox 4"/>
          <p:cNvSpPr txBox="1"/>
          <p:nvPr/>
        </p:nvSpPr>
        <p:spPr>
          <a:xfrm>
            <a:off x="1" y="628650"/>
            <a:ext cx="9144000" cy="4678204"/>
          </a:xfrm>
          <a:prstGeom prst="rect">
            <a:avLst/>
          </a:prstGeom>
          <a:noFill/>
        </p:spPr>
        <p:txBody>
          <a:bodyPr wrap="square" rtlCol="0">
            <a:spAutoFit/>
          </a:bodyPr>
          <a:lstStyle/>
          <a:p>
            <a:pPr marL="342900" indent="-342900" algn="just">
              <a:buAutoNum type="arabicPeriod"/>
            </a:pPr>
            <a:r>
              <a:rPr lang="en-US" sz="1600" b="1" dirty="0" smtClean="0"/>
              <a:t>Exudative inflammation</a:t>
            </a:r>
            <a:r>
              <a:rPr lang="en-US" sz="1600" dirty="0" smtClean="0"/>
              <a:t>: acute inflammatory response with neutrophils. E.g., bacterial meningitis, bronchopneumonia, abscess</a:t>
            </a:r>
          </a:p>
          <a:p>
            <a:pPr marL="342900" indent="-342900" algn="just">
              <a:buAutoNum type="arabicPeriod"/>
            </a:pPr>
            <a:endParaRPr lang="en-US" sz="1600" dirty="0" smtClean="0"/>
          </a:p>
          <a:p>
            <a:pPr marL="342900" indent="-342900" algn="just">
              <a:buAutoNum type="arabicPeriod"/>
            </a:pPr>
            <a:r>
              <a:rPr lang="en-US" sz="1600" b="1" dirty="0" smtClean="0"/>
              <a:t>Necrotising inflammation</a:t>
            </a:r>
            <a:r>
              <a:rPr lang="en-US" sz="1600" dirty="0" smtClean="0"/>
              <a:t>: virulent organisms producing severe tissue damage and extensive cell death. E.g., necrotising fascitis, necrotising pharyngitis</a:t>
            </a:r>
          </a:p>
          <a:p>
            <a:pPr marL="342900" indent="-342900" algn="just">
              <a:buAutoNum type="arabicPeriod"/>
            </a:pPr>
            <a:endParaRPr lang="en-US" sz="1600" dirty="0" smtClean="0"/>
          </a:p>
          <a:p>
            <a:pPr marL="342900" indent="-342900" algn="just">
              <a:buAutoNum type="arabicPeriod"/>
            </a:pPr>
            <a:r>
              <a:rPr lang="en-US" sz="1600" b="1" dirty="0" smtClean="0"/>
              <a:t>Granulomatous inflammation</a:t>
            </a:r>
            <a:endParaRPr lang="en-US" sz="1600" dirty="0" smtClean="0"/>
          </a:p>
          <a:p>
            <a:pPr marL="800100" lvl="1" indent="-342900" algn="just">
              <a:buFont typeface="Arial" pitchFamily="34" charset="0"/>
              <a:buChar char="•"/>
            </a:pPr>
            <a:r>
              <a:rPr lang="en-US" sz="1600" dirty="0" smtClean="0"/>
              <a:t>Granulomatous response predominates</a:t>
            </a:r>
          </a:p>
          <a:p>
            <a:pPr marL="800100" lvl="1" indent="-342900" algn="just">
              <a:buFont typeface="Arial" pitchFamily="34" charset="0"/>
              <a:buChar char="•"/>
            </a:pPr>
            <a:r>
              <a:rPr lang="en-US" sz="1600" dirty="0" smtClean="0"/>
              <a:t>Slow growing organism e.g., Mycobacteria, fungi, parasites</a:t>
            </a:r>
          </a:p>
          <a:p>
            <a:pPr marL="800100" lvl="1" indent="-342900" algn="just">
              <a:buFont typeface="Arial" pitchFamily="34" charset="0"/>
              <a:buChar char="•"/>
            </a:pPr>
            <a:endParaRPr lang="en-US" sz="1600" dirty="0" smtClean="0"/>
          </a:p>
          <a:p>
            <a:pPr marL="342900" indent="-342900" algn="just">
              <a:buFont typeface="+mj-lt"/>
              <a:buAutoNum type="arabicPeriod"/>
            </a:pPr>
            <a:r>
              <a:rPr lang="en-US" sz="1600" b="1" dirty="0" smtClean="0"/>
              <a:t>Interstitial inflammation</a:t>
            </a:r>
          </a:p>
          <a:p>
            <a:pPr marL="800100" lvl="1" indent="-342900" algn="just">
              <a:buFont typeface="Arial" pitchFamily="34" charset="0"/>
              <a:buChar char="•"/>
            </a:pPr>
            <a:r>
              <a:rPr lang="en-US" sz="1600" dirty="0" smtClean="0"/>
              <a:t>Diffuse mononuclear interstitial infiltrates</a:t>
            </a:r>
          </a:p>
          <a:p>
            <a:pPr marL="800100" lvl="1" indent="-342900" algn="just">
              <a:buFont typeface="Arial" pitchFamily="34" charset="0"/>
              <a:buChar char="•"/>
            </a:pPr>
            <a:r>
              <a:rPr lang="en-US" sz="1600" dirty="0" smtClean="0"/>
              <a:t>Common response to viral infectious agents e.g., myocarditis (coxsackie virus), viral hepatitis</a:t>
            </a:r>
          </a:p>
          <a:p>
            <a:pPr marL="800100" lvl="1" indent="-342900" algn="just">
              <a:buFont typeface="Arial" pitchFamily="34" charset="0"/>
              <a:buChar char="•"/>
            </a:pPr>
            <a:endParaRPr lang="en-US" sz="1600" dirty="0" smtClean="0"/>
          </a:p>
          <a:p>
            <a:pPr marL="342900" indent="-342900" algn="just">
              <a:buFont typeface="+mj-lt"/>
              <a:buAutoNum type="arabicPeriod"/>
            </a:pPr>
            <a:r>
              <a:rPr lang="en-US" sz="1600" b="1" dirty="0" smtClean="0"/>
              <a:t>Cytopathic / cytoproliferative inflammation</a:t>
            </a:r>
          </a:p>
          <a:p>
            <a:pPr marL="800100" lvl="1" indent="-342900" algn="just">
              <a:buFont typeface="Arial" pitchFamily="34" charset="0"/>
              <a:buChar char="•"/>
            </a:pPr>
            <a:r>
              <a:rPr lang="en-US" sz="1600" dirty="0" smtClean="0"/>
              <a:t>Infected injured cell is altered</a:t>
            </a:r>
          </a:p>
          <a:p>
            <a:pPr marL="800100" lvl="1" indent="-342900" algn="just">
              <a:buFont typeface="Arial" pitchFamily="34" charset="0"/>
              <a:buChar char="•"/>
            </a:pPr>
            <a:r>
              <a:rPr lang="en-US" sz="1600" dirty="0" smtClean="0"/>
              <a:t>Intracellular/ cytopathic inclusions e.g., Rabies – Negri bodies</a:t>
            </a:r>
          </a:p>
          <a:p>
            <a:pPr marL="342900" indent="-342900" algn="just">
              <a:buAutoNum type="arabicPeriod"/>
            </a:pPr>
            <a:endParaRPr lang="en-US" sz="1600" dirty="0"/>
          </a:p>
        </p:txBody>
      </p:sp>
    </p:spTree>
  </p:cSld>
  <p:clrMapOvr>
    <a:masterClrMapping/>
  </p:clrMapOvr>
  <p:transition spd="slow">
    <p:wipe dir="r"/>
  </p:transition>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588353"/>
            <a:ext cx="9144000" cy="830997"/>
          </a:xfrm>
          <a:prstGeom prst="rect">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pPr algn="ctr"/>
            <a:r>
              <a:rPr lang="en-US" sz="4800" b="1" dirty="0" smtClean="0"/>
              <a:t>Hypersensitivity reactions</a:t>
            </a:r>
            <a:endParaRPr lang="en-US" sz="4800" b="1" dirty="0"/>
          </a:p>
        </p:txBody>
      </p:sp>
    </p:spTree>
  </p:cSld>
  <p:clrMapOvr>
    <a:masterClrMapping/>
  </p:clrMapOvr>
  <p:transition spd="slow">
    <p:wipe dir="r"/>
  </p:transition>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846475"/>
            <a:ext cx="9144000" cy="3477875"/>
          </a:xfrm>
          <a:prstGeom prst="rect">
            <a:avLst/>
          </a:prstGeom>
        </p:spPr>
        <p:txBody>
          <a:bodyPr wrap="square">
            <a:spAutoFit/>
          </a:bodyPr>
          <a:lstStyle/>
          <a:p>
            <a:pPr marL="342900" indent="-342900" algn="just">
              <a:buFont typeface="Arial" pitchFamily="34" charset="0"/>
              <a:buChar char="•"/>
            </a:pPr>
            <a:r>
              <a:rPr lang="en-US" sz="2000" dirty="0" smtClean="0"/>
              <a:t>Hypersensitivity refers to </a:t>
            </a:r>
            <a:r>
              <a:rPr lang="en-US" sz="2000" b="1" dirty="0" smtClean="0">
                <a:solidFill>
                  <a:srgbClr val="7030A0"/>
                </a:solidFill>
              </a:rPr>
              <a:t>excessive undesirable (damaging, discomfort producing and sometimes fatal) reactions </a:t>
            </a:r>
            <a:r>
              <a:rPr lang="en-US" sz="2000" dirty="0" smtClean="0"/>
              <a:t>produced by the normal immune system. </a:t>
            </a:r>
          </a:p>
          <a:p>
            <a:pPr marL="342900" indent="-342900" algn="just">
              <a:buFont typeface="Arial" pitchFamily="34" charset="0"/>
              <a:buChar char="•"/>
            </a:pPr>
            <a:endParaRPr lang="en-US" sz="2000" dirty="0" smtClean="0"/>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It denotes an immune response resulting in </a:t>
            </a:r>
            <a:r>
              <a:rPr lang="en-US" sz="2000" b="1" dirty="0" smtClean="0"/>
              <a:t>exaggerated or inappropriate reaction harmful to host</a:t>
            </a:r>
            <a:r>
              <a:rPr lang="en-US" sz="2000" dirty="0" smtClean="0"/>
              <a:t>.</a:t>
            </a:r>
          </a:p>
          <a:p>
            <a:pPr marL="342900" indent="-342900" algn="just">
              <a:buFont typeface="Arial" pitchFamily="34" charset="0"/>
              <a:buChar char="•"/>
            </a:pPr>
            <a:endParaRPr lang="en-US" sz="2000" dirty="0" smtClean="0"/>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It is a harmful immune response in which tissue damage is induced by exaggerated or inappropriate immune responses in a sensitized individual on re-exposure to the same antigen.</a:t>
            </a:r>
            <a:endParaRPr lang="en-US" sz="2000" dirty="0"/>
          </a:p>
        </p:txBody>
      </p:sp>
      <p:sp>
        <p:nvSpPr>
          <p:cNvPr id="3" name="TextBox 2"/>
          <p:cNvSpPr txBox="1"/>
          <p:nvPr/>
        </p:nvSpPr>
        <p:spPr>
          <a:xfrm>
            <a:off x="0" y="114300"/>
            <a:ext cx="9144000" cy="52322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rtlCol="0">
            <a:spAutoFit/>
          </a:bodyPr>
          <a:lstStyle/>
          <a:p>
            <a:pPr algn="ctr"/>
            <a:r>
              <a:rPr lang="en-US" sz="2800" b="1" dirty="0" smtClean="0"/>
              <a:t>Introduction</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14300"/>
            <a:ext cx="9144000" cy="52322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rtlCol="0">
            <a:spAutoFit/>
          </a:bodyPr>
          <a:lstStyle/>
          <a:p>
            <a:pPr algn="ctr"/>
            <a:r>
              <a:rPr lang="en-US" sz="2800" b="1" dirty="0" smtClean="0"/>
              <a:t>Introduction</a:t>
            </a:r>
            <a:endParaRPr lang="en-US" sz="2800" b="1" dirty="0"/>
          </a:p>
        </p:txBody>
      </p:sp>
      <p:sp>
        <p:nvSpPr>
          <p:cNvPr id="3" name="Rectangle 2"/>
          <p:cNvSpPr/>
          <p:nvPr/>
        </p:nvSpPr>
        <p:spPr>
          <a:xfrm>
            <a:off x="0" y="1046961"/>
            <a:ext cx="9144000" cy="2677656"/>
          </a:xfrm>
          <a:prstGeom prst="rect">
            <a:avLst/>
          </a:prstGeom>
        </p:spPr>
        <p:txBody>
          <a:bodyPr wrap="square">
            <a:spAutoFit/>
          </a:bodyPr>
          <a:lstStyle/>
          <a:p>
            <a:pPr marL="342900" indent="-342900" algn="just">
              <a:buFont typeface="Arial" pitchFamily="34" charset="0"/>
              <a:buChar char="•"/>
            </a:pPr>
            <a:r>
              <a:rPr lang="en-US" sz="2400" dirty="0" smtClean="0"/>
              <a:t>Hypersensitivity essentially has two components.</a:t>
            </a:r>
          </a:p>
          <a:p>
            <a:pPr marL="342900" indent="-342900" algn="just">
              <a:buFont typeface="Arial" pitchFamily="34" charset="0"/>
              <a:buChar char="•"/>
            </a:pPr>
            <a:endParaRPr lang="en-US" sz="2400" dirty="0" smtClean="0"/>
          </a:p>
          <a:p>
            <a:pPr marL="800100" lvl="1" indent="-342900" algn="just">
              <a:buFont typeface="Wingdings" pitchFamily="2" charset="2"/>
              <a:buChar char="Ø"/>
            </a:pPr>
            <a:r>
              <a:rPr lang="en-US" sz="2400" dirty="0" smtClean="0"/>
              <a:t>First </a:t>
            </a:r>
            <a:r>
              <a:rPr lang="en-US" sz="2400" dirty="0" smtClean="0">
                <a:solidFill>
                  <a:srgbClr val="7030A0"/>
                </a:solidFill>
              </a:rPr>
              <a:t>primary dose (first dose) </a:t>
            </a:r>
            <a:r>
              <a:rPr lang="en-US" sz="2400" dirty="0" smtClean="0"/>
              <a:t>of antigen is essential, which is required to prime the immune system, </a:t>
            </a:r>
          </a:p>
          <a:p>
            <a:pPr marL="800100" lvl="1" indent="-342900" algn="just">
              <a:buFont typeface="Wingdings" pitchFamily="2" charset="2"/>
              <a:buChar char="Ø"/>
            </a:pPr>
            <a:endParaRPr lang="en-US" sz="2400" dirty="0" smtClean="0"/>
          </a:p>
          <a:p>
            <a:pPr marL="800100" lvl="1" indent="-342900" algn="just">
              <a:buFont typeface="Wingdings" pitchFamily="2" charset="2"/>
              <a:buChar char="Ø"/>
            </a:pPr>
            <a:r>
              <a:rPr lang="en-US" sz="2400" dirty="0" smtClean="0"/>
              <a:t>followed by a </a:t>
            </a:r>
            <a:r>
              <a:rPr lang="en-US" sz="2400" dirty="0" smtClean="0">
                <a:solidFill>
                  <a:srgbClr val="7030A0"/>
                </a:solidFill>
              </a:rPr>
              <a:t>shocking dose (second dose) </a:t>
            </a:r>
            <a:r>
              <a:rPr lang="en-US" sz="2400" dirty="0" smtClean="0"/>
              <a:t>of the same antigen that results in the injurious consequences.</a:t>
            </a:r>
          </a:p>
        </p:txBody>
      </p:sp>
    </p:spTree>
  </p:cSld>
  <p:clrMapOvr>
    <a:masterClrMapping/>
  </p:clrMapOvr>
  <p:transition spd="slow">
    <p:wipe dir="r"/>
  </p:transition>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666750"/>
            <a:ext cx="9144000" cy="1200329"/>
          </a:xfrm>
          <a:prstGeom prst="rect">
            <a:avLst/>
          </a:prstGeom>
          <a:noFill/>
        </p:spPr>
        <p:txBody>
          <a:bodyPr wrap="square" rtlCol="0">
            <a:spAutoFit/>
          </a:bodyPr>
          <a:lstStyle/>
          <a:p>
            <a:pPr marL="457200" indent="-457200" algn="just">
              <a:buFont typeface="Wingdings" pitchFamily="2" charset="2"/>
              <a:buChar char="Ø"/>
            </a:pPr>
            <a:r>
              <a:rPr lang="en-US" dirty="0" smtClean="0"/>
              <a:t>Two main types: </a:t>
            </a:r>
            <a:r>
              <a:rPr lang="en-US" b="1" dirty="0" smtClean="0"/>
              <a:t>immediate </a:t>
            </a:r>
            <a:r>
              <a:rPr lang="en-US" dirty="0" smtClean="0"/>
              <a:t>and </a:t>
            </a:r>
            <a:r>
              <a:rPr lang="en-US" b="1" dirty="0" smtClean="0"/>
              <a:t>delayed type</a:t>
            </a:r>
            <a:r>
              <a:rPr lang="en-US" dirty="0" smtClean="0"/>
              <a:t>.</a:t>
            </a:r>
          </a:p>
          <a:p>
            <a:pPr marL="457200" indent="-457200" algn="just">
              <a:buFont typeface="Wingdings" pitchFamily="2" charset="2"/>
              <a:buChar char="Ø"/>
            </a:pPr>
            <a:r>
              <a:rPr lang="en-US" dirty="0" smtClean="0"/>
              <a:t>Immediate form is mediated by humoral antibody and manifests in few minutes to few hours while delayed form appears more slowly, usually after 24 hours which reaches a peak after 48-72 hours and is mediated by sensitised CD4 T cells.</a:t>
            </a:r>
            <a:endParaRPr lang="en-US" dirty="0"/>
          </a:p>
        </p:txBody>
      </p:sp>
      <p:sp>
        <p:nvSpPr>
          <p:cNvPr id="4" name="TextBox 3"/>
          <p:cNvSpPr txBox="1"/>
          <p:nvPr/>
        </p:nvSpPr>
        <p:spPr>
          <a:xfrm>
            <a:off x="0" y="114300"/>
            <a:ext cx="9144000"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square" rtlCol="0">
            <a:spAutoFit/>
          </a:bodyPr>
          <a:lstStyle/>
          <a:p>
            <a:pPr algn="ctr"/>
            <a:r>
              <a:rPr lang="en-US" sz="2800" b="1" dirty="0" smtClean="0"/>
              <a:t>Classification </a:t>
            </a:r>
            <a:endParaRPr lang="en-US" sz="2800" b="1" dirty="0"/>
          </a:p>
        </p:txBody>
      </p:sp>
      <p:sp>
        <p:nvSpPr>
          <p:cNvPr id="5" name="TextBox 4"/>
          <p:cNvSpPr txBox="1"/>
          <p:nvPr/>
        </p:nvSpPr>
        <p:spPr>
          <a:xfrm>
            <a:off x="228600" y="1983685"/>
            <a:ext cx="2949077" cy="338554"/>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1600" dirty="0" smtClean="0"/>
              <a:t>Exposure to foreign Ag (infective)</a:t>
            </a:r>
            <a:endParaRPr lang="en-US" sz="1600" dirty="0"/>
          </a:p>
        </p:txBody>
      </p:sp>
      <p:sp>
        <p:nvSpPr>
          <p:cNvPr id="6" name="TextBox 5"/>
          <p:cNvSpPr txBox="1"/>
          <p:nvPr/>
        </p:nvSpPr>
        <p:spPr>
          <a:xfrm>
            <a:off x="5943600" y="1885950"/>
            <a:ext cx="2667000" cy="58477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r>
              <a:rPr lang="en-US" sz="1600" dirty="0" smtClean="0"/>
              <a:t>IMMUNITY (protective against infective agent)</a:t>
            </a:r>
            <a:endParaRPr lang="en-US" sz="1600" dirty="0"/>
          </a:p>
        </p:txBody>
      </p:sp>
      <p:sp>
        <p:nvSpPr>
          <p:cNvPr id="7" name="TextBox 6"/>
          <p:cNvSpPr txBox="1"/>
          <p:nvPr/>
        </p:nvSpPr>
        <p:spPr>
          <a:xfrm>
            <a:off x="3181063" y="2498035"/>
            <a:ext cx="2434641" cy="584775"/>
          </a:xfrm>
          <a:prstGeom prst="rect">
            <a:avLst/>
          </a:prstGeom>
        </p:spPr>
        <p:style>
          <a:lnRef idx="1">
            <a:schemeClr val="accent2"/>
          </a:lnRef>
          <a:fillRef idx="3">
            <a:schemeClr val="accent2"/>
          </a:fillRef>
          <a:effectRef idx="2">
            <a:schemeClr val="accent2"/>
          </a:effectRef>
          <a:fontRef idx="minor">
            <a:schemeClr val="lt1"/>
          </a:fontRef>
        </p:style>
        <p:txBody>
          <a:bodyPr wrap="none" rtlCol="0">
            <a:spAutoFit/>
          </a:bodyPr>
          <a:lstStyle/>
          <a:p>
            <a:pPr algn="ctr"/>
            <a:r>
              <a:rPr lang="en-US" sz="1600" b="1" dirty="0" smtClean="0"/>
              <a:t>HYPERSENSITIVITY</a:t>
            </a:r>
          </a:p>
          <a:p>
            <a:pPr algn="ctr"/>
            <a:r>
              <a:rPr lang="en-US" sz="1600" dirty="0" smtClean="0"/>
              <a:t>(disadvantageous reaction)</a:t>
            </a:r>
            <a:endParaRPr lang="en-US" sz="1600" dirty="0"/>
          </a:p>
        </p:txBody>
      </p:sp>
      <p:sp>
        <p:nvSpPr>
          <p:cNvPr id="8" name="TextBox 7"/>
          <p:cNvSpPr txBox="1"/>
          <p:nvPr/>
        </p:nvSpPr>
        <p:spPr>
          <a:xfrm>
            <a:off x="1237110" y="3412435"/>
            <a:ext cx="1884234" cy="584775"/>
          </a:xfrm>
          <a:prstGeom prst="rect">
            <a:avLst/>
          </a:prstGeom>
        </p:spPr>
        <p:style>
          <a:lnRef idx="1">
            <a:schemeClr val="accent6"/>
          </a:lnRef>
          <a:fillRef idx="2">
            <a:schemeClr val="accent6"/>
          </a:fillRef>
          <a:effectRef idx="1">
            <a:schemeClr val="accent6"/>
          </a:effectRef>
          <a:fontRef idx="minor">
            <a:schemeClr val="dk1"/>
          </a:fontRef>
        </p:style>
        <p:txBody>
          <a:bodyPr wrap="none" rtlCol="0">
            <a:spAutoFit/>
          </a:bodyPr>
          <a:lstStyle/>
          <a:p>
            <a:pPr algn="ctr"/>
            <a:r>
              <a:rPr lang="en-US" sz="1600" dirty="0" smtClean="0"/>
              <a:t>Immediate type</a:t>
            </a:r>
          </a:p>
          <a:p>
            <a:pPr algn="ctr"/>
            <a:r>
              <a:rPr lang="en-US" sz="1600" dirty="0" smtClean="0"/>
              <a:t>(antibody mediated)</a:t>
            </a:r>
            <a:endParaRPr lang="en-US" sz="1600" dirty="0"/>
          </a:p>
        </p:txBody>
      </p:sp>
      <p:sp>
        <p:nvSpPr>
          <p:cNvPr id="9" name="TextBox 8"/>
          <p:cNvSpPr txBox="1"/>
          <p:nvPr/>
        </p:nvSpPr>
        <p:spPr>
          <a:xfrm>
            <a:off x="5939035" y="3412435"/>
            <a:ext cx="1978875" cy="584775"/>
          </a:xfrm>
          <a:prstGeom prst="rect">
            <a:avLst/>
          </a:prstGeom>
        </p:spPr>
        <p:style>
          <a:lnRef idx="1">
            <a:schemeClr val="accent6"/>
          </a:lnRef>
          <a:fillRef idx="2">
            <a:schemeClr val="accent6"/>
          </a:fillRef>
          <a:effectRef idx="1">
            <a:schemeClr val="accent6"/>
          </a:effectRef>
          <a:fontRef idx="minor">
            <a:schemeClr val="dk1"/>
          </a:fontRef>
        </p:style>
        <p:txBody>
          <a:bodyPr wrap="none" rtlCol="0">
            <a:spAutoFit/>
          </a:bodyPr>
          <a:lstStyle/>
          <a:p>
            <a:pPr algn="ctr"/>
            <a:r>
              <a:rPr lang="en-US" sz="1600" dirty="0" smtClean="0"/>
              <a:t>Delayed type, Type IV</a:t>
            </a:r>
          </a:p>
          <a:p>
            <a:pPr algn="ctr"/>
            <a:r>
              <a:rPr lang="en-US" sz="1600" dirty="0" smtClean="0"/>
              <a:t>(T-cell mediated)</a:t>
            </a:r>
            <a:endParaRPr lang="en-US" sz="1600" dirty="0"/>
          </a:p>
        </p:txBody>
      </p:sp>
      <p:sp>
        <p:nvSpPr>
          <p:cNvPr id="10" name="TextBox 9"/>
          <p:cNvSpPr txBox="1"/>
          <p:nvPr/>
        </p:nvSpPr>
        <p:spPr>
          <a:xfrm>
            <a:off x="643231" y="4441135"/>
            <a:ext cx="1273810" cy="584775"/>
          </a:xfrm>
          <a:prstGeom prst="rect">
            <a:avLst/>
          </a:prstGeom>
        </p:spPr>
        <p:style>
          <a:lnRef idx="1">
            <a:schemeClr val="accent5"/>
          </a:lnRef>
          <a:fillRef idx="2">
            <a:schemeClr val="accent5"/>
          </a:fillRef>
          <a:effectRef idx="1">
            <a:schemeClr val="accent5"/>
          </a:effectRef>
          <a:fontRef idx="minor">
            <a:schemeClr val="dk1"/>
          </a:fontRef>
        </p:style>
        <p:txBody>
          <a:bodyPr wrap="none" rtlCol="0">
            <a:spAutoFit/>
          </a:bodyPr>
          <a:lstStyle/>
          <a:p>
            <a:pPr algn="ctr"/>
            <a:r>
              <a:rPr lang="en-US" sz="1600" dirty="0" smtClean="0"/>
              <a:t>Type I</a:t>
            </a:r>
          </a:p>
          <a:p>
            <a:pPr algn="ctr"/>
            <a:r>
              <a:rPr lang="en-US" sz="1600" dirty="0" smtClean="0"/>
              <a:t>(anaphylaxis)</a:t>
            </a:r>
            <a:endParaRPr lang="en-US" sz="1600" dirty="0"/>
          </a:p>
        </p:txBody>
      </p:sp>
      <p:sp>
        <p:nvSpPr>
          <p:cNvPr id="11" name="TextBox 10"/>
          <p:cNvSpPr txBox="1"/>
          <p:nvPr/>
        </p:nvSpPr>
        <p:spPr>
          <a:xfrm>
            <a:off x="3326729" y="4441135"/>
            <a:ext cx="1059328" cy="584775"/>
          </a:xfrm>
          <a:prstGeom prst="rect">
            <a:avLst/>
          </a:prstGeom>
        </p:spPr>
        <p:style>
          <a:lnRef idx="1">
            <a:schemeClr val="accent5"/>
          </a:lnRef>
          <a:fillRef idx="2">
            <a:schemeClr val="accent5"/>
          </a:fillRef>
          <a:effectRef idx="1">
            <a:schemeClr val="accent5"/>
          </a:effectRef>
          <a:fontRef idx="minor">
            <a:schemeClr val="dk1"/>
          </a:fontRef>
        </p:style>
        <p:txBody>
          <a:bodyPr wrap="none" rtlCol="0">
            <a:spAutoFit/>
          </a:bodyPr>
          <a:lstStyle/>
          <a:p>
            <a:pPr algn="ctr"/>
            <a:r>
              <a:rPr lang="en-US" sz="1600" dirty="0" smtClean="0"/>
              <a:t>Type II</a:t>
            </a:r>
          </a:p>
          <a:p>
            <a:pPr algn="ctr"/>
            <a:r>
              <a:rPr lang="en-US" sz="1600" dirty="0" smtClean="0"/>
              <a:t>(cytotoxic)</a:t>
            </a:r>
            <a:endParaRPr lang="en-US" sz="1600" dirty="0"/>
          </a:p>
        </p:txBody>
      </p:sp>
      <p:sp>
        <p:nvSpPr>
          <p:cNvPr id="12" name="TextBox 11"/>
          <p:cNvSpPr txBox="1"/>
          <p:nvPr/>
        </p:nvSpPr>
        <p:spPr>
          <a:xfrm>
            <a:off x="5943691" y="4441135"/>
            <a:ext cx="1745991" cy="584775"/>
          </a:xfrm>
          <a:prstGeom prst="rect">
            <a:avLst/>
          </a:prstGeom>
        </p:spPr>
        <p:style>
          <a:lnRef idx="1">
            <a:schemeClr val="accent5"/>
          </a:lnRef>
          <a:fillRef idx="2">
            <a:schemeClr val="accent5"/>
          </a:fillRef>
          <a:effectRef idx="1">
            <a:schemeClr val="accent5"/>
          </a:effectRef>
          <a:fontRef idx="minor">
            <a:schemeClr val="dk1"/>
          </a:fontRef>
        </p:style>
        <p:txBody>
          <a:bodyPr wrap="none" rtlCol="0">
            <a:spAutoFit/>
          </a:bodyPr>
          <a:lstStyle/>
          <a:p>
            <a:pPr algn="ctr"/>
            <a:r>
              <a:rPr lang="en-US" sz="1600" dirty="0" smtClean="0"/>
              <a:t>Type III</a:t>
            </a:r>
          </a:p>
          <a:p>
            <a:pPr algn="ctr"/>
            <a:r>
              <a:rPr lang="en-US" sz="1600" dirty="0" smtClean="0"/>
              <a:t>(immune complex)</a:t>
            </a:r>
            <a:endParaRPr lang="en-US" sz="1600" dirty="0"/>
          </a:p>
        </p:txBody>
      </p:sp>
      <p:cxnSp>
        <p:nvCxnSpPr>
          <p:cNvPr id="14" name="Straight Arrow Connector 13"/>
          <p:cNvCxnSpPr/>
          <p:nvPr/>
        </p:nvCxnSpPr>
        <p:spPr>
          <a:xfrm>
            <a:off x="3181063" y="2114550"/>
            <a:ext cx="2762537" cy="119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rot="5400000">
            <a:off x="4371280" y="2314476"/>
            <a:ext cx="400646" cy="79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a:off x="4562331" y="3082810"/>
            <a:ext cx="9671" cy="17474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rot="16200000" flipH="1">
            <a:off x="6711989" y="4391675"/>
            <a:ext cx="154886" cy="1526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1" name="Straight Arrow Connector 30"/>
          <p:cNvCxnSpPr/>
          <p:nvPr/>
        </p:nvCxnSpPr>
        <p:spPr>
          <a:xfrm rot="16200000" flipH="1">
            <a:off x="3724925" y="4372625"/>
            <a:ext cx="154886" cy="1526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p:nvPr/>
        </p:nvCxnSpPr>
        <p:spPr>
          <a:xfrm rot="16200000" flipH="1">
            <a:off x="1256117" y="4356061"/>
            <a:ext cx="154886" cy="1526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3" name="Straight Arrow Connector 32"/>
          <p:cNvCxnSpPr/>
          <p:nvPr/>
        </p:nvCxnSpPr>
        <p:spPr>
          <a:xfrm rot="16200000" flipH="1">
            <a:off x="1911389" y="3327361"/>
            <a:ext cx="154886" cy="1526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4" name="Straight Arrow Connector 33"/>
          <p:cNvCxnSpPr/>
          <p:nvPr/>
        </p:nvCxnSpPr>
        <p:spPr>
          <a:xfrm rot="16200000" flipH="1">
            <a:off x="6925325" y="3327362"/>
            <a:ext cx="154886" cy="1526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1981200" y="3257550"/>
            <a:ext cx="5029200" cy="1191"/>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1325928" y="4285059"/>
            <a:ext cx="5486400" cy="1191"/>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1980406" y="3997210"/>
            <a:ext cx="0" cy="289636"/>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wipe dir="r"/>
  </p:transition>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1429509"/>
            <a:ext cx="9144000" cy="3046988"/>
          </a:xfrm>
          <a:prstGeom prst="rect">
            <a:avLst/>
          </a:prstGeom>
          <a:noFill/>
        </p:spPr>
        <p:txBody>
          <a:bodyPr wrap="square" rtlCol="0">
            <a:spAutoFit/>
          </a:bodyPr>
          <a:lstStyle/>
          <a:p>
            <a:pPr marL="457200" indent="-457200" algn="just">
              <a:buFont typeface="+mj-lt"/>
              <a:buAutoNum type="arabicPeriod"/>
            </a:pPr>
            <a:r>
              <a:rPr lang="en-US" sz="2400" b="1" dirty="0" smtClean="0"/>
              <a:t>Type I</a:t>
            </a:r>
            <a:r>
              <a:rPr lang="en-US" sz="2400" dirty="0" smtClean="0"/>
              <a:t>: IgE mediated – allergy – mast cells and basophils</a:t>
            </a:r>
          </a:p>
          <a:p>
            <a:pPr marL="457200" indent="-457200" algn="just">
              <a:buFont typeface="+mj-lt"/>
              <a:buAutoNum type="arabicPeriod"/>
            </a:pPr>
            <a:endParaRPr lang="en-US" sz="2400" dirty="0" smtClean="0"/>
          </a:p>
          <a:p>
            <a:pPr marL="457200" indent="-457200" algn="just">
              <a:buFont typeface="+mj-lt"/>
              <a:buAutoNum type="arabicPeriod"/>
            </a:pPr>
            <a:r>
              <a:rPr lang="en-US" sz="2400" b="1" dirty="0" smtClean="0"/>
              <a:t>Type II</a:t>
            </a:r>
            <a:r>
              <a:rPr lang="en-US" sz="2400" dirty="0" smtClean="0"/>
              <a:t>: IgG and IgM based – activates complement and destroys cells</a:t>
            </a:r>
          </a:p>
          <a:p>
            <a:pPr marL="457200" indent="-457200" algn="just">
              <a:buFont typeface="+mj-lt"/>
              <a:buAutoNum type="arabicPeriod"/>
            </a:pPr>
            <a:endParaRPr lang="en-US" sz="2400" dirty="0" smtClean="0"/>
          </a:p>
          <a:p>
            <a:pPr marL="457200" indent="-457200" algn="just">
              <a:buFont typeface="+mj-lt"/>
              <a:buAutoNum type="arabicPeriod"/>
            </a:pPr>
            <a:r>
              <a:rPr lang="en-US" sz="2400" b="1" dirty="0" smtClean="0"/>
              <a:t>Type III</a:t>
            </a:r>
            <a:r>
              <a:rPr lang="en-US" sz="2400" dirty="0" smtClean="0"/>
              <a:t>: Immune complexes accumulate (IgM and IgG)</a:t>
            </a:r>
          </a:p>
          <a:p>
            <a:pPr marL="457200" indent="-457200" algn="just">
              <a:buFont typeface="+mj-lt"/>
              <a:buAutoNum type="arabicPeriod"/>
            </a:pPr>
            <a:endParaRPr lang="en-US" sz="2400" dirty="0" smtClean="0"/>
          </a:p>
          <a:p>
            <a:pPr marL="457200" indent="-457200" algn="just">
              <a:buFont typeface="+mj-lt"/>
              <a:buAutoNum type="arabicPeriod"/>
            </a:pPr>
            <a:r>
              <a:rPr lang="en-US" sz="2400" b="1" dirty="0" smtClean="0"/>
              <a:t>Type IV</a:t>
            </a:r>
            <a:r>
              <a:rPr lang="en-US" sz="2400" dirty="0" smtClean="0"/>
              <a:t>: T-cell based (slow) – delayed type hypersensitivity (DTH)</a:t>
            </a:r>
            <a:endParaRPr lang="en-US" sz="2400" dirty="0"/>
          </a:p>
        </p:txBody>
      </p:sp>
      <p:sp>
        <p:nvSpPr>
          <p:cNvPr id="4" name="TextBox 3"/>
          <p:cNvSpPr txBox="1"/>
          <p:nvPr/>
        </p:nvSpPr>
        <p:spPr>
          <a:xfrm>
            <a:off x="0" y="114300"/>
            <a:ext cx="9144000"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square" rtlCol="0">
            <a:spAutoFit/>
          </a:bodyPr>
          <a:lstStyle/>
          <a:p>
            <a:pPr algn="ctr"/>
            <a:r>
              <a:rPr lang="en-US" sz="2800" b="1" dirty="0" smtClean="0"/>
              <a:t>Classification </a:t>
            </a:r>
            <a:endParaRPr lang="en-US" sz="2800" b="1" dirty="0"/>
          </a:p>
        </p:txBody>
      </p:sp>
      <p:sp>
        <p:nvSpPr>
          <p:cNvPr id="6" name="TextBox 5"/>
          <p:cNvSpPr txBox="1"/>
          <p:nvPr/>
        </p:nvSpPr>
        <p:spPr>
          <a:xfrm>
            <a:off x="76200" y="685800"/>
            <a:ext cx="3214406" cy="461665"/>
          </a:xfrm>
          <a:prstGeom prst="rect">
            <a:avLst/>
          </a:prstGeom>
        </p:spPr>
        <p:style>
          <a:lnRef idx="3">
            <a:schemeClr val="lt1"/>
          </a:lnRef>
          <a:fillRef idx="1">
            <a:schemeClr val="accent3"/>
          </a:fillRef>
          <a:effectRef idx="1">
            <a:schemeClr val="accent3"/>
          </a:effectRef>
          <a:fontRef idx="minor">
            <a:schemeClr val="lt1"/>
          </a:fontRef>
        </p:style>
        <p:txBody>
          <a:bodyPr wrap="none" rtlCol="0">
            <a:spAutoFit/>
          </a:bodyPr>
          <a:lstStyle/>
          <a:p>
            <a:r>
              <a:rPr lang="en-US" sz="2400" b="1" dirty="0" smtClean="0"/>
              <a:t>Classified into 4 groups:</a:t>
            </a:r>
            <a:endParaRPr lang="en-US" sz="2400" b="1" dirty="0"/>
          </a:p>
        </p:txBody>
      </p:sp>
    </p:spTree>
  </p:cSld>
  <p:clrMapOvr>
    <a:masterClrMapping/>
  </p:clrMapOvr>
  <p:transition spd="slow">
    <p:wipe dir="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200150"/>
            <a:ext cx="9144000" cy="2554545"/>
          </a:xfrm>
          <a:prstGeom prst="rect">
            <a:avLst/>
          </a:prstGeom>
        </p:spPr>
        <p:txBody>
          <a:bodyPr wrap="square">
            <a:spAutoFit/>
          </a:bodyPr>
          <a:lstStyle/>
          <a:p>
            <a:pPr marL="342900" indent="-342900">
              <a:buFont typeface="+mj-lt"/>
              <a:buAutoNum type="arabicPeriod" startAt="3"/>
            </a:pPr>
            <a:r>
              <a:rPr lang="en-US" sz="2000" b="1" dirty="0" smtClean="0">
                <a:solidFill>
                  <a:srgbClr val="FF0000"/>
                </a:solidFill>
              </a:rPr>
              <a:t>Morphologic changes</a:t>
            </a:r>
          </a:p>
          <a:p>
            <a:pPr lvl="1"/>
            <a:r>
              <a:rPr lang="en-US" sz="2000" dirty="0" smtClean="0"/>
              <a:t>a. Gross changes</a:t>
            </a:r>
          </a:p>
          <a:p>
            <a:pPr lvl="1"/>
            <a:r>
              <a:rPr lang="en-US" sz="2000" dirty="0" smtClean="0"/>
              <a:t>b. Microscopic changes</a:t>
            </a:r>
          </a:p>
          <a:p>
            <a:pPr lvl="1"/>
            <a:endParaRPr lang="en-US" sz="2000" dirty="0" smtClean="0"/>
          </a:p>
          <a:p>
            <a:pPr marL="342900" indent="-342900">
              <a:buFont typeface="+mj-lt"/>
              <a:buAutoNum type="arabicPeriod" startAt="4"/>
            </a:pPr>
            <a:r>
              <a:rPr lang="en-US" sz="2000" b="1" dirty="0" smtClean="0">
                <a:solidFill>
                  <a:srgbClr val="FF0000"/>
                </a:solidFill>
              </a:rPr>
              <a:t>Clinical significance</a:t>
            </a:r>
          </a:p>
          <a:p>
            <a:pPr lvl="1"/>
            <a:r>
              <a:rPr lang="en-US" sz="2000" dirty="0" smtClean="0"/>
              <a:t>a. Signs and symptoms</a:t>
            </a:r>
          </a:p>
          <a:p>
            <a:pPr lvl="1"/>
            <a:r>
              <a:rPr lang="en-US" sz="2000" dirty="0" smtClean="0"/>
              <a:t>b. Disease course- complications</a:t>
            </a:r>
          </a:p>
          <a:p>
            <a:pPr lvl="1"/>
            <a:r>
              <a:rPr lang="en-US" sz="2000" dirty="0" smtClean="0"/>
              <a:t>c. Prognosis</a:t>
            </a:r>
            <a:endParaRPr lang="en-US" sz="2000" dirty="0"/>
          </a:p>
        </p:txBody>
      </p:sp>
      <p:sp>
        <p:nvSpPr>
          <p:cNvPr id="4" name="TextBox 3"/>
          <p:cNvSpPr txBox="1"/>
          <p:nvPr/>
        </p:nvSpPr>
        <p:spPr>
          <a:xfrm>
            <a:off x="0" y="84520"/>
            <a:ext cx="9144000" cy="523220"/>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en-US" sz="2800" b="1" dirty="0" smtClean="0"/>
              <a:t>Pathology Basis of Disease (disease process)</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14300"/>
            <a:ext cx="9144000" cy="523220"/>
          </a:xfrm>
          <a:prstGeom prst="rect">
            <a:avLst/>
          </a:prstGeom>
        </p:spPr>
        <p:style>
          <a:lnRef idx="1">
            <a:schemeClr val="accent6"/>
          </a:lnRef>
          <a:fillRef idx="3">
            <a:schemeClr val="accent6"/>
          </a:fillRef>
          <a:effectRef idx="2">
            <a:schemeClr val="accent6"/>
          </a:effectRef>
          <a:fontRef idx="minor">
            <a:schemeClr val="lt1"/>
          </a:fontRef>
        </p:style>
        <p:txBody>
          <a:bodyPr wrap="square" rtlCol="0">
            <a:spAutoFit/>
          </a:bodyPr>
          <a:lstStyle/>
          <a:p>
            <a:pPr algn="ctr"/>
            <a:r>
              <a:rPr lang="en-US" sz="2800" b="1" dirty="0" smtClean="0"/>
              <a:t>Types of hypersensitivity reactions </a:t>
            </a:r>
            <a:endParaRPr lang="en-US" sz="2800" b="1" dirty="0"/>
          </a:p>
        </p:txBody>
      </p:sp>
      <p:sp>
        <p:nvSpPr>
          <p:cNvPr id="3" name="TextBox 2"/>
          <p:cNvSpPr txBox="1"/>
          <p:nvPr/>
        </p:nvSpPr>
        <p:spPr>
          <a:xfrm>
            <a:off x="76201" y="723840"/>
            <a:ext cx="3383170" cy="400110"/>
          </a:xfrm>
          <a:prstGeom prst="rect">
            <a:avLst/>
          </a:prstGeom>
        </p:spPr>
        <p:style>
          <a:lnRef idx="1">
            <a:schemeClr val="accent4"/>
          </a:lnRef>
          <a:fillRef idx="2">
            <a:schemeClr val="accent4"/>
          </a:fillRef>
          <a:effectRef idx="1">
            <a:schemeClr val="accent4"/>
          </a:effectRef>
          <a:fontRef idx="minor">
            <a:schemeClr val="dk1"/>
          </a:fontRef>
        </p:style>
        <p:txBody>
          <a:bodyPr wrap="none" rtlCol="0">
            <a:spAutoFit/>
          </a:bodyPr>
          <a:lstStyle/>
          <a:p>
            <a:r>
              <a:rPr lang="en-US" sz="2000" b="1" dirty="0" smtClean="0"/>
              <a:t>Type I (anaphylactic) reaction:</a:t>
            </a:r>
            <a:endParaRPr lang="en-US" sz="2000" b="1" dirty="0"/>
          </a:p>
        </p:txBody>
      </p:sp>
      <p:sp>
        <p:nvSpPr>
          <p:cNvPr id="4" name="TextBox 3"/>
          <p:cNvSpPr txBox="1"/>
          <p:nvPr/>
        </p:nvSpPr>
        <p:spPr>
          <a:xfrm>
            <a:off x="0" y="1148298"/>
            <a:ext cx="9144000" cy="3785652"/>
          </a:xfrm>
          <a:prstGeom prst="rect">
            <a:avLst/>
          </a:prstGeom>
          <a:noFill/>
        </p:spPr>
        <p:txBody>
          <a:bodyPr wrap="square" rtlCol="0">
            <a:spAutoFit/>
          </a:bodyPr>
          <a:lstStyle/>
          <a:p>
            <a:pPr marL="457200" indent="-457200" algn="just">
              <a:buFont typeface="Arial" pitchFamily="34" charset="0"/>
              <a:buChar char="•"/>
            </a:pPr>
            <a:r>
              <a:rPr lang="en-US" sz="2000" dirty="0" smtClean="0"/>
              <a:t>Anaphylaxis (</a:t>
            </a:r>
            <a:r>
              <a:rPr lang="en-US" sz="2000" i="1" dirty="0" err="1" smtClean="0"/>
              <a:t>ana</a:t>
            </a:r>
            <a:r>
              <a:rPr lang="en-US" sz="2000" dirty="0" smtClean="0"/>
              <a:t>: against; </a:t>
            </a:r>
            <a:r>
              <a:rPr lang="en-US" sz="2000" i="1" dirty="0" err="1" smtClean="0"/>
              <a:t>phylaxi</a:t>
            </a:r>
            <a:r>
              <a:rPr lang="en-US" sz="2000" dirty="0" err="1" smtClean="0"/>
              <a:t>s</a:t>
            </a:r>
            <a:r>
              <a:rPr lang="en-US" sz="2000" dirty="0" smtClean="0"/>
              <a:t>: protection) is a type of IgE mediated hypersensitivity reactions, which develops quickly after introduction of a large shocking dose of antigen following one or more small sensitising doses.</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 reaction may involve:</a:t>
            </a:r>
          </a:p>
          <a:p>
            <a:pPr marL="914400" lvl="1" indent="-457200" algn="just">
              <a:buFont typeface="Wingdings" pitchFamily="2" charset="2"/>
              <a:buChar char="v"/>
            </a:pPr>
            <a:r>
              <a:rPr lang="en-US" sz="2000" dirty="0" smtClean="0"/>
              <a:t>skin (urticaria and eczema), </a:t>
            </a:r>
          </a:p>
          <a:p>
            <a:pPr marL="914400" lvl="1" indent="-457200" algn="just">
              <a:buFont typeface="Wingdings" pitchFamily="2" charset="2"/>
              <a:buChar char="v"/>
            </a:pPr>
            <a:r>
              <a:rPr lang="en-US" sz="2000" dirty="0" smtClean="0"/>
              <a:t>eyes (conjunctivitis), </a:t>
            </a:r>
          </a:p>
          <a:p>
            <a:pPr marL="914400" lvl="1" indent="-457200" algn="just">
              <a:buFont typeface="Wingdings" pitchFamily="2" charset="2"/>
              <a:buChar char="v"/>
            </a:pPr>
            <a:r>
              <a:rPr lang="en-US" sz="2000" dirty="0" smtClean="0"/>
              <a:t>nasopharynx (rhinorrhea, rhinitis), </a:t>
            </a:r>
          </a:p>
          <a:p>
            <a:pPr marL="914400" lvl="1" indent="-457200" algn="just">
              <a:buFont typeface="Wingdings" pitchFamily="2" charset="2"/>
              <a:buChar char="v"/>
            </a:pPr>
            <a:r>
              <a:rPr lang="en-US" sz="2000" dirty="0" smtClean="0"/>
              <a:t>bronchopulmonary tissues (asthma) and </a:t>
            </a:r>
          </a:p>
          <a:p>
            <a:pPr marL="914400" lvl="1" indent="-457200" algn="just">
              <a:buFont typeface="Wingdings" pitchFamily="2" charset="2"/>
              <a:buChar char="v"/>
            </a:pPr>
            <a:r>
              <a:rPr lang="en-US" sz="2000" dirty="0" smtClean="0"/>
              <a:t>gastrointestinal tract (gastroenteritis).</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 reaction takes 15-30 minutes from the time of exposure to the antigen.</a:t>
            </a:r>
            <a:endParaRPr lang="en-US" sz="2000" dirty="0"/>
          </a:p>
        </p:txBody>
      </p:sp>
    </p:spTree>
  </p:cSld>
  <p:clrMapOvr>
    <a:masterClrMapping/>
  </p:clrMapOvr>
  <p:transition spd="slow">
    <p:wipe dir="r"/>
  </p:transition>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114300"/>
            <a:ext cx="9144000" cy="523220"/>
          </a:xfrm>
          <a:prstGeom prst="rect">
            <a:avLst/>
          </a:prstGeom>
        </p:spPr>
        <p:style>
          <a:lnRef idx="1">
            <a:schemeClr val="accent6"/>
          </a:lnRef>
          <a:fillRef idx="3">
            <a:schemeClr val="accent6"/>
          </a:fillRef>
          <a:effectRef idx="2">
            <a:schemeClr val="accent6"/>
          </a:effectRef>
          <a:fontRef idx="minor">
            <a:schemeClr val="lt1"/>
          </a:fontRef>
        </p:style>
        <p:txBody>
          <a:bodyPr wrap="square" rtlCol="0">
            <a:spAutoFit/>
          </a:bodyPr>
          <a:lstStyle/>
          <a:p>
            <a:pPr algn="ctr"/>
            <a:r>
              <a:rPr lang="en-US" sz="2800" b="1" dirty="0" smtClean="0"/>
              <a:t>Types of hypersensitivity reactions </a:t>
            </a:r>
            <a:endParaRPr lang="en-US" sz="2800" b="1" dirty="0"/>
          </a:p>
        </p:txBody>
      </p:sp>
      <p:sp>
        <p:nvSpPr>
          <p:cNvPr id="5" name="TextBox 4"/>
          <p:cNvSpPr txBox="1"/>
          <p:nvPr/>
        </p:nvSpPr>
        <p:spPr>
          <a:xfrm>
            <a:off x="102442" y="723840"/>
            <a:ext cx="1658916" cy="400110"/>
          </a:xfrm>
          <a:prstGeom prst="rect">
            <a:avLst/>
          </a:prstGeom>
        </p:spPr>
        <p:style>
          <a:lnRef idx="1">
            <a:schemeClr val="accent6"/>
          </a:lnRef>
          <a:fillRef idx="2">
            <a:schemeClr val="accent6"/>
          </a:fillRef>
          <a:effectRef idx="1">
            <a:schemeClr val="accent6"/>
          </a:effectRef>
          <a:fontRef idx="minor">
            <a:schemeClr val="dk1"/>
          </a:fontRef>
        </p:style>
        <p:txBody>
          <a:bodyPr wrap="none" rtlCol="0">
            <a:spAutoFit/>
          </a:bodyPr>
          <a:lstStyle/>
          <a:p>
            <a:r>
              <a:rPr lang="en-US" sz="2000" b="1" dirty="0" smtClean="0"/>
              <a:t>Pathogenesis:</a:t>
            </a:r>
            <a:endParaRPr lang="en-US" sz="2000" b="1" dirty="0"/>
          </a:p>
        </p:txBody>
      </p:sp>
      <p:sp>
        <p:nvSpPr>
          <p:cNvPr id="6" name="TextBox 5"/>
          <p:cNvSpPr txBox="1"/>
          <p:nvPr/>
        </p:nvSpPr>
        <p:spPr>
          <a:xfrm>
            <a:off x="1" y="1116032"/>
            <a:ext cx="9144000" cy="3970318"/>
          </a:xfrm>
          <a:prstGeom prst="rect">
            <a:avLst/>
          </a:prstGeom>
          <a:noFill/>
        </p:spPr>
        <p:txBody>
          <a:bodyPr wrap="square" rtlCol="0">
            <a:spAutoFit/>
          </a:bodyPr>
          <a:lstStyle/>
          <a:p>
            <a:pPr algn="just"/>
            <a:r>
              <a:rPr lang="en-US" dirty="0" smtClean="0"/>
              <a:t>Type I reaction includes participation by </a:t>
            </a:r>
            <a:r>
              <a:rPr lang="en-US" b="1" dirty="0" smtClean="0"/>
              <a:t>B lymphocytes </a:t>
            </a:r>
            <a:r>
              <a:rPr lang="en-US" dirty="0" smtClean="0"/>
              <a:t>and </a:t>
            </a:r>
            <a:r>
              <a:rPr lang="en-US" b="1" dirty="0" smtClean="0"/>
              <a:t>plasma cells</a:t>
            </a:r>
            <a:r>
              <a:rPr lang="en-US" dirty="0" smtClean="0"/>
              <a:t>, </a:t>
            </a:r>
            <a:r>
              <a:rPr lang="en-US" b="1" dirty="0" smtClean="0"/>
              <a:t>mast cells </a:t>
            </a:r>
            <a:r>
              <a:rPr lang="en-US" dirty="0" smtClean="0"/>
              <a:t>and </a:t>
            </a:r>
            <a:r>
              <a:rPr lang="en-US" b="1" dirty="0" smtClean="0"/>
              <a:t>basophils</a:t>
            </a:r>
            <a:r>
              <a:rPr lang="en-US" dirty="0" smtClean="0"/>
              <a:t>, </a:t>
            </a:r>
            <a:r>
              <a:rPr lang="en-US" b="1" dirty="0" smtClean="0"/>
              <a:t>neutrophils</a:t>
            </a:r>
            <a:r>
              <a:rPr lang="en-US" dirty="0" smtClean="0"/>
              <a:t> and </a:t>
            </a:r>
            <a:r>
              <a:rPr lang="en-US" b="1" dirty="0" smtClean="0"/>
              <a:t>eosinophils</a:t>
            </a:r>
            <a:r>
              <a:rPr lang="en-US" dirty="0" smtClean="0"/>
              <a:t>.</a:t>
            </a:r>
          </a:p>
          <a:p>
            <a:pPr algn="just"/>
            <a:endParaRPr lang="en-US" dirty="0" smtClean="0"/>
          </a:p>
          <a:p>
            <a:pPr marL="400050" indent="-400050" algn="just">
              <a:buAutoNum type="romanLcPeriod"/>
            </a:pPr>
            <a:r>
              <a:rPr lang="en-US" i="1" dirty="0" smtClean="0">
                <a:solidFill>
                  <a:srgbClr val="7030A0"/>
                </a:solidFill>
              </a:rPr>
              <a:t>First contact </a:t>
            </a:r>
            <a:r>
              <a:rPr lang="en-US" dirty="0" smtClean="0"/>
              <a:t>of host with antigen, </a:t>
            </a:r>
            <a:r>
              <a:rPr lang="en-US" i="1" dirty="0" smtClean="0">
                <a:solidFill>
                  <a:srgbClr val="7030A0"/>
                </a:solidFill>
              </a:rPr>
              <a:t>sensitisation</a:t>
            </a:r>
            <a:r>
              <a:rPr lang="en-US" dirty="0" smtClean="0"/>
              <a:t> takes place; circulating B lymphocytes get activated; differentiate to form IgE-secreting plasma cells; IgE Abs bind to Fc receptors in mast cells and basophils.</a:t>
            </a:r>
          </a:p>
          <a:p>
            <a:pPr marL="400050" indent="-400050" algn="just">
              <a:buAutoNum type="romanLcPeriod"/>
            </a:pPr>
            <a:endParaRPr lang="en-US" dirty="0" smtClean="0"/>
          </a:p>
          <a:p>
            <a:pPr marL="400050" indent="-400050" algn="just">
              <a:buAutoNum type="romanLcPeriod"/>
            </a:pPr>
            <a:r>
              <a:rPr lang="en-US" i="1" dirty="0" smtClean="0">
                <a:solidFill>
                  <a:srgbClr val="7030A0"/>
                </a:solidFill>
              </a:rPr>
              <a:t>Second contact </a:t>
            </a:r>
            <a:r>
              <a:rPr lang="en-US" dirty="0" smtClean="0"/>
              <a:t>with same Ag; IgE Abs on surface of mast cells-basophils are so firmly bound to Fc receptor that it sets in cell damage – membrane lysis, influx of sodium and water and </a:t>
            </a:r>
            <a:r>
              <a:rPr lang="en-US" i="1" dirty="0" smtClean="0">
                <a:solidFill>
                  <a:srgbClr val="7030A0"/>
                </a:solidFill>
              </a:rPr>
              <a:t>degranulation</a:t>
            </a:r>
            <a:r>
              <a:rPr lang="en-US" dirty="0" smtClean="0"/>
              <a:t> of mast cells-basophils.</a:t>
            </a:r>
          </a:p>
          <a:p>
            <a:pPr marL="400050" indent="-400050" algn="just">
              <a:buAutoNum type="romanLcPeriod"/>
            </a:pPr>
            <a:endParaRPr lang="en-US" dirty="0" smtClean="0"/>
          </a:p>
          <a:p>
            <a:pPr marL="400050" indent="-400050" algn="just">
              <a:buAutoNum type="romanLcPeriod"/>
            </a:pPr>
            <a:r>
              <a:rPr lang="en-US" dirty="0" smtClean="0"/>
              <a:t>Released granules contain important chemical and enzymes with </a:t>
            </a:r>
            <a:r>
              <a:rPr lang="en-US" i="1" dirty="0" smtClean="0">
                <a:solidFill>
                  <a:srgbClr val="7030A0"/>
                </a:solidFill>
              </a:rPr>
              <a:t>proinflammatory properties </a:t>
            </a:r>
            <a:r>
              <a:rPr lang="en-US" dirty="0" smtClean="0"/>
              <a:t>– histamine, serotonin, vasoactive intestinal peptides, leukotrienes B4 and D4, prostaglandins and platelet activating factors. </a:t>
            </a:r>
            <a:endParaRPr lang="en-US" dirty="0"/>
          </a:p>
        </p:txBody>
      </p:sp>
    </p:spTree>
  </p:cSld>
  <p:clrMapOvr>
    <a:masterClrMapping/>
  </p:clrMapOvr>
  <p:transition spd="slow">
    <p:wipe dir="r"/>
  </p:transition>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14300"/>
            <a:ext cx="9144000" cy="523220"/>
          </a:xfrm>
          <a:prstGeom prst="rect">
            <a:avLst/>
          </a:prstGeom>
        </p:spPr>
        <p:style>
          <a:lnRef idx="1">
            <a:schemeClr val="accent6"/>
          </a:lnRef>
          <a:fillRef idx="3">
            <a:schemeClr val="accent6"/>
          </a:fillRef>
          <a:effectRef idx="2">
            <a:schemeClr val="accent6"/>
          </a:effectRef>
          <a:fontRef idx="minor">
            <a:schemeClr val="lt1"/>
          </a:fontRef>
        </p:style>
        <p:txBody>
          <a:bodyPr wrap="square" rtlCol="0">
            <a:spAutoFit/>
          </a:bodyPr>
          <a:lstStyle/>
          <a:p>
            <a:pPr algn="ctr"/>
            <a:r>
              <a:rPr lang="en-US" sz="2800" b="1" dirty="0" smtClean="0"/>
              <a:t>Types of hypersensitivity reactions </a:t>
            </a:r>
            <a:endParaRPr lang="en-US" sz="2800" b="1" dirty="0"/>
          </a:p>
        </p:txBody>
      </p:sp>
      <p:sp>
        <p:nvSpPr>
          <p:cNvPr id="4" name="TextBox 3"/>
          <p:cNvSpPr txBox="1"/>
          <p:nvPr/>
        </p:nvSpPr>
        <p:spPr>
          <a:xfrm>
            <a:off x="1" y="1309628"/>
            <a:ext cx="9144000" cy="2862322"/>
          </a:xfrm>
          <a:prstGeom prst="rect">
            <a:avLst/>
          </a:prstGeom>
          <a:noFill/>
        </p:spPr>
        <p:txBody>
          <a:bodyPr wrap="square" rtlCol="0">
            <a:spAutoFit/>
          </a:bodyPr>
          <a:lstStyle/>
          <a:p>
            <a:pPr algn="just"/>
            <a:r>
              <a:rPr lang="en-US" sz="2000" dirty="0" smtClean="0"/>
              <a:t>The effects of these agents are:</a:t>
            </a:r>
          </a:p>
          <a:p>
            <a:pPr marL="857250" lvl="1" indent="-400050" algn="just">
              <a:buFont typeface="Arial" pitchFamily="34" charset="0"/>
              <a:buChar char="•"/>
            </a:pPr>
            <a:r>
              <a:rPr lang="en-US" sz="2000" dirty="0" smtClean="0"/>
              <a:t>Increased vascular permeability</a:t>
            </a:r>
          </a:p>
          <a:p>
            <a:pPr marL="857250" lvl="1" indent="-400050" algn="just">
              <a:buFont typeface="Arial" pitchFamily="34" charset="0"/>
              <a:buChar char="•"/>
            </a:pPr>
            <a:r>
              <a:rPr lang="en-US" sz="2000" dirty="0" smtClean="0"/>
              <a:t>Smooth muscle contraction</a:t>
            </a:r>
          </a:p>
          <a:p>
            <a:pPr marL="857250" lvl="1" indent="-400050" algn="just">
              <a:buFont typeface="Arial" pitchFamily="34" charset="0"/>
              <a:buChar char="•"/>
            </a:pPr>
            <a:r>
              <a:rPr lang="en-US" sz="2000" dirty="0" smtClean="0"/>
              <a:t>Vasodilation</a:t>
            </a:r>
          </a:p>
          <a:p>
            <a:pPr marL="857250" lvl="1" indent="-400050" algn="just">
              <a:buFont typeface="Arial" pitchFamily="34" charset="0"/>
              <a:buChar char="•"/>
            </a:pPr>
            <a:r>
              <a:rPr lang="en-US" sz="2000" dirty="0" smtClean="0"/>
              <a:t>Shock</a:t>
            </a:r>
          </a:p>
          <a:p>
            <a:pPr marL="857250" lvl="1" indent="-400050" algn="just">
              <a:buFont typeface="Arial" pitchFamily="34" charset="0"/>
              <a:buChar char="•"/>
            </a:pPr>
            <a:r>
              <a:rPr lang="en-US" sz="2000" dirty="0" smtClean="0"/>
              <a:t>Increased gastric secretion</a:t>
            </a:r>
          </a:p>
          <a:p>
            <a:pPr marL="857250" lvl="1" indent="-400050" algn="just">
              <a:buFont typeface="Arial" pitchFamily="34" charset="0"/>
              <a:buChar char="•"/>
            </a:pPr>
            <a:r>
              <a:rPr lang="en-US" sz="2000" dirty="0" smtClean="0"/>
              <a:t>Increased nasal and lacrimal secretion</a:t>
            </a:r>
          </a:p>
          <a:p>
            <a:pPr marL="857250" lvl="1" indent="-400050" algn="just">
              <a:buFont typeface="Arial" pitchFamily="34" charset="0"/>
              <a:buChar char="•"/>
            </a:pPr>
            <a:r>
              <a:rPr lang="en-US" sz="2000" dirty="0" smtClean="0"/>
              <a:t>Increased migration of eosinophils and neutrophils at site of injury as well as in blood (eosinophilia, neutrophilia)</a:t>
            </a:r>
            <a:endParaRPr lang="en-US" sz="2000" dirty="0"/>
          </a:p>
        </p:txBody>
      </p:sp>
      <p:sp>
        <p:nvSpPr>
          <p:cNvPr id="5" name="TextBox 4"/>
          <p:cNvSpPr txBox="1"/>
          <p:nvPr/>
        </p:nvSpPr>
        <p:spPr>
          <a:xfrm>
            <a:off x="102442" y="723840"/>
            <a:ext cx="1658916" cy="400110"/>
          </a:xfrm>
          <a:prstGeom prst="rect">
            <a:avLst/>
          </a:prstGeom>
        </p:spPr>
        <p:style>
          <a:lnRef idx="1">
            <a:schemeClr val="accent6"/>
          </a:lnRef>
          <a:fillRef idx="2">
            <a:schemeClr val="accent6"/>
          </a:fillRef>
          <a:effectRef idx="1">
            <a:schemeClr val="accent6"/>
          </a:effectRef>
          <a:fontRef idx="minor">
            <a:schemeClr val="dk1"/>
          </a:fontRef>
        </p:style>
        <p:txBody>
          <a:bodyPr wrap="none" rtlCol="0">
            <a:spAutoFit/>
          </a:bodyPr>
          <a:lstStyle/>
          <a:p>
            <a:r>
              <a:rPr lang="en-US" sz="2000" b="1" dirty="0" smtClean="0"/>
              <a:t>Pathogenesis:</a:t>
            </a:r>
            <a:endParaRPr lang="en-US" sz="2000" b="1" dirty="0"/>
          </a:p>
        </p:txBody>
      </p:sp>
    </p:spTree>
  </p:cSld>
  <p:clrMapOvr>
    <a:masterClrMapping/>
  </p:clrMapOvr>
  <p:transition spd="slow">
    <p:wipe dir="r"/>
  </p:transition>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krishna bastola\Desktop\IOM, BN\type1.jpg"/>
          <p:cNvPicPr>
            <a:picLocks noChangeAspect="1" noChangeArrowheads="1"/>
          </p:cNvPicPr>
          <p:nvPr/>
        </p:nvPicPr>
        <p:blipFill>
          <a:blip r:embed="rId2"/>
          <a:srcRect/>
          <a:stretch>
            <a:fillRect/>
          </a:stretch>
        </p:blipFill>
        <p:spPr bwMode="auto">
          <a:xfrm>
            <a:off x="5715000" y="0"/>
            <a:ext cx="2971801" cy="5143500"/>
          </a:xfrm>
          <a:prstGeom prst="rect">
            <a:avLst/>
          </a:prstGeom>
        </p:spPr>
        <p:style>
          <a:lnRef idx="2">
            <a:schemeClr val="accent3"/>
          </a:lnRef>
          <a:fillRef idx="1">
            <a:schemeClr val="lt1"/>
          </a:fillRef>
          <a:effectRef idx="0">
            <a:schemeClr val="accent3"/>
          </a:effectRef>
          <a:fontRef idx="minor">
            <a:schemeClr val="dk1"/>
          </a:fontRef>
        </p:style>
      </p:pic>
      <p:pic>
        <p:nvPicPr>
          <p:cNvPr id="1027" name="Picture 3" descr="C:\Users\krishna bastola\Desktop\IOM, BN\Mast_cells.jpg"/>
          <p:cNvPicPr>
            <a:picLocks noChangeAspect="1" noChangeArrowheads="1"/>
          </p:cNvPicPr>
          <p:nvPr/>
        </p:nvPicPr>
        <p:blipFill>
          <a:blip r:embed="rId3"/>
          <a:srcRect/>
          <a:stretch>
            <a:fillRect/>
          </a:stretch>
        </p:blipFill>
        <p:spPr bwMode="auto">
          <a:xfrm>
            <a:off x="609600" y="0"/>
            <a:ext cx="3103564" cy="5173266"/>
          </a:xfrm>
          <a:prstGeom prst="rect">
            <a:avLst/>
          </a:prstGeom>
          <a:noFill/>
        </p:spPr>
      </p:pic>
      <p:sp>
        <p:nvSpPr>
          <p:cNvPr id="4" name="TextBox 3"/>
          <p:cNvSpPr txBox="1"/>
          <p:nvPr/>
        </p:nvSpPr>
        <p:spPr>
          <a:xfrm>
            <a:off x="4267200" y="2171700"/>
            <a:ext cx="944489" cy="461665"/>
          </a:xfrm>
          <a:prstGeom prst="rect">
            <a:avLst/>
          </a:prstGeom>
        </p:spPr>
        <p:style>
          <a:lnRef idx="0">
            <a:schemeClr val="accent4"/>
          </a:lnRef>
          <a:fillRef idx="3">
            <a:schemeClr val="accent4"/>
          </a:fillRef>
          <a:effectRef idx="3">
            <a:schemeClr val="accent4"/>
          </a:effectRef>
          <a:fontRef idx="minor">
            <a:schemeClr val="lt1"/>
          </a:fontRef>
        </p:style>
        <p:txBody>
          <a:bodyPr wrap="none" rtlCol="0">
            <a:spAutoFit/>
          </a:bodyPr>
          <a:lstStyle/>
          <a:p>
            <a:r>
              <a:rPr lang="en-US" sz="2400" b="1" dirty="0" smtClean="0"/>
              <a:t>Type I</a:t>
            </a:r>
            <a:endParaRPr lang="en-US" sz="2400" b="1" dirty="0"/>
          </a:p>
        </p:txBody>
      </p:sp>
    </p:spTree>
  </p:cSld>
  <p:clrMapOvr>
    <a:masterClrMapping/>
  </p:clrMapOvr>
  <p:transition spd="slow">
    <p:wipe dir="r"/>
  </p:transition>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a:xfrm>
            <a:off x="152400" y="4572000"/>
            <a:ext cx="8789988" cy="228600"/>
          </a:xfrm>
          <a:prstGeom prst="rect">
            <a:avLst/>
          </a:prstGeom>
          <a:noFill/>
          <a:ln/>
        </p:spPr>
        <p: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1" i="0" u="none" strike="noStrike" kern="1200" cap="none" spc="0" normalizeH="0" baseline="0" noProof="0" dirty="0" smtClean="0">
                <a:ln>
                  <a:noFill/>
                </a:ln>
                <a:solidFill>
                  <a:schemeClr val="tx1"/>
                </a:solidFill>
                <a:effectLst/>
                <a:uLnTx/>
                <a:uFillTx/>
                <a:latin typeface="Arial" charset="0"/>
                <a:ea typeface="+mj-ea"/>
                <a:cs typeface="+mj-cs"/>
              </a:rPr>
              <a:t>Fig: </a:t>
            </a:r>
            <a:r>
              <a:rPr kumimoji="0" lang="en-US" sz="1600" b="1" i="0" u="none" strike="noStrike" kern="1200" cap="none" spc="0" normalizeH="0" baseline="0" noProof="0" dirty="0" smtClean="0">
                <a:ln>
                  <a:noFill/>
                </a:ln>
                <a:solidFill>
                  <a:srgbClr val="000000"/>
                </a:solidFill>
                <a:effectLst/>
                <a:uLnTx/>
                <a:uFillTx/>
                <a:latin typeface="Arial" charset="0"/>
                <a:ea typeface="+mj-ea"/>
                <a:cs typeface="+mj-cs"/>
              </a:rPr>
              <a:t>Urticaria (allergy in skin)</a:t>
            </a:r>
          </a:p>
        </p:txBody>
      </p:sp>
      <p:pic>
        <p:nvPicPr>
          <p:cNvPr id="3" name="Picture 3" descr="figure_18_03_unlabeled"/>
          <p:cNvPicPr>
            <a:picLocks noChangeAspect="1" noChangeArrowheads="1"/>
          </p:cNvPicPr>
          <p:nvPr/>
        </p:nvPicPr>
        <p:blipFill>
          <a:blip r:embed="rId2"/>
          <a:srcRect/>
          <a:stretch>
            <a:fillRect/>
          </a:stretch>
        </p:blipFill>
        <p:spPr bwMode="auto">
          <a:xfrm>
            <a:off x="982664" y="457200"/>
            <a:ext cx="7177087" cy="3713560"/>
          </a:xfrm>
          <a:prstGeom prst="rect">
            <a:avLst/>
          </a:prstGeom>
          <a:noFill/>
        </p:spPr>
      </p:pic>
    </p:spTree>
  </p:cSld>
  <p:clrMapOvr>
    <a:masterClrMapping/>
  </p:clrMapOvr>
  <p:transition spd="slow">
    <p:wipe dir="r"/>
  </p:transition>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14300"/>
            <a:ext cx="9144000" cy="523220"/>
          </a:xfrm>
          <a:prstGeom prst="rect">
            <a:avLst/>
          </a:prstGeom>
        </p:spPr>
        <p:style>
          <a:lnRef idx="1">
            <a:schemeClr val="accent6"/>
          </a:lnRef>
          <a:fillRef idx="3">
            <a:schemeClr val="accent6"/>
          </a:fillRef>
          <a:effectRef idx="2">
            <a:schemeClr val="accent6"/>
          </a:effectRef>
          <a:fontRef idx="minor">
            <a:schemeClr val="lt1"/>
          </a:fontRef>
        </p:style>
        <p:txBody>
          <a:bodyPr wrap="square" rtlCol="0">
            <a:spAutoFit/>
          </a:bodyPr>
          <a:lstStyle/>
          <a:p>
            <a:pPr algn="ctr"/>
            <a:r>
              <a:rPr lang="en-US" sz="2800" b="1" dirty="0" smtClean="0"/>
              <a:t>Types of hypersensitivity reactions </a:t>
            </a:r>
            <a:endParaRPr lang="en-US" sz="2800" b="1" dirty="0"/>
          </a:p>
        </p:txBody>
      </p:sp>
      <p:sp>
        <p:nvSpPr>
          <p:cNvPr id="3" name="TextBox 2"/>
          <p:cNvSpPr txBox="1"/>
          <p:nvPr/>
        </p:nvSpPr>
        <p:spPr>
          <a:xfrm>
            <a:off x="76200" y="890885"/>
            <a:ext cx="3074368" cy="400110"/>
          </a:xfrm>
          <a:prstGeom prst="rect">
            <a:avLst/>
          </a:prstGeom>
        </p:spPr>
        <p:style>
          <a:lnRef idx="1">
            <a:schemeClr val="accent4"/>
          </a:lnRef>
          <a:fillRef idx="2">
            <a:schemeClr val="accent4"/>
          </a:fillRef>
          <a:effectRef idx="1">
            <a:schemeClr val="accent4"/>
          </a:effectRef>
          <a:fontRef idx="minor">
            <a:schemeClr val="dk1"/>
          </a:fontRef>
        </p:style>
        <p:txBody>
          <a:bodyPr wrap="none" rtlCol="0">
            <a:spAutoFit/>
          </a:bodyPr>
          <a:lstStyle/>
          <a:p>
            <a:r>
              <a:rPr lang="en-US" sz="2000" b="1" dirty="0" smtClean="0"/>
              <a:t>Type II (cytotoxic) reaction:</a:t>
            </a:r>
            <a:endParaRPr lang="en-US" sz="2000" b="1" dirty="0"/>
          </a:p>
        </p:txBody>
      </p:sp>
      <p:sp>
        <p:nvSpPr>
          <p:cNvPr id="4" name="TextBox 3"/>
          <p:cNvSpPr txBox="1"/>
          <p:nvPr/>
        </p:nvSpPr>
        <p:spPr>
          <a:xfrm>
            <a:off x="0" y="1617405"/>
            <a:ext cx="9144000" cy="2554545"/>
          </a:xfrm>
          <a:prstGeom prst="rect">
            <a:avLst/>
          </a:prstGeom>
          <a:noFill/>
        </p:spPr>
        <p:txBody>
          <a:bodyPr wrap="square" rtlCol="0">
            <a:spAutoFit/>
          </a:bodyPr>
          <a:lstStyle/>
          <a:p>
            <a:pPr marL="457200" indent="-457200" algn="just">
              <a:buFont typeface="Arial" pitchFamily="34" charset="0"/>
              <a:buChar char="•"/>
            </a:pPr>
            <a:r>
              <a:rPr lang="en-US" sz="2000" dirty="0" smtClean="0"/>
              <a:t>It is defined as reactions by humoral antibodies </a:t>
            </a:r>
            <a:r>
              <a:rPr lang="en-US" sz="2000" dirty="0" smtClean="0">
                <a:solidFill>
                  <a:srgbClr val="7030A0"/>
                </a:solidFill>
              </a:rPr>
              <a:t>that attack cell surface antigens on the specific cells and tissues and cause lysis of target cells</a:t>
            </a:r>
            <a:r>
              <a:rPr lang="en-US" sz="2000" dirty="0" smtClean="0"/>
              <a:t>.</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 reaction also takes 15-30 minutes from the time of exposure to the antigen.</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b="1" dirty="0" smtClean="0"/>
              <a:t>Examples: </a:t>
            </a:r>
            <a:r>
              <a:rPr lang="en-US" sz="2000" dirty="0" smtClean="0"/>
              <a:t>autoimmune haemolytic anaemia, transfusion reactions, erythroblastosis foetalis (haemolytic disease of newborn), drug induced cytotoxic reaction (penicillin, methyl </a:t>
            </a:r>
            <a:r>
              <a:rPr lang="en-US" sz="2000" dirty="0" err="1" smtClean="0"/>
              <a:t>dopa</a:t>
            </a:r>
            <a:r>
              <a:rPr lang="en-US" sz="2000" dirty="0" smtClean="0"/>
              <a:t>, rifampicin, etc.)</a:t>
            </a:r>
            <a:endParaRPr lang="en-US" sz="2000" dirty="0"/>
          </a:p>
        </p:txBody>
      </p:sp>
    </p:spTree>
  </p:cSld>
  <p:clrMapOvr>
    <a:masterClrMapping/>
  </p:clrMapOvr>
  <p:transition spd="slow">
    <p:wipe dir="r"/>
  </p:transition>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14300"/>
            <a:ext cx="9144000" cy="523220"/>
          </a:xfrm>
          <a:prstGeom prst="rect">
            <a:avLst/>
          </a:prstGeom>
        </p:spPr>
        <p:style>
          <a:lnRef idx="1">
            <a:schemeClr val="accent6"/>
          </a:lnRef>
          <a:fillRef idx="3">
            <a:schemeClr val="accent6"/>
          </a:fillRef>
          <a:effectRef idx="2">
            <a:schemeClr val="accent6"/>
          </a:effectRef>
          <a:fontRef idx="minor">
            <a:schemeClr val="lt1"/>
          </a:fontRef>
        </p:style>
        <p:txBody>
          <a:bodyPr wrap="square" rtlCol="0">
            <a:spAutoFit/>
          </a:bodyPr>
          <a:lstStyle/>
          <a:p>
            <a:pPr algn="ctr"/>
            <a:r>
              <a:rPr lang="en-US" sz="2800" b="1" dirty="0" smtClean="0"/>
              <a:t>Types of hypersensitivity reactions </a:t>
            </a:r>
            <a:endParaRPr lang="en-US" sz="2800" b="1" dirty="0"/>
          </a:p>
        </p:txBody>
      </p:sp>
      <p:sp>
        <p:nvSpPr>
          <p:cNvPr id="3" name="TextBox 2"/>
          <p:cNvSpPr txBox="1"/>
          <p:nvPr/>
        </p:nvSpPr>
        <p:spPr>
          <a:xfrm>
            <a:off x="102442" y="647640"/>
            <a:ext cx="1658916" cy="400110"/>
          </a:xfrm>
          <a:prstGeom prst="rect">
            <a:avLst/>
          </a:prstGeom>
        </p:spPr>
        <p:style>
          <a:lnRef idx="1">
            <a:schemeClr val="accent6"/>
          </a:lnRef>
          <a:fillRef idx="2">
            <a:schemeClr val="accent6"/>
          </a:fillRef>
          <a:effectRef idx="1">
            <a:schemeClr val="accent6"/>
          </a:effectRef>
          <a:fontRef idx="minor">
            <a:schemeClr val="dk1"/>
          </a:fontRef>
        </p:style>
        <p:txBody>
          <a:bodyPr wrap="none" rtlCol="0">
            <a:spAutoFit/>
          </a:bodyPr>
          <a:lstStyle/>
          <a:p>
            <a:r>
              <a:rPr lang="en-US" sz="2000" b="1" dirty="0" smtClean="0"/>
              <a:t>Pathogenesis:</a:t>
            </a:r>
            <a:endParaRPr lang="en-US" sz="2000" b="1" dirty="0"/>
          </a:p>
        </p:txBody>
      </p:sp>
      <p:sp>
        <p:nvSpPr>
          <p:cNvPr id="4" name="TextBox 3"/>
          <p:cNvSpPr txBox="1"/>
          <p:nvPr/>
        </p:nvSpPr>
        <p:spPr>
          <a:xfrm>
            <a:off x="1" y="1062171"/>
            <a:ext cx="9144000" cy="4024179"/>
          </a:xfrm>
          <a:prstGeom prst="rect">
            <a:avLst/>
          </a:prstGeom>
          <a:noFill/>
        </p:spPr>
        <p:txBody>
          <a:bodyPr wrap="square" rtlCol="0">
            <a:spAutoFit/>
          </a:bodyPr>
          <a:lstStyle/>
          <a:p>
            <a:pPr algn="just"/>
            <a:r>
              <a:rPr lang="en-US" dirty="0" smtClean="0"/>
              <a:t>It has participation by </a:t>
            </a:r>
            <a:r>
              <a:rPr lang="en-US" b="1" dirty="0" smtClean="0"/>
              <a:t>IgG &amp; IgM Abs</a:t>
            </a:r>
            <a:r>
              <a:rPr lang="en-US" dirty="0" smtClean="0"/>
              <a:t>, tissue macrophages, platelets, NK cells, neutrophils, eosinophils and complement system. It is </a:t>
            </a:r>
            <a:r>
              <a:rPr lang="en-US" dirty="0" smtClean="0">
                <a:solidFill>
                  <a:srgbClr val="7030A0"/>
                </a:solidFill>
              </a:rPr>
              <a:t>tissue specific </a:t>
            </a:r>
            <a:r>
              <a:rPr lang="en-US" dirty="0" smtClean="0"/>
              <a:t>and reaction occurs after antibodies bind to tissue specific antigens, most often on </a:t>
            </a:r>
            <a:r>
              <a:rPr lang="en-US" dirty="0" smtClean="0">
                <a:solidFill>
                  <a:srgbClr val="7030A0"/>
                </a:solidFill>
              </a:rPr>
              <a:t>blood cells</a:t>
            </a:r>
            <a:r>
              <a:rPr lang="en-US" dirty="0" smtClean="0"/>
              <a:t>.</a:t>
            </a:r>
          </a:p>
          <a:p>
            <a:pPr marL="400050" indent="-400050" algn="just">
              <a:buFont typeface="+mj-lt"/>
              <a:buAutoNum type="romanLcPeriod"/>
            </a:pPr>
            <a:r>
              <a:rPr lang="en-US" dirty="0" smtClean="0"/>
              <a:t>Ag on the surface of target cell (foreign cell) attracts and binds Fab portion of the Ab (IgG or IgM) forms </a:t>
            </a:r>
            <a:r>
              <a:rPr lang="en-US" i="1" dirty="0" smtClean="0">
                <a:solidFill>
                  <a:srgbClr val="7030A0"/>
                </a:solidFill>
              </a:rPr>
              <a:t>Ag-Ab complex.</a:t>
            </a:r>
          </a:p>
          <a:p>
            <a:pPr marL="400050" indent="-400050" algn="just">
              <a:buFont typeface="+mj-lt"/>
              <a:buAutoNum type="romanLcPeriod"/>
            </a:pPr>
            <a:endParaRPr lang="en-US" sz="1000" dirty="0" smtClean="0"/>
          </a:p>
          <a:p>
            <a:pPr marL="400050" indent="-400050" algn="just">
              <a:buFont typeface="+mj-lt"/>
              <a:buAutoNum type="romanLcPeriod"/>
            </a:pPr>
            <a:r>
              <a:rPr lang="en-US" dirty="0" smtClean="0"/>
              <a:t>The unattached Fc fragment of Abs forms a link between the </a:t>
            </a:r>
            <a:r>
              <a:rPr lang="en-US" i="1" dirty="0" smtClean="0">
                <a:solidFill>
                  <a:srgbClr val="7030A0"/>
                </a:solidFill>
              </a:rPr>
              <a:t>antigen and complement</a:t>
            </a:r>
            <a:r>
              <a:rPr lang="en-US" dirty="0" smtClean="0"/>
              <a:t>.</a:t>
            </a:r>
          </a:p>
          <a:p>
            <a:pPr marL="400050" indent="-400050" algn="just">
              <a:buFont typeface="+mj-lt"/>
              <a:buAutoNum type="romanLcPeriod"/>
            </a:pPr>
            <a:endParaRPr lang="en-US" sz="1050" dirty="0" smtClean="0"/>
          </a:p>
          <a:p>
            <a:pPr marL="400050" indent="-400050" algn="just">
              <a:buFont typeface="+mj-lt"/>
              <a:buAutoNum type="romanLcPeriod"/>
            </a:pPr>
            <a:r>
              <a:rPr lang="en-US" dirty="0" smtClean="0"/>
              <a:t>These causes </a:t>
            </a:r>
            <a:r>
              <a:rPr lang="en-US" i="1" dirty="0" smtClean="0">
                <a:solidFill>
                  <a:srgbClr val="7030A0"/>
                </a:solidFill>
              </a:rPr>
              <a:t>activation</a:t>
            </a:r>
            <a:r>
              <a:rPr lang="en-US" dirty="0" smtClean="0"/>
              <a:t> of classical pathway of serum </a:t>
            </a:r>
            <a:r>
              <a:rPr lang="en-US" i="1" dirty="0" smtClean="0">
                <a:solidFill>
                  <a:srgbClr val="7030A0"/>
                </a:solidFill>
              </a:rPr>
              <a:t>complement</a:t>
            </a:r>
            <a:r>
              <a:rPr lang="en-US" dirty="0" smtClean="0"/>
              <a:t> which generates activated complement components,</a:t>
            </a:r>
            <a:r>
              <a:rPr lang="en-US" dirty="0" smtClean="0">
                <a:solidFill>
                  <a:srgbClr val="7030A0"/>
                </a:solidFill>
              </a:rPr>
              <a:t> C3b</a:t>
            </a:r>
            <a:r>
              <a:rPr lang="en-US" dirty="0" smtClean="0"/>
              <a:t>.</a:t>
            </a:r>
          </a:p>
          <a:p>
            <a:pPr marL="400050" indent="-400050" algn="just">
              <a:buFont typeface="+mj-lt"/>
              <a:buAutoNum type="romanLcPeriod"/>
            </a:pPr>
            <a:endParaRPr lang="en-US" sz="1000" dirty="0" smtClean="0"/>
          </a:p>
          <a:p>
            <a:pPr marL="400050" indent="-400050" algn="just">
              <a:buFont typeface="+mj-lt"/>
              <a:buAutoNum type="romanLcPeriod"/>
            </a:pPr>
            <a:r>
              <a:rPr lang="en-US" dirty="0" smtClean="0"/>
              <a:t>Activated </a:t>
            </a:r>
            <a:r>
              <a:rPr lang="en-US" i="1" dirty="0" smtClean="0">
                <a:solidFill>
                  <a:srgbClr val="7030A0"/>
                </a:solidFill>
              </a:rPr>
              <a:t>C3b bound to target cell</a:t>
            </a:r>
            <a:r>
              <a:rPr lang="en-US" dirty="0" smtClean="0"/>
              <a:t>, acts as opsonin and attracts phagocytes to the site of cell injury and initiates </a:t>
            </a:r>
            <a:r>
              <a:rPr lang="en-US" i="1" dirty="0" smtClean="0">
                <a:solidFill>
                  <a:srgbClr val="7030A0"/>
                </a:solidFill>
              </a:rPr>
              <a:t>phagocytosis</a:t>
            </a:r>
            <a:r>
              <a:rPr lang="en-US" dirty="0" smtClean="0"/>
              <a:t>.</a:t>
            </a:r>
          </a:p>
          <a:p>
            <a:pPr marL="400050" indent="-400050" algn="just">
              <a:buFont typeface="+mj-lt"/>
              <a:buAutoNum type="romanLcPeriod"/>
            </a:pPr>
            <a:endParaRPr lang="en-US" sz="900" dirty="0" smtClean="0"/>
          </a:p>
          <a:p>
            <a:pPr marL="400050" indent="-400050" algn="just">
              <a:buFont typeface="+mj-lt"/>
              <a:buAutoNum type="romanLcPeriod"/>
            </a:pPr>
            <a:r>
              <a:rPr lang="en-US" dirty="0" smtClean="0"/>
              <a:t>Ag-</a:t>
            </a:r>
            <a:r>
              <a:rPr lang="en-US" dirty="0" err="1" smtClean="0"/>
              <a:t>Ab</a:t>
            </a:r>
            <a:r>
              <a:rPr lang="en-US" dirty="0" smtClean="0"/>
              <a:t> complex also activates complement system and exposes </a:t>
            </a:r>
            <a:r>
              <a:rPr lang="en-US" i="1" dirty="0" smtClean="0">
                <a:solidFill>
                  <a:srgbClr val="7030A0"/>
                </a:solidFill>
              </a:rPr>
              <a:t>membrane attack complex (MAC) that attcks and destroy the target cell</a:t>
            </a:r>
            <a:r>
              <a:rPr lang="en-US" dirty="0" smtClean="0"/>
              <a:t>.</a:t>
            </a:r>
            <a:endParaRPr lang="en-US" dirty="0"/>
          </a:p>
        </p:txBody>
      </p:sp>
    </p:spTree>
  </p:cSld>
  <p:clrMapOvr>
    <a:masterClrMapping/>
  </p:clrMapOvr>
  <p:transition spd="slow">
    <p:wipe dir="r"/>
  </p:transition>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figure_18_05_unlabeled"/>
          <p:cNvPicPr>
            <a:picLocks noChangeAspect="1" noChangeArrowheads="1"/>
          </p:cNvPicPr>
          <p:nvPr/>
        </p:nvPicPr>
        <p:blipFill>
          <a:blip r:embed="rId2"/>
          <a:srcRect/>
          <a:stretch>
            <a:fillRect/>
          </a:stretch>
        </p:blipFill>
        <p:spPr bwMode="auto">
          <a:xfrm>
            <a:off x="228601" y="971551"/>
            <a:ext cx="8548687" cy="3534965"/>
          </a:xfrm>
          <a:prstGeom prst="rect">
            <a:avLst/>
          </a:prstGeom>
          <a:noFill/>
        </p:spPr>
      </p:pic>
      <p:sp>
        <p:nvSpPr>
          <p:cNvPr id="3" name="Rectangle 2"/>
          <p:cNvSpPr/>
          <p:nvPr/>
        </p:nvSpPr>
        <p:spPr>
          <a:xfrm>
            <a:off x="2209801" y="4705350"/>
            <a:ext cx="3775393" cy="369332"/>
          </a:xfrm>
          <a:prstGeom prst="rect">
            <a:avLst/>
          </a:prstGeom>
        </p:spPr>
        <p:style>
          <a:lnRef idx="1">
            <a:schemeClr val="accent6"/>
          </a:lnRef>
          <a:fillRef idx="2">
            <a:schemeClr val="accent6"/>
          </a:fillRef>
          <a:effectRef idx="1">
            <a:schemeClr val="accent6"/>
          </a:effectRef>
          <a:fontRef idx="minor">
            <a:schemeClr val="dk1"/>
          </a:fontRef>
        </p:style>
        <p:txBody>
          <a:bodyPr wrap="none">
            <a:spAutoFit/>
          </a:bodyPr>
          <a:lstStyle/>
          <a:p>
            <a:r>
              <a:rPr lang="en-US" b="1" dirty="0" smtClean="0">
                <a:latin typeface="Arial" charset="0"/>
              </a:rPr>
              <a:t>Fig: </a:t>
            </a:r>
            <a:r>
              <a:rPr lang="en-US" b="1" dirty="0" smtClean="0">
                <a:solidFill>
                  <a:srgbClr val="000000"/>
                </a:solidFill>
                <a:latin typeface="Arial" charset="0"/>
              </a:rPr>
              <a:t>Events leading to hemolysis</a:t>
            </a:r>
            <a:endParaRPr lang="en-US" b="1" dirty="0"/>
          </a:p>
        </p:txBody>
      </p:sp>
      <p:sp>
        <p:nvSpPr>
          <p:cNvPr id="4" name="Text Box 4"/>
          <p:cNvSpPr txBox="1">
            <a:spLocks noChangeArrowheads="1"/>
          </p:cNvSpPr>
          <p:nvPr/>
        </p:nvSpPr>
        <p:spPr bwMode="auto">
          <a:xfrm>
            <a:off x="1447801" y="1200151"/>
            <a:ext cx="1735137" cy="286940"/>
          </a:xfrm>
          <a:prstGeom prst="rect">
            <a:avLst/>
          </a:prstGeom>
          <a:noFill/>
          <a:ln w="9525">
            <a:noFill/>
            <a:miter lim="800000"/>
            <a:headEnd/>
            <a:tailEnd/>
          </a:ln>
          <a:effectLst/>
        </p:spPr>
        <p:txBody>
          <a:bodyPr wrap="none" lIns="0" tIns="0" rIns="0" bIns="0"/>
          <a:lstStyle/>
          <a:p>
            <a:r>
              <a:rPr lang="en-US" sz="1200" b="1" dirty="0"/>
              <a:t>Type A antigens on red</a:t>
            </a:r>
            <a:br>
              <a:rPr lang="en-US" sz="1200" b="1" dirty="0"/>
            </a:br>
            <a:r>
              <a:rPr lang="en-US" sz="1200" b="1" dirty="0"/>
              <a:t>blood cells of patient</a:t>
            </a:r>
          </a:p>
        </p:txBody>
      </p:sp>
      <p:sp>
        <p:nvSpPr>
          <p:cNvPr id="5" name="Text Box 5"/>
          <p:cNvSpPr txBox="1">
            <a:spLocks noChangeArrowheads="1"/>
          </p:cNvSpPr>
          <p:nvPr/>
        </p:nvSpPr>
        <p:spPr bwMode="auto">
          <a:xfrm>
            <a:off x="2487612" y="1652587"/>
            <a:ext cx="611188" cy="257175"/>
          </a:xfrm>
          <a:prstGeom prst="rect">
            <a:avLst/>
          </a:prstGeom>
          <a:noFill/>
          <a:ln w="9525">
            <a:noFill/>
            <a:miter lim="800000"/>
            <a:headEnd/>
            <a:tailEnd/>
          </a:ln>
          <a:effectLst/>
        </p:spPr>
        <p:txBody>
          <a:bodyPr wrap="none" lIns="0" tIns="0" rIns="0" bIns="0"/>
          <a:lstStyle/>
          <a:p>
            <a:r>
              <a:rPr lang="en-US" sz="1200" b="1"/>
              <a:t>Anti-B</a:t>
            </a:r>
            <a:br>
              <a:rPr lang="en-US" sz="1200" b="1"/>
            </a:br>
            <a:r>
              <a:rPr lang="en-US" sz="1200" b="1"/>
              <a:t>antibody</a:t>
            </a:r>
          </a:p>
        </p:txBody>
      </p:sp>
      <p:sp>
        <p:nvSpPr>
          <p:cNvPr id="6" name="Text Box 6"/>
          <p:cNvSpPr txBox="1">
            <a:spLocks noChangeArrowheads="1"/>
          </p:cNvSpPr>
          <p:nvPr/>
        </p:nvSpPr>
        <p:spPr bwMode="auto">
          <a:xfrm>
            <a:off x="5762625" y="1469232"/>
            <a:ext cx="1630362" cy="248840"/>
          </a:xfrm>
          <a:prstGeom prst="rect">
            <a:avLst/>
          </a:prstGeom>
          <a:noFill/>
          <a:ln w="9525">
            <a:noFill/>
            <a:miter lim="800000"/>
            <a:headEnd/>
            <a:tailEnd/>
          </a:ln>
          <a:effectLst/>
        </p:spPr>
        <p:txBody>
          <a:bodyPr wrap="none" lIns="0" tIns="0" rIns="0" bIns="0"/>
          <a:lstStyle/>
          <a:p>
            <a:r>
              <a:rPr lang="en-US" sz="1200" b="1"/>
              <a:t>Donated red blood cells</a:t>
            </a:r>
            <a:br>
              <a:rPr lang="en-US" sz="1200" b="1"/>
            </a:br>
            <a:r>
              <a:rPr lang="en-US" sz="1200" b="1"/>
              <a:t>with B antigen</a:t>
            </a:r>
          </a:p>
        </p:txBody>
      </p:sp>
      <p:sp>
        <p:nvSpPr>
          <p:cNvPr id="7" name="Text Box 7"/>
          <p:cNvSpPr txBox="1">
            <a:spLocks noChangeArrowheads="1"/>
          </p:cNvSpPr>
          <p:nvPr/>
        </p:nvSpPr>
        <p:spPr bwMode="auto">
          <a:xfrm>
            <a:off x="5340350" y="2487215"/>
            <a:ext cx="889000" cy="147638"/>
          </a:xfrm>
          <a:prstGeom prst="rect">
            <a:avLst/>
          </a:prstGeom>
          <a:noFill/>
          <a:ln w="9525">
            <a:noFill/>
            <a:miter lim="800000"/>
            <a:headEnd/>
            <a:tailEnd/>
          </a:ln>
          <a:effectLst/>
        </p:spPr>
        <p:txBody>
          <a:bodyPr wrap="none" lIns="0" tIns="0" rIns="0" bIns="0"/>
          <a:lstStyle/>
          <a:p>
            <a:r>
              <a:rPr lang="en-US" sz="1200" b="1"/>
              <a:t>Complement</a:t>
            </a:r>
          </a:p>
        </p:txBody>
      </p:sp>
      <p:sp>
        <p:nvSpPr>
          <p:cNvPr id="8" name="Text Box 8"/>
          <p:cNvSpPr txBox="1">
            <a:spLocks noChangeArrowheads="1"/>
          </p:cNvSpPr>
          <p:nvPr/>
        </p:nvSpPr>
        <p:spPr bwMode="auto">
          <a:xfrm>
            <a:off x="7897812" y="2853928"/>
            <a:ext cx="889000" cy="147638"/>
          </a:xfrm>
          <a:prstGeom prst="rect">
            <a:avLst/>
          </a:prstGeom>
          <a:noFill/>
          <a:ln w="9525">
            <a:noFill/>
            <a:miter lim="800000"/>
            <a:headEnd/>
            <a:tailEnd/>
          </a:ln>
          <a:effectLst/>
        </p:spPr>
        <p:txBody>
          <a:bodyPr wrap="none" lIns="0" tIns="0" rIns="0" bIns="0"/>
          <a:lstStyle/>
          <a:p>
            <a:r>
              <a:rPr lang="en-US" sz="1200" b="1"/>
              <a:t>Hemoglobin</a:t>
            </a:r>
          </a:p>
        </p:txBody>
      </p:sp>
      <p:sp>
        <p:nvSpPr>
          <p:cNvPr id="9" name="Text Box 9"/>
          <p:cNvSpPr txBox="1">
            <a:spLocks noChangeArrowheads="1"/>
          </p:cNvSpPr>
          <p:nvPr/>
        </p:nvSpPr>
        <p:spPr bwMode="auto">
          <a:xfrm>
            <a:off x="4976813" y="2095500"/>
            <a:ext cx="889000" cy="147638"/>
          </a:xfrm>
          <a:prstGeom prst="rect">
            <a:avLst/>
          </a:prstGeom>
          <a:noFill/>
          <a:ln w="9525">
            <a:noFill/>
            <a:miter lim="800000"/>
            <a:headEnd/>
            <a:tailEnd/>
          </a:ln>
          <a:effectLst/>
        </p:spPr>
        <p:txBody>
          <a:bodyPr wrap="none" lIns="0" tIns="0" rIns="0" bIns="0"/>
          <a:lstStyle/>
          <a:p>
            <a:r>
              <a:rPr lang="en-US" sz="1400" b="1"/>
              <a:t>Transfusion</a:t>
            </a:r>
          </a:p>
        </p:txBody>
      </p:sp>
      <p:sp>
        <p:nvSpPr>
          <p:cNvPr id="10" name="Text Box 10"/>
          <p:cNvSpPr txBox="1">
            <a:spLocks noChangeArrowheads="1"/>
          </p:cNvSpPr>
          <p:nvPr/>
        </p:nvSpPr>
        <p:spPr bwMode="auto">
          <a:xfrm>
            <a:off x="6861175" y="4252912"/>
            <a:ext cx="889000" cy="147638"/>
          </a:xfrm>
          <a:prstGeom prst="rect">
            <a:avLst/>
          </a:prstGeom>
          <a:noFill/>
          <a:ln w="9525">
            <a:noFill/>
            <a:miter lim="800000"/>
            <a:headEnd/>
            <a:tailEnd/>
          </a:ln>
          <a:effectLst/>
        </p:spPr>
        <p:txBody>
          <a:bodyPr wrap="none" lIns="0" tIns="0" rIns="0" bIns="0"/>
          <a:lstStyle/>
          <a:p>
            <a:r>
              <a:rPr lang="en-US" sz="1400" b="1"/>
              <a:t>Hemolysis</a:t>
            </a:r>
          </a:p>
        </p:txBody>
      </p:sp>
      <p:sp>
        <p:nvSpPr>
          <p:cNvPr id="11" name="Text Box 11"/>
          <p:cNvSpPr txBox="1">
            <a:spLocks noChangeArrowheads="1"/>
          </p:cNvSpPr>
          <p:nvPr/>
        </p:nvSpPr>
        <p:spPr bwMode="auto">
          <a:xfrm>
            <a:off x="3727451" y="3896915"/>
            <a:ext cx="1509713" cy="276225"/>
          </a:xfrm>
          <a:prstGeom prst="rect">
            <a:avLst/>
          </a:prstGeom>
          <a:noFill/>
          <a:ln w="9525">
            <a:noFill/>
            <a:miter lim="800000"/>
            <a:headEnd/>
            <a:tailEnd/>
          </a:ln>
          <a:effectLst/>
        </p:spPr>
        <p:txBody>
          <a:bodyPr wrap="none" lIns="0" tIns="0" rIns="0" bIns="0"/>
          <a:lstStyle/>
          <a:p>
            <a:r>
              <a:rPr lang="en-US" sz="1400" b="1"/>
              <a:t>Agglutination and</a:t>
            </a:r>
            <a:br>
              <a:rPr lang="en-US" sz="1400" b="1"/>
            </a:br>
            <a:r>
              <a:rPr lang="en-US" sz="1400" b="1"/>
              <a:t>complement binding</a:t>
            </a:r>
          </a:p>
        </p:txBody>
      </p:sp>
      <p:sp>
        <p:nvSpPr>
          <p:cNvPr id="12" name="Line 12"/>
          <p:cNvSpPr>
            <a:spLocks noChangeShapeType="1"/>
          </p:cNvSpPr>
          <p:nvPr/>
        </p:nvSpPr>
        <p:spPr bwMode="auto">
          <a:xfrm flipH="1">
            <a:off x="1968501" y="1443037"/>
            <a:ext cx="52387" cy="357188"/>
          </a:xfrm>
          <a:prstGeom prst="line">
            <a:avLst/>
          </a:prstGeom>
          <a:noFill/>
          <a:ln w="12700">
            <a:solidFill>
              <a:schemeClr val="tx1"/>
            </a:solidFill>
            <a:round/>
            <a:headEnd/>
            <a:tailEnd/>
          </a:ln>
          <a:effectLst/>
        </p:spPr>
        <p:txBody>
          <a:bodyPr wrap="none" anchor="ctr"/>
          <a:lstStyle/>
          <a:p>
            <a:endParaRPr lang="en-US" sz="2000"/>
          </a:p>
        </p:txBody>
      </p:sp>
      <p:sp>
        <p:nvSpPr>
          <p:cNvPr id="13" name="Line 13"/>
          <p:cNvSpPr>
            <a:spLocks noChangeShapeType="1"/>
          </p:cNvSpPr>
          <p:nvPr/>
        </p:nvSpPr>
        <p:spPr bwMode="auto">
          <a:xfrm>
            <a:off x="2735262" y="1900238"/>
            <a:ext cx="0" cy="465534"/>
          </a:xfrm>
          <a:prstGeom prst="line">
            <a:avLst/>
          </a:prstGeom>
          <a:noFill/>
          <a:ln w="12700">
            <a:solidFill>
              <a:schemeClr val="tx1"/>
            </a:solidFill>
            <a:round/>
            <a:headEnd/>
            <a:tailEnd/>
          </a:ln>
          <a:effectLst/>
        </p:spPr>
        <p:txBody>
          <a:bodyPr wrap="none" anchor="ctr"/>
          <a:lstStyle/>
          <a:p>
            <a:endParaRPr lang="en-US" sz="2000"/>
          </a:p>
        </p:txBody>
      </p:sp>
      <p:sp>
        <p:nvSpPr>
          <p:cNvPr id="14" name="Line 14"/>
          <p:cNvSpPr>
            <a:spLocks noChangeShapeType="1"/>
          </p:cNvSpPr>
          <p:nvPr/>
        </p:nvSpPr>
        <p:spPr bwMode="auto">
          <a:xfrm flipV="1">
            <a:off x="5394325" y="1671638"/>
            <a:ext cx="317500" cy="148828"/>
          </a:xfrm>
          <a:prstGeom prst="line">
            <a:avLst/>
          </a:prstGeom>
          <a:noFill/>
          <a:ln w="12700">
            <a:solidFill>
              <a:schemeClr val="tx1"/>
            </a:solidFill>
            <a:round/>
            <a:headEnd/>
            <a:tailEnd/>
          </a:ln>
          <a:effectLst/>
        </p:spPr>
        <p:txBody>
          <a:bodyPr wrap="none" anchor="ctr"/>
          <a:lstStyle/>
          <a:p>
            <a:endParaRPr lang="en-US" sz="2000"/>
          </a:p>
        </p:txBody>
      </p:sp>
      <p:sp>
        <p:nvSpPr>
          <p:cNvPr id="15" name="Line 15"/>
          <p:cNvSpPr>
            <a:spLocks noChangeShapeType="1"/>
          </p:cNvSpPr>
          <p:nvPr/>
        </p:nvSpPr>
        <p:spPr bwMode="auto">
          <a:xfrm>
            <a:off x="5754689" y="2639616"/>
            <a:ext cx="39687" cy="327422"/>
          </a:xfrm>
          <a:prstGeom prst="line">
            <a:avLst/>
          </a:prstGeom>
          <a:noFill/>
          <a:ln w="12700">
            <a:solidFill>
              <a:schemeClr val="tx1"/>
            </a:solidFill>
            <a:round/>
            <a:headEnd/>
            <a:tailEnd/>
          </a:ln>
          <a:effectLst/>
        </p:spPr>
        <p:txBody>
          <a:bodyPr wrap="none" anchor="ctr"/>
          <a:lstStyle/>
          <a:p>
            <a:endParaRPr lang="en-US" sz="2000"/>
          </a:p>
        </p:txBody>
      </p:sp>
      <p:sp>
        <p:nvSpPr>
          <p:cNvPr id="16" name="Line 16"/>
          <p:cNvSpPr>
            <a:spLocks noChangeShapeType="1"/>
          </p:cNvSpPr>
          <p:nvPr/>
        </p:nvSpPr>
        <p:spPr bwMode="auto">
          <a:xfrm flipH="1">
            <a:off x="8251826" y="3001565"/>
            <a:ext cx="39687" cy="506016"/>
          </a:xfrm>
          <a:prstGeom prst="line">
            <a:avLst/>
          </a:prstGeom>
          <a:noFill/>
          <a:ln w="12700">
            <a:solidFill>
              <a:schemeClr val="tx1"/>
            </a:solidFill>
            <a:round/>
            <a:headEnd/>
            <a:tailEnd/>
          </a:ln>
          <a:effectLst/>
        </p:spPr>
        <p:txBody>
          <a:bodyPr wrap="none" anchor="ctr"/>
          <a:lstStyle/>
          <a:p>
            <a:endParaRPr lang="en-US" sz="2000"/>
          </a:p>
        </p:txBody>
      </p:sp>
    </p:spTree>
  </p:cSld>
  <p:clrMapOvr>
    <a:masterClrMapping/>
  </p:clrMapOvr>
  <p:transition spd="slow">
    <p:wipe dir="r"/>
  </p:transition>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6200" y="4279552"/>
            <a:ext cx="8458200" cy="338554"/>
          </a:xfrm>
          <a:prstGeom prst="rect">
            <a:avLst/>
          </a:prstGeom>
        </p:spPr>
        <p:style>
          <a:lnRef idx="1">
            <a:schemeClr val="accent5"/>
          </a:lnRef>
          <a:fillRef idx="2">
            <a:schemeClr val="accent5"/>
          </a:fillRef>
          <a:effectRef idx="1">
            <a:schemeClr val="accent5"/>
          </a:effectRef>
          <a:fontRef idx="minor">
            <a:schemeClr val="dk1"/>
          </a:fontRef>
        </p:style>
        <p:txBody>
          <a:bodyPr wrap="square">
            <a:spAutoFit/>
          </a:bodyPr>
          <a:lstStyle/>
          <a:p>
            <a:pPr algn="just"/>
            <a:r>
              <a:rPr lang="en-US" sz="1600" b="1" dirty="0" smtClean="0">
                <a:latin typeface="Arial" charset="0"/>
              </a:rPr>
              <a:t>Fig: Events in the development of hemolytic disease of the newborn-overview</a:t>
            </a:r>
            <a:endParaRPr lang="en-US" sz="1600" b="1" dirty="0"/>
          </a:p>
        </p:txBody>
      </p:sp>
      <p:pic>
        <p:nvPicPr>
          <p:cNvPr id="6145" name="Picture 1" descr="C:\Users\krishna bastola\Desktop\jkjk.jpg"/>
          <p:cNvPicPr>
            <a:picLocks noChangeAspect="1" noChangeArrowheads="1"/>
          </p:cNvPicPr>
          <p:nvPr/>
        </p:nvPicPr>
        <p:blipFill>
          <a:blip r:embed="rId2"/>
          <a:srcRect/>
          <a:stretch>
            <a:fillRect/>
          </a:stretch>
        </p:blipFill>
        <p:spPr bwMode="auto">
          <a:xfrm>
            <a:off x="0" y="627330"/>
            <a:ext cx="4648200" cy="3316021"/>
          </a:xfrm>
          <a:prstGeom prst="rect">
            <a:avLst/>
          </a:prstGeom>
        </p:spPr>
        <p:style>
          <a:lnRef idx="2">
            <a:schemeClr val="accent1"/>
          </a:lnRef>
          <a:fillRef idx="1">
            <a:schemeClr val="lt1"/>
          </a:fillRef>
          <a:effectRef idx="0">
            <a:schemeClr val="accent1"/>
          </a:effectRef>
          <a:fontRef idx="minor">
            <a:schemeClr val="dk1"/>
          </a:fontRef>
        </p:style>
      </p:pic>
      <p:pic>
        <p:nvPicPr>
          <p:cNvPr id="6146" name="Picture 2" descr="C:\Users\krishna bastola\Desktop\lkl.jpg"/>
          <p:cNvPicPr>
            <a:picLocks noChangeAspect="1" noChangeArrowheads="1"/>
          </p:cNvPicPr>
          <p:nvPr/>
        </p:nvPicPr>
        <p:blipFill>
          <a:blip r:embed="rId3"/>
          <a:srcRect/>
          <a:stretch>
            <a:fillRect/>
          </a:stretch>
        </p:blipFill>
        <p:spPr bwMode="auto">
          <a:xfrm>
            <a:off x="4724400" y="627329"/>
            <a:ext cx="4419600" cy="3314700"/>
          </a:xfrm>
          <a:prstGeom prst="rect">
            <a:avLst/>
          </a:prstGeom>
        </p:spPr>
        <p:style>
          <a:lnRef idx="2">
            <a:schemeClr val="accent1"/>
          </a:lnRef>
          <a:fillRef idx="1">
            <a:schemeClr val="lt1"/>
          </a:fillRef>
          <a:effectRef idx="0">
            <a:schemeClr val="accent1"/>
          </a:effectRef>
          <a:fontRef idx="minor">
            <a:schemeClr val="dk1"/>
          </a:fontRef>
        </p:style>
      </p:pic>
    </p:spTree>
  </p:cSld>
  <p:clrMapOvr>
    <a:masterClrMapping/>
  </p:clrMapOvr>
  <p:transition spd="slow">
    <p:wipe dir="r"/>
  </p:transition>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figure_18_07_unlabeled"/>
          <p:cNvPicPr>
            <a:picLocks noChangeAspect="1" noChangeArrowheads="1"/>
          </p:cNvPicPr>
          <p:nvPr/>
        </p:nvPicPr>
        <p:blipFill>
          <a:blip r:embed="rId2"/>
          <a:srcRect/>
          <a:stretch>
            <a:fillRect/>
          </a:stretch>
        </p:blipFill>
        <p:spPr bwMode="auto">
          <a:xfrm>
            <a:off x="4040188" y="169069"/>
            <a:ext cx="4951413" cy="4938713"/>
          </a:xfrm>
          <a:prstGeom prst="rect">
            <a:avLst/>
          </a:prstGeom>
          <a:noFill/>
        </p:spPr>
      </p:pic>
      <p:pic>
        <p:nvPicPr>
          <p:cNvPr id="3" name="Picture 2" descr="figure_18_07_unlabeled"/>
          <p:cNvPicPr>
            <a:picLocks noChangeAspect="1" noChangeArrowheads="1"/>
          </p:cNvPicPr>
          <p:nvPr/>
        </p:nvPicPr>
        <p:blipFill>
          <a:blip r:embed="rId2"/>
          <a:srcRect/>
          <a:stretch>
            <a:fillRect/>
          </a:stretch>
        </p:blipFill>
        <p:spPr bwMode="auto">
          <a:xfrm>
            <a:off x="3543301" y="169069"/>
            <a:ext cx="4951413" cy="4938713"/>
          </a:xfrm>
          <a:prstGeom prst="rect">
            <a:avLst/>
          </a:prstGeom>
          <a:noFill/>
        </p:spPr>
      </p:pic>
      <p:sp>
        <p:nvSpPr>
          <p:cNvPr id="4" name="Text Box 4"/>
          <p:cNvSpPr txBox="1">
            <a:spLocks noChangeArrowheads="1"/>
          </p:cNvSpPr>
          <p:nvPr/>
        </p:nvSpPr>
        <p:spPr bwMode="auto">
          <a:xfrm>
            <a:off x="3592514" y="797719"/>
            <a:ext cx="560387" cy="109538"/>
          </a:xfrm>
          <a:prstGeom prst="rect">
            <a:avLst/>
          </a:prstGeom>
          <a:noFill/>
          <a:ln w="9525">
            <a:noFill/>
            <a:miter lim="800000"/>
            <a:headEnd/>
            <a:tailEnd/>
          </a:ln>
          <a:effectLst/>
        </p:spPr>
        <p:txBody>
          <a:bodyPr wrap="none" lIns="0" tIns="0" rIns="0" bIns="0"/>
          <a:lstStyle/>
          <a:p>
            <a:pPr>
              <a:lnSpc>
                <a:spcPct val="90000"/>
              </a:lnSpc>
            </a:pPr>
            <a:r>
              <a:rPr lang="en-US" sz="1200" b="1"/>
              <a:t>Platelet</a:t>
            </a:r>
          </a:p>
        </p:txBody>
      </p:sp>
      <p:sp>
        <p:nvSpPr>
          <p:cNvPr id="5" name="Text Box 5"/>
          <p:cNvSpPr txBox="1">
            <a:spLocks noChangeArrowheads="1"/>
          </p:cNvSpPr>
          <p:nvPr/>
        </p:nvSpPr>
        <p:spPr bwMode="auto">
          <a:xfrm>
            <a:off x="5834063" y="465535"/>
            <a:ext cx="361950" cy="119063"/>
          </a:xfrm>
          <a:prstGeom prst="rect">
            <a:avLst/>
          </a:prstGeom>
          <a:noFill/>
          <a:ln w="9525">
            <a:noFill/>
            <a:miter lim="800000"/>
            <a:headEnd/>
            <a:tailEnd/>
          </a:ln>
          <a:effectLst/>
        </p:spPr>
        <p:txBody>
          <a:bodyPr wrap="none" lIns="0" tIns="0" rIns="0" bIns="0"/>
          <a:lstStyle/>
          <a:p>
            <a:pPr>
              <a:lnSpc>
                <a:spcPct val="90000"/>
              </a:lnSpc>
            </a:pPr>
            <a:r>
              <a:rPr lang="en-US" sz="1200" b="1"/>
              <a:t>Drug</a:t>
            </a:r>
          </a:p>
        </p:txBody>
      </p:sp>
      <p:sp>
        <p:nvSpPr>
          <p:cNvPr id="6" name="Text Box 6"/>
          <p:cNvSpPr txBox="1">
            <a:spLocks noChangeArrowheads="1"/>
          </p:cNvSpPr>
          <p:nvPr/>
        </p:nvSpPr>
        <p:spPr bwMode="auto">
          <a:xfrm>
            <a:off x="3586164" y="1398985"/>
            <a:ext cx="904875" cy="238125"/>
          </a:xfrm>
          <a:prstGeom prst="rect">
            <a:avLst/>
          </a:prstGeom>
          <a:noFill/>
          <a:ln w="9525">
            <a:noFill/>
            <a:miter lim="800000"/>
            <a:headEnd/>
            <a:tailEnd/>
          </a:ln>
          <a:effectLst/>
        </p:spPr>
        <p:txBody>
          <a:bodyPr wrap="none" lIns="0" tIns="0" rIns="0" bIns="0"/>
          <a:lstStyle/>
          <a:p>
            <a:pPr>
              <a:lnSpc>
                <a:spcPct val="90000"/>
              </a:lnSpc>
            </a:pPr>
            <a:r>
              <a:rPr lang="en-US" sz="1200" b="1"/>
              <a:t>Drug-platelet</a:t>
            </a:r>
            <a:br>
              <a:rPr lang="en-US" sz="1200" b="1"/>
            </a:br>
            <a:r>
              <a:rPr lang="en-US" sz="1200" b="1"/>
              <a:t>complex</a:t>
            </a:r>
          </a:p>
        </p:txBody>
      </p:sp>
      <p:sp>
        <p:nvSpPr>
          <p:cNvPr id="7" name="Text Box 7"/>
          <p:cNvSpPr txBox="1">
            <a:spLocks noChangeArrowheads="1"/>
          </p:cNvSpPr>
          <p:nvPr/>
        </p:nvSpPr>
        <p:spPr bwMode="auto">
          <a:xfrm>
            <a:off x="6232526" y="960835"/>
            <a:ext cx="2227263" cy="258365"/>
          </a:xfrm>
          <a:prstGeom prst="rect">
            <a:avLst/>
          </a:prstGeom>
          <a:noFill/>
          <a:ln w="9525">
            <a:noFill/>
            <a:miter lim="800000"/>
            <a:headEnd/>
            <a:tailEnd/>
          </a:ln>
          <a:effectLst/>
        </p:spPr>
        <p:txBody>
          <a:bodyPr wrap="none" lIns="0" tIns="0" rIns="0" bIns="0"/>
          <a:lstStyle/>
          <a:p>
            <a:r>
              <a:rPr lang="en-US" sz="1200" b="1" dirty="0"/>
              <a:t>Drug molecules bind to platelets,</a:t>
            </a:r>
            <a:br>
              <a:rPr lang="en-US" sz="1200" b="1" dirty="0"/>
            </a:br>
            <a:r>
              <a:rPr lang="en-US" sz="1200" b="1" dirty="0"/>
              <a:t>forming drug-platelet complex.</a:t>
            </a:r>
          </a:p>
        </p:txBody>
      </p:sp>
      <p:sp>
        <p:nvSpPr>
          <p:cNvPr id="8" name="Text Box 8"/>
          <p:cNvSpPr txBox="1">
            <a:spLocks noChangeArrowheads="1"/>
          </p:cNvSpPr>
          <p:nvPr/>
        </p:nvSpPr>
        <p:spPr bwMode="auto">
          <a:xfrm>
            <a:off x="6635751" y="1521618"/>
            <a:ext cx="2127249" cy="592931"/>
          </a:xfrm>
          <a:prstGeom prst="rect">
            <a:avLst/>
          </a:prstGeom>
          <a:noFill/>
          <a:ln w="9525">
            <a:noFill/>
            <a:miter lim="800000"/>
            <a:headEnd/>
            <a:tailEnd/>
          </a:ln>
          <a:effectLst/>
        </p:spPr>
        <p:txBody>
          <a:bodyPr wrap="none" lIns="0" tIns="0" rIns="0" bIns="0"/>
          <a:lstStyle/>
          <a:p>
            <a:r>
              <a:rPr lang="en-US" sz="1200" b="1" dirty="0"/>
              <a:t>Complexes are antigenic,</a:t>
            </a:r>
            <a:br>
              <a:rPr lang="en-US" sz="1200" b="1" dirty="0"/>
            </a:br>
            <a:r>
              <a:rPr lang="en-US" sz="1200" b="1" dirty="0"/>
              <a:t>triggering a </a:t>
            </a:r>
            <a:r>
              <a:rPr lang="en-US" sz="1200" b="1" dirty="0" smtClean="0"/>
              <a:t>humoral</a:t>
            </a:r>
            <a:r>
              <a:rPr lang="en-US" sz="1200" b="1" dirty="0"/>
              <a:t> </a:t>
            </a:r>
            <a:r>
              <a:rPr lang="en-US" sz="1200" b="1" dirty="0" smtClean="0"/>
              <a:t>immune </a:t>
            </a:r>
          </a:p>
          <a:p>
            <a:r>
              <a:rPr lang="en-US" sz="1200" b="1" dirty="0" smtClean="0"/>
              <a:t>response</a:t>
            </a:r>
            <a:r>
              <a:rPr lang="en-US" sz="1200" b="1" dirty="0"/>
              <a:t>.</a:t>
            </a:r>
          </a:p>
        </p:txBody>
      </p:sp>
      <p:sp>
        <p:nvSpPr>
          <p:cNvPr id="9" name="Text Box 9"/>
          <p:cNvSpPr txBox="1">
            <a:spLocks noChangeArrowheads="1"/>
          </p:cNvSpPr>
          <p:nvPr/>
        </p:nvSpPr>
        <p:spPr bwMode="auto">
          <a:xfrm>
            <a:off x="6694488" y="2411016"/>
            <a:ext cx="1751012" cy="541734"/>
          </a:xfrm>
          <a:prstGeom prst="rect">
            <a:avLst/>
          </a:prstGeom>
          <a:noFill/>
          <a:ln w="9525">
            <a:noFill/>
            <a:miter lim="800000"/>
            <a:headEnd/>
            <a:tailEnd/>
          </a:ln>
          <a:effectLst/>
        </p:spPr>
        <p:txBody>
          <a:bodyPr wrap="none" lIns="0" tIns="0" rIns="0" bIns="0"/>
          <a:lstStyle/>
          <a:p>
            <a:r>
              <a:rPr lang="en-US" sz="1200" b="1" dirty="0"/>
              <a:t>Antibodies bind to drug </a:t>
            </a:r>
            <a:br>
              <a:rPr lang="en-US" sz="1200" b="1" dirty="0"/>
            </a:br>
            <a:r>
              <a:rPr lang="en-US" sz="1200" b="1" dirty="0"/>
              <a:t>molecules; complement</a:t>
            </a:r>
            <a:br>
              <a:rPr lang="en-US" sz="1200" b="1" dirty="0"/>
            </a:br>
            <a:r>
              <a:rPr lang="en-US" sz="1200" b="1" dirty="0"/>
              <a:t>binds to antibodies.</a:t>
            </a:r>
          </a:p>
        </p:txBody>
      </p:sp>
      <p:sp>
        <p:nvSpPr>
          <p:cNvPr id="10" name="Text Box 10"/>
          <p:cNvSpPr txBox="1">
            <a:spLocks noChangeArrowheads="1"/>
          </p:cNvSpPr>
          <p:nvPr/>
        </p:nvSpPr>
        <p:spPr bwMode="auto">
          <a:xfrm>
            <a:off x="6059489" y="3283744"/>
            <a:ext cx="917575" cy="140494"/>
          </a:xfrm>
          <a:prstGeom prst="rect">
            <a:avLst/>
          </a:prstGeom>
          <a:noFill/>
          <a:ln w="9525">
            <a:noFill/>
            <a:miter lim="800000"/>
            <a:headEnd/>
            <a:tailEnd/>
          </a:ln>
          <a:effectLst/>
        </p:spPr>
        <p:txBody>
          <a:bodyPr wrap="none" lIns="0" tIns="0" rIns="0" bIns="0"/>
          <a:lstStyle/>
          <a:p>
            <a:r>
              <a:rPr lang="en-US" sz="1200" b="1"/>
              <a:t>Complement</a:t>
            </a:r>
          </a:p>
        </p:txBody>
      </p:sp>
      <p:sp>
        <p:nvSpPr>
          <p:cNvPr id="11" name="Text Box 11"/>
          <p:cNvSpPr txBox="1">
            <a:spLocks noChangeArrowheads="1"/>
          </p:cNvSpPr>
          <p:nvPr/>
        </p:nvSpPr>
        <p:spPr bwMode="auto">
          <a:xfrm>
            <a:off x="6696075" y="3868342"/>
            <a:ext cx="1804988" cy="507206"/>
          </a:xfrm>
          <a:prstGeom prst="rect">
            <a:avLst/>
          </a:prstGeom>
          <a:noFill/>
          <a:ln w="9525">
            <a:noFill/>
            <a:miter lim="800000"/>
            <a:headEnd/>
            <a:tailEnd/>
          </a:ln>
          <a:effectLst/>
        </p:spPr>
        <p:txBody>
          <a:bodyPr wrap="none" lIns="0" tIns="0" rIns="0" bIns="0"/>
          <a:lstStyle/>
          <a:p>
            <a:r>
              <a:rPr lang="en-US" sz="1200" b="1"/>
              <a:t>Membrane attack</a:t>
            </a:r>
            <a:br>
              <a:rPr lang="en-US" sz="1200" b="1"/>
            </a:br>
            <a:r>
              <a:rPr lang="en-US" sz="1200" b="1"/>
              <a:t>complexes of complement</a:t>
            </a:r>
            <a:br>
              <a:rPr lang="en-US" sz="1200" b="1"/>
            </a:br>
            <a:r>
              <a:rPr lang="en-US" sz="1200" b="1"/>
              <a:t>lyse platelet, which leaks</a:t>
            </a:r>
            <a:br>
              <a:rPr lang="en-US" sz="1200" b="1"/>
            </a:br>
            <a:r>
              <a:rPr lang="en-US" sz="1200" b="1"/>
              <a:t>cytoplasm.</a:t>
            </a:r>
          </a:p>
        </p:txBody>
      </p:sp>
      <p:sp>
        <p:nvSpPr>
          <p:cNvPr id="12" name="Line 12"/>
          <p:cNvSpPr>
            <a:spLocks noChangeShapeType="1"/>
          </p:cNvSpPr>
          <p:nvPr/>
        </p:nvSpPr>
        <p:spPr bwMode="auto">
          <a:xfrm flipH="1">
            <a:off x="4119563" y="503634"/>
            <a:ext cx="423862" cy="336947"/>
          </a:xfrm>
          <a:prstGeom prst="line">
            <a:avLst/>
          </a:prstGeom>
          <a:noFill/>
          <a:ln w="12700">
            <a:solidFill>
              <a:schemeClr val="tx1"/>
            </a:solidFill>
            <a:round/>
            <a:headEnd/>
            <a:tailEnd/>
          </a:ln>
          <a:effectLst/>
        </p:spPr>
        <p:txBody>
          <a:bodyPr wrap="none" anchor="ctr"/>
          <a:lstStyle/>
          <a:p>
            <a:endParaRPr lang="en-US" sz="2000"/>
          </a:p>
        </p:txBody>
      </p:sp>
      <p:sp>
        <p:nvSpPr>
          <p:cNvPr id="13" name="Line 13"/>
          <p:cNvSpPr>
            <a:spLocks noChangeShapeType="1"/>
          </p:cNvSpPr>
          <p:nvPr/>
        </p:nvSpPr>
        <p:spPr bwMode="auto">
          <a:xfrm>
            <a:off x="4491038" y="1456135"/>
            <a:ext cx="950912" cy="238125"/>
          </a:xfrm>
          <a:prstGeom prst="line">
            <a:avLst/>
          </a:prstGeom>
          <a:noFill/>
          <a:ln w="12700">
            <a:solidFill>
              <a:schemeClr val="tx1"/>
            </a:solidFill>
            <a:round/>
            <a:headEnd/>
            <a:tailEnd/>
          </a:ln>
          <a:effectLst/>
        </p:spPr>
        <p:txBody>
          <a:bodyPr wrap="none" anchor="ctr"/>
          <a:lstStyle/>
          <a:p>
            <a:endParaRPr lang="en-US" sz="2000"/>
          </a:p>
        </p:txBody>
      </p:sp>
      <p:sp>
        <p:nvSpPr>
          <p:cNvPr id="14" name="Line 14"/>
          <p:cNvSpPr>
            <a:spLocks noChangeShapeType="1"/>
          </p:cNvSpPr>
          <p:nvPr/>
        </p:nvSpPr>
        <p:spPr bwMode="auto">
          <a:xfrm>
            <a:off x="5759451" y="3340894"/>
            <a:ext cx="265113" cy="0"/>
          </a:xfrm>
          <a:prstGeom prst="line">
            <a:avLst/>
          </a:prstGeom>
          <a:noFill/>
          <a:ln w="12700">
            <a:solidFill>
              <a:schemeClr val="tx1"/>
            </a:solidFill>
            <a:round/>
            <a:headEnd/>
            <a:tailEnd/>
          </a:ln>
          <a:effectLst/>
        </p:spPr>
        <p:txBody>
          <a:bodyPr wrap="none" anchor="ctr"/>
          <a:lstStyle/>
          <a:p>
            <a:endParaRPr lang="en-US" sz="2000"/>
          </a:p>
        </p:txBody>
      </p:sp>
      <p:sp>
        <p:nvSpPr>
          <p:cNvPr id="15" name="Rectangle 14"/>
          <p:cNvSpPr/>
          <p:nvPr/>
        </p:nvSpPr>
        <p:spPr>
          <a:xfrm>
            <a:off x="76200" y="4095750"/>
            <a:ext cx="3962401" cy="553998"/>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r>
              <a:rPr lang="en-US" sz="1600" b="1" dirty="0" smtClean="0">
                <a:latin typeface="Arial" charset="0"/>
              </a:rPr>
              <a:t>Fig: </a:t>
            </a:r>
            <a:r>
              <a:rPr lang="en-US" sz="1400" b="1" dirty="0" smtClean="0">
                <a:solidFill>
                  <a:srgbClr val="000000"/>
                </a:solidFill>
                <a:latin typeface="Arial" charset="0"/>
              </a:rPr>
              <a:t>Events in the development of immune thrombocytopenic </a:t>
            </a:r>
            <a:r>
              <a:rPr lang="en-US" sz="1400" b="1" dirty="0" err="1" smtClean="0">
                <a:solidFill>
                  <a:srgbClr val="000000"/>
                </a:solidFill>
                <a:latin typeface="Arial" charset="0"/>
              </a:rPr>
              <a:t>purpura</a:t>
            </a:r>
            <a:endParaRPr lang="en-US" sz="1600" b="1" dirty="0"/>
          </a:p>
        </p:txBody>
      </p:sp>
    </p:spTree>
  </p:cSld>
  <p:clrMapOvr>
    <a:masterClrMapping/>
  </p:clrMapOvr>
  <p:transition spd="slow">
    <p:wipe dir="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84520"/>
            <a:ext cx="9144000" cy="523220"/>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en-US" sz="2800" b="1" dirty="0" smtClean="0"/>
              <a:t>Methods Used in Pathology</a:t>
            </a:r>
            <a:endParaRPr lang="en-US" sz="2800" b="1" dirty="0"/>
          </a:p>
        </p:txBody>
      </p:sp>
      <p:sp>
        <p:nvSpPr>
          <p:cNvPr id="3" name="Rectangle 2"/>
          <p:cNvSpPr/>
          <p:nvPr/>
        </p:nvSpPr>
        <p:spPr>
          <a:xfrm>
            <a:off x="0" y="628650"/>
            <a:ext cx="9144000" cy="3508653"/>
          </a:xfrm>
          <a:prstGeom prst="rect">
            <a:avLst/>
          </a:prstGeom>
        </p:spPr>
        <p:txBody>
          <a:bodyPr wrap="square">
            <a:spAutoFit/>
          </a:bodyPr>
          <a:lstStyle/>
          <a:p>
            <a:pPr marL="457200" indent="-457200">
              <a:buAutoNum type="arabicPeriod"/>
            </a:pPr>
            <a:r>
              <a:rPr lang="en-US" sz="2400" b="1" dirty="0" smtClean="0"/>
              <a:t>Gross examination of organs</a:t>
            </a:r>
          </a:p>
          <a:p>
            <a:pPr marL="342900" indent="-342900">
              <a:buAutoNum type="arabicPeriod"/>
            </a:pPr>
            <a:endParaRPr lang="en-US" b="1" dirty="0" smtClean="0"/>
          </a:p>
          <a:p>
            <a:pPr lvl="1"/>
            <a:r>
              <a:rPr lang="en-US" sz="2000" b="1" dirty="0" smtClean="0"/>
              <a:t>a. Gross examination of organs has two major components</a:t>
            </a:r>
          </a:p>
          <a:p>
            <a:pPr marL="1771650" lvl="3" indent="-400050">
              <a:buAutoNum type="romanLcPeriod"/>
            </a:pPr>
            <a:r>
              <a:rPr lang="en-US" sz="2000" dirty="0" smtClean="0"/>
              <a:t>Identifying the organ (what organ)</a:t>
            </a:r>
          </a:p>
          <a:p>
            <a:pPr marL="1771650" lvl="3" indent="-400050">
              <a:buAutoNum type="romanLcPeriod"/>
            </a:pPr>
            <a:r>
              <a:rPr lang="en-US" sz="2000" dirty="0" smtClean="0"/>
              <a:t>Identifying the pathology (what's wrong)</a:t>
            </a:r>
          </a:p>
          <a:p>
            <a:pPr marL="1771650" lvl="3" indent="-400050">
              <a:buAutoNum type="romanLcPeriod"/>
            </a:pPr>
            <a:endParaRPr lang="en-US" sz="2000" dirty="0" smtClean="0"/>
          </a:p>
          <a:p>
            <a:pPr lvl="1"/>
            <a:r>
              <a:rPr lang="en-US" sz="2000" b="1" dirty="0" smtClean="0"/>
              <a:t>b. Useful gross features</a:t>
            </a:r>
          </a:p>
          <a:p>
            <a:pPr marL="1771650" lvl="3" indent="-400050">
              <a:buAutoNum type="romanLcPeriod"/>
            </a:pPr>
            <a:r>
              <a:rPr lang="en-US" sz="2000" dirty="0" smtClean="0"/>
              <a:t>Size</a:t>
            </a:r>
          </a:p>
          <a:p>
            <a:pPr marL="1771650" lvl="3" indent="-400050">
              <a:buAutoNum type="romanLcPeriod"/>
            </a:pPr>
            <a:r>
              <a:rPr lang="en-US" sz="2000" dirty="0" smtClean="0"/>
              <a:t>Shape</a:t>
            </a:r>
          </a:p>
          <a:p>
            <a:pPr marL="1771650" lvl="3" indent="-400050">
              <a:buAutoNum type="romanLcPeriod"/>
            </a:pPr>
            <a:r>
              <a:rPr lang="en-US" sz="2000" dirty="0" smtClean="0"/>
              <a:t>Consistency</a:t>
            </a:r>
          </a:p>
          <a:p>
            <a:pPr marL="1771650" lvl="3" indent="-400050">
              <a:buAutoNum type="romanLcPeriod"/>
            </a:pPr>
            <a:r>
              <a:rPr lang="en-US" sz="2000" dirty="0" smtClean="0"/>
              <a:t>Color</a:t>
            </a:r>
            <a:endParaRPr lang="en-US" sz="2000" dirty="0"/>
          </a:p>
        </p:txBody>
      </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strVal val="#ppt_w*0.70"/>
                                          </p:val>
                                        </p:tav>
                                        <p:tav tm="100000">
                                          <p:val>
                                            <p:strVal val="#ppt_w"/>
                                          </p:val>
                                        </p:tav>
                                      </p:tavLst>
                                    </p:anim>
                                    <p:anim calcmode="lin" valueType="num">
                                      <p:cBhvr>
                                        <p:cTn id="8" dur="1000" fill="hold"/>
                                        <p:tgtEl>
                                          <p:spTgt spid="3"/>
                                        </p:tgtEl>
                                        <p:attrNameLst>
                                          <p:attrName>ppt_h</p:attrName>
                                        </p:attrNameLst>
                                      </p:cBhvr>
                                      <p:tavLst>
                                        <p:tav tm="0">
                                          <p:val>
                                            <p:strVal val="#ppt_h"/>
                                          </p:val>
                                        </p:tav>
                                        <p:tav tm="100000">
                                          <p:val>
                                            <p:strVal val="#ppt_h"/>
                                          </p:val>
                                        </p:tav>
                                      </p:tavLst>
                                    </p:anim>
                                    <p:animEffect transition="in" filter="fade">
                                      <p:cBhvr>
                                        <p:cTn id="9"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14300"/>
            <a:ext cx="9144000" cy="523220"/>
          </a:xfrm>
          <a:prstGeom prst="rect">
            <a:avLst/>
          </a:prstGeom>
        </p:spPr>
        <p:style>
          <a:lnRef idx="1">
            <a:schemeClr val="accent6"/>
          </a:lnRef>
          <a:fillRef idx="3">
            <a:schemeClr val="accent6"/>
          </a:fillRef>
          <a:effectRef idx="2">
            <a:schemeClr val="accent6"/>
          </a:effectRef>
          <a:fontRef idx="minor">
            <a:schemeClr val="lt1"/>
          </a:fontRef>
        </p:style>
        <p:txBody>
          <a:bodyPr wrap="square" rtlCol="0">
            <a:spAutoFit/>
          </a:bodyPr>
          <a:lstStyle/>
          <a:p>
            <a:pPr algn="ctr"/>
            <a:r>
              <a:rPr lang="en-US" sz="2800" b="1" dirty="0" smtClean="0"/>
              <a:t>Types of hypersensitivity reactions </a:t>
            </a:r>
            <a:endParaRPr lang="en-US" sz="2800" b="1" dirty="0"/>
          </a:p>
        </p:txBody>
      </p:sp>
      <p:sp>
        <p:nvSpPr>
          <p:cNvPr id="3" name="TextBox 2"/>
          <p:cNvSpPr txBox="1"/>
          <p:nvPr/>
        </p:nvSpPr>
        <p:spPr>
          <a:xfrm>
            <a:off x="76200" y="800040"/>
            <a:ext cx="4022063" cy="400110"/>
          </a:xfrm>
          <a:prstGeom prst="rect">
            <a:avLst/>
          </a:prstGeom>
        </p:spPr>
        <p:style>
          <a:lnRef idx="1">
            <a:schemeClr val="accent4"/>
          </a:lnRef>
          <a:fillRef idx="2">
            <a:schemeClr val="accent4"/>
          </a:fillRef>
          <a:effectRef idx="1">
            <a:schemeClr val="accent4"/>
          </a:effectRef>
          <a:fontRef idx="minor">
            <a:schemeClr val="dk1"/>
          </a:fontRef>
        </p:style>
        <p:txBody>
          <a:bodyPr wrap="none" rtlCol="0">
            <a:spAutoFit/>
          </a:bodyPr>
          <a:lstStyle/>
          <a:p>
            <a:r>
              <a:rPr lang="en-US" sz="2000" b="1" dirty="0" smtClean="0"/>
              <a:t>Type III (Immune complex) reaction:</a:t>
            </a:r>
            <a:endParaRPr lang="en-US" sz="2000" b="1" dirty="0"/>
          </a:p>
        </p:txBody>
      </p:sp>
      <p:sp>
        <p:nvSpPr>
          <p:cNvPr id="4" name="TextBox 3"/>
          <p:cNvSpPr txBox="1"/>
          <p:nvPr/>
        </p:nvSpPr>
        <p:spPr>
          <a:xfrm>
            <a:off x="0" y="1467981"/>
            <a:ext cx="9144000" cy="2246769"/>
          </a:xfrm>
          <a:prstGeom prst="rect">
            <a:avLst/>
          </a:prstGeom>
          <a:noFill/>
        </p:spPr>
        <p:txBody>
          <a:bodyPr wrap="square" rtlCol="0">
            <a:spAutoFit/>
          </a:bodyPr>
          <a:lstStyle/>
          <a:p>
            <a:pPr marL="457200" indent="-457200" algn="just">
              <a:buFont typeface="Arial" pitchFamily="34" charset="0"/>
              <a:buChar char="•"/>
            </a:pPr>
            <a:r>
              <a:rPr lang="en-US" sz="2000" dirty="0" smtClean="0"/>
              <a:t>Type III reactions result from </a:t>
            </a:r>
            <a:r>
              <a:rPr lang="en-US" sz="2000" dirty="0" smtClean="0">
                <a:solidFill>
                  <a:srgbClr val="7030A0"/>
                </a:solidFill>
              </a:rPr>
              <a:t>deposition of Ag-Ab complexes on tissues</a:t>
            </a:r>
            <a:r>
              <a:rPr lang="en-US" sz="2000" dirty="0" smtClean="0"/>
              <a:t>, which is followed by </a:t>
            </a:r>
            <a:r>
              <a:rPr lang="en-US" sz="2000" dirty="0" smtClean="0">
                <a:solidFill>
                  <a:srgbClr val="7030A0"/>
                </a:solidFill>
              </a:rPr>
              <a:t>activation of the complement system </a:t>
            </a:r>
            <a:r>
              <a:rPr lang="en-US" sz="2000" dirty="0" smtClean="0"/>
              <a:t>and </a:t>
            </a:r>
            <a:r>
              <a:rPr lang="en-US" sz="2000" dirty="0" smtClean="0">
                <a:solidFill>
                  <a:srgbClr val="7030A0"/>
                </a:solidFill>
              </a:rPr>
              <a:t>inflammatory reaction, resulting in cell injury</a:t>
            </a:r>
            <a:r>
              <a:rPr lang="en-US" sz="2000" dirty="0" smtClean="0"/>
              <a:t>.</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 onset of type III reaction takes about 6 hours after exposure to the antigen.</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b="1" dirty="0" smtClean="0"/>
              <a:t>Examples</a:t>
            </a:r>
            <a:r>
              <a:rPr lang="en-US" sz="2000" dirty="0" smtClean="0"/>
              <a:t>: immune complex glomerulonephritis, rheumatoid arthritis, SLE, etc.</a:t>
            </a:r>
            <a:endParaRPr lang="en-US" sz="2000" dirty="0"/>
          </a:p>
        </p:txBody>
      </p:sp>
    </p:spTree>
  </p:cSld>
  <p:clrMapOvr>
    <a:masterClrMapping/>
  </p:clrMapOvr>
  <p:transition spd="slow">
    <p:wipe dir="r"/>
  </p:transition>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a:xfrm>
            <a:off x="76200" y="1348978"/>
            <a:ext cx="2209800" cy="384572"/>
          </a:xfrm>
          <a:prstGeom prst="rect">
            <a:avLst/>
          </a:prstGeom>
        </p:spPr>
        <p:style>
          <a:lnRef idx="1">
            <a:schemeClr val="accent6"/>
          </a:lnRef>
          <a:fillRef idx="2">
            <a:schemeClr val="accent6"/>
          </a:fillRef>
          <a:effectRef idx="1">
            <a:schemeClr val="accent6"/>
          </a:effectRef>
          <a:fontRef idx="minor">
            <a:schemeClr val="dk1"/>
          </a:fontRef>
        </p:style>
        <p: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smtClean="0">
                <a:ln>
                  <a:noFill/>
                </a:ln>
                <a:solidFill>
                  <a:schemeClr val="tx1"/>
                </a:solidFill>
                <a:effectLst/>
                <a:uLnTx/>
                <a:uFillTx/>
                <a:latin typeface="+mj-lt"/>
                <a:ea typeface="+mj-ea"/>
                <a:cs typeface="+mj-cs"/>
              </a:rPr>
              <a:t>Serum Sickness</a:t>
            </a:r>
            <a:endParaRPr kumimoji="0" lang="en-US" sz="2400" b="1" i="0" u="none" strike="noStrike" kern="1200" cap="none" spc="0" normalizeH="0" baseline="0" noProof="0" dirty="0">
              <a:ln>
                <a:noFill/>
              </a:ln>
              <a:solidFill>
                <a:schemeClr val="tx1"/>
              </a:solidFill>
              <a:effectLst/>
              <a:uLnTx/>
              <a:uFillTx/>
              <a:latin typeface="+mj-lt"/>
              <a:ea typeface="+mj-ea"/>
              <a:cs typeface="+mj-cs"/>
            </a:endParaRPr>
          </a:p>
        </p:txBody>
      </p:sp>
      <p:sp>
        <p:nvSpPr>
          <p:cNvPr id="3" name="Text Box 7"/>
          <p:cNvSpPr txBox="1">
            <a:spLocks noChangeArrowheads="1"/>
          </p:cNvSpPr>
          <p:nvPr/>
        </p:nvSpPr>
        <p:spPr bwMode="auto">
          <a:xfrm>
            <a:off x="0" y="1904821"/>
            <a:ext cx="9144000" cy="1200329"/>
          </a:xfrm>
          <a:prstGeom prst="rect">
            <a:avLst/>
          </a:prstGeom>
          <a:noFill/>
          <a:ln w="9525">
            <a:noFill/>
            <a:miter lim="800000"/>
            <a:headEnd/>
            <a:tailEnd/>
          </a:ln>
          <a:effectLst/>
        </p:spPr>
        <p:txBody>
          <a:bodyPr wrap="square">
            <a:spAutoFit/>
          </a:bodyPr>
          <a:lstStyle/>
          <a:p>
            <a:pPr>
              <a:spcBef>
                <a:spcPct val="50000"/>
              </a:spcBef>
            </a:pPr>
            <a:r>
              <a:rPr lang="en-US" sz="2400" dirty="0" smtClean="0"/>
              <a:t>It  is a </a:t>
            </a:r>
            <a:r>
              <a:rPr lang="en-US" sz="2400" dirty="0"/>
              <a:t>disease caused by the </a:t>
            </a:r>
            <a:r>
              <a:rPr lang="en-US" sz="2400" dirty="0">
                <a:solidFill>
                  <a:srgbClr val="FF0000"/>
                </a:solidFill>
              </a:rPr>
              <a:t>injection of large doses of a protein antigen </a:t>
            </a:r>
            <a:r>
              <a:rPr lang="en-US" sz="2400" dirty="0"/>
              <a:t>into the blood and characterized by the </a:t>
            </a:r>
            <a:r>
              <a:rPr lang="en-US" sz="2400" dirty="0">
                <a:solidFill>
                  <a:srgbClr val="FF0000"/>
                </a:solidFill>
              </a:rPr>
              <a:t>deposition of antigen-antibody complexes</a:t>
            </a:r>
            <a:r>
              <a:rPr lang="en-US" sz="2400" dirty="0"/>
              <a:t> in blood vessel walls, especially in the kidneys and joints</a:t>
            </a:r>
            <a:r>
              <a:rPr lang="en-US" dirty="0"/>
              <a:t>.</a:t>
            </a:r>
          </a:p>
        </p:txBody>
      </p:sp>
      <p:sp>
        <p:nvSpPr>
          <p:cNvPr id="4" name="TextBox 3"/>
          <p:cNvSpPr txBox="1"/>
          <p:nvPr/>
        </p:nvSpPr>
        <p:spPr>
          <a:xfrm>
            <a:off x="0" y="114300"/>
            <a:ext cx="9144000" cy="523220"/>
          </a:xfrm>
          <a:prstGeom prst="rect">
            <a:avLst/>
          </a:prstGeom>
        </p:spPr>
        <p:style>
          <a:lnRef idx="1">
            <a:schemeClr val="accent6"/>
          </a:lnRef>
          <a:fillRef idx="3">
            <a:schemeClr val="accent6"/>
          </a:fillRef>
          <a:effectRef idx="2">
            <a:schemeClr val="accent6"/>
          </a:effectRef>
          <a:fontRef idx="minor">
            <a:schemeClr val="lt1"/>
          </a:fontRef>
        </p:style>
        <p:txBody>
          <a:bodyPr wrap="square" rtlCol="0">
            <a:spAutoFit/>
          </a:bodyPr>
          <a:lstStyle/>
          <a:p>
            <a:pPr algn="ctr"/>
            <a:r>
              <a:rPr lang="en-US" sz="2800" b="1" dirty="0" smtClean="0"/>
              <a:t>Types of hypersensitivity reactions </a:t>
            </a:r>
            <a:endParaRPr lang="en-US" sz="2800" b="1" dirty="0"/>
          </a:p>
        </p:txBody>
      </p:sp>
      <p:sp>
        <p:nvSpPr>
          <p:cNvPr id="5" name="TextBox 4"/>
          <p:cNvSpPr txBox="1"/>
          <p:nvPr/>
        </p:nvSpPr>
        <p:spPr>
          <a:xfrm>
            <a:off x="76200" y="800040"/>
            <a:ext cx="4022063" cy="400110"/>
          </a:xfrm>
          <a:prstGeom prst="rect">
            <a:avLst/>
          </a:prstGeom>
        </p:spPr>
        <p:style>
          <a:lnRef idx="1">
            <a:schemeClr val="accent4"/>
          </a:lnRef>
          <a:fillRef idx="2">
            <a:schemeClr val="accent4"/>
          </a:fillRef>
          <a:effectRef idx="1">
            <a:schemeClr val="accent4"/>
          </a:effectRef>
          <a:fontRef idx="minor">
            <a:schemeClr val="dk1"/>
          </a:fontRef>
        </p:style>
        <p:txBody>
          <a:bodyPr wrap="none" rtlCol="0">
            <a:spAutoFit/>
          </a:bodyPr>
          <a:lstStyle/>
          <a:p>
            <a:r>
              <a:rPr lang="en-US" sz="2000" b="1" dirty="0" smtClean="0"/>
              <a:t>Type III (Immune complex) reaction:</a:t>
            </a:r>
            <a:endParaRPr lang="en-US" sz="2000" b="1" dirty="0"/>
          </a:p>
        </p:txBody>
      </p:sp>
    </p:spTree>
  </p:cSld>
  <p:clrMapOvr>
    <a:masterClrMapping/>
  </p:clrMapOvr>
  <p:transition spd="slow">
    <p:wipe dir="r"/>
  </p:transition>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50" name="Object 2"/>
          <p:cNvGraphicFramePr>
            <a:graphicFrameLocks noChangeAspect="1"/>
          </p:cNvGraphicFramePr>
          <p:nvPr/>
        </p:nvGraphicFramePr>
        <p:xfrm>
          <a:off x="0" y="742950"/>
          <a:ext cx="9144000" cy="4400550"/>
        </p:xfrm>
        <a:graphic>
          <a:graphicData uri="http://schemas.openxmlformats.org/presentationml/2006/ole">
            <mc:AlternateContent xmlns:mc="http://schemas.openxmlformats.org/markup-compatibility/2006">
              <mc:Choice xmlns:v="urn:schemas-microsoft-com:vml" Requires="v">
                <p:oleObj spid="_x0000_s2138" name="Bitmap Image" r:id="rId3" imgW="5934903" imgH="4505954" progId="PBrush">
                  <p:embed/>
                </p:oleObj>
              </mc:Choice>
              <mc:Fallback>
                <p:oleObj name="Bitmap Image" r:id="rId3" imgW="5934903" imgH="4505954" progId="PBrush">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742950"/>
                        <a:ext cx="9144000" cy="44005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 name="Rectangle 2"/>
          <p:cNvSpPr txBox="1">
            <a:spLocks noChangeArrowheads="1"/>
          </p:cNvSpPr>
          <p:nvPr/>
        </p:nvSpPr>
        <p:spPr>
          <a:xfrm>
            <a:off x="76200" y="285750"/>
            <a:ext cx="2209800" cy="457200"/>
          </a:xfrm>
          <a:prstGeom prst="rect">
            <a:avLst/>
          </a:prstGeom>
        </p:spPr>
        <p:style>
          <a:lnRef idx="1">
            <a:schemeClr val="accent6"/>
          </a:lnRef>
          <a:fillRef idx="2">
            <a:schemeClr val="accent6"/>
          </a:fillRef>
          <a:effectRef idx="1">
            <a:schemeClr val="accent6"/>
          </a:effectRef>
          <a:fontRef idx="minor">
            <a:schemeClr val="dk1"/>
          </a:fontRef>
        </p:style>
        <p: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400" b="1" i="0" u="none" strike="noStrike" kern="1200" cap="none" spc="0" normalizeH="0" baseline="0" noProof="0" dirty="0" smtClean="0">
                <a:ln>
                  <a:noFill/>
                </a:ln>
                <a:solidFill>
                  <a:schemeClr val="tx1"/>
                </a:solidFill>
                <a:effectLst/>
                <a:uLnTx/>
                <a:uFillTx/>
                <a:latin typeface="+mj-lt"/>
                <a:ea typeface="+mj-ea"/>
                <a:cs typeface="+mj-cs"/>
              </a:rPr>
              <a:t>Serum Sickness</a:t>
            </a:r>
            <a:endParaRPr kumimoji="0" lang="en-US" sz="2400" b="1"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p:transition spd="slow">
    <p:wipe dir="r"/>
  </p:transition>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14300"/>
            <a:ext cx="9144000" cy="523220"/>
          </a:xfrm>
          <a:prstGeom prst="rect">
            <a:avLst/>
          </a:prstGeom>
        </p:spPr>
        <p:style>
          <a:lnRef idx="1">
            <a:schemeClr val="accent6"/>
          </a:lnRef>
          <a:fillRef idx="3">
            <a:schemeClr val="accent6"/>
          </a:fillRef>
          <a:effectRef idx="2">
            <a:schemeClr val="accent6"/>
          </a:effectRef>
          <a:fontRef idx="minor">
            <a:schemeClr val="lt1"/>
          </a:fontRef>
        </p:style>
        <p:txBody>
          <a:bodyPr wrap="square" rtlCol="0">
            <a:spAutoFit/>
          </a:bodyPr>
          <a:lstStyle/>
          <a:p>
            <a:pPr algn="ctr"/>
            <a:r>
              <a:rPr lang="en-US" sz="2800" b="1" dirty="0" smtClean="0"/>
              <a:t>Types of hypersensitivity reactions </a:t>
            </a:r>
            <a:endParaRPr lang="en-US" sz="2800" b="1" dirty="0"/>
          </a:p>
        </p:txBody>
      </p:sp>
      <p:sp>
        <p:nvSpPr>
          <p:cNvPr id="3" name="TextBox 2"/>
          <p:cNvSpPr txBox="1"/>
          <p:nvPr/>
        </p:nvSpPr>
        <p:spPr>
          <a:xfrm>
            <a:off x="102442" y="754618"/>
            <a:ext cx="2525563" cy="369332"/>
          </a:xfrm>
          <a:prstGeom prst="rect">
            <a:avLst/>
          </a:prstGeom>
        </p:spPr>
        <p:style>
          <a:lnRef idx="1">
            <a:schemeClr val="accent6"/>
          </a:lnRef>
          <a:fillRef idx="2">
            <a:schemeClr val="accent6"/>
          </a:fillRef>
          <a:effectRef idx="1">
            <a:schemeClr val="accent6"/>
          </a:effectRef>
          <a:fontRef idx="minor">
            <a:schemeClr val="dk1"/>
          </a:fontRef>
        </p:style>
        <p:txBody>
          <a:bodyPr wrap="none" rtlCol="0">
            <a:spAutoFit/>
          </a:bodyPr>
          <a:lstStyle/>
          <a:p>
            <a:r>
              <a:rPr lang="en-US" b="1" dirty="0" smtClean="0"/>
              <a:t>Pathogenesis of type III:</a:t>
            </a:r>
            <a:endParaRPr lang="en-US" b="1" dirty="0"/>
          </a:p>
        </p:txBody>
      </p:sp>
      <p:sp>
        <p:nvSpPr>
          <p:cNvPr id="4" name="TextBox 3"/>
          <p:cNvSpPr txBox="1"/>
          <p:nvPr/>
        </p:nvSpPr>
        <p:spPr>
          <a:xfrm>
            <a:off x="1" y="1192232"/>
            <a:ext cx="9144000" cy="3970318"/>
          </a:xfrm>
          <a:prstGeom prst="rect">
            <a:avLst/>
          </a:prstGeom>
          <a:noFill/>
        </p:spPr>
        <p:txBody>
          <a:bodyPr wrap="square" rtlCol="0">
            <a:spAutoFit/>
          </a:bodyPr>
          <a:lstStyle/>
          <a:p>
            <a:pPr algn="just"/>
            <a:r>
              <a:rPr lang="en-US" dirty="0" smtClean="0">
                <a:solidFill>
                  <a:srgbClr val="7030A0"/>
                </a:solidFill>
              </a:rPr>
              <a:t>Deposition of Ag-Ab complex on tissues and subsequent sequence of cell injury takes place</a:t>
            </a:r>
            <a:r>
              <a:rPr lang="en-US" dirty="0" smtClean="0"/>
              <a:t>. It has participation by IgG &amp; IgM Abs, neutrophils, mast cells and complement.</a:t>
            </a:r>
          </a:p>
          <a:p>
            <a:pPr marL="514350" indent="-514350" algn="just">
              <a:buFont typeface="+mj-lt"/>
              <a:buAutoNum type="romanLcPeriod"/>
            </a:pPr>
            <a:r>
              <a:rPr lang="en-US" dirty="0" smtClean="0">
                <a:solidFill>
                  <a:srgbClr val="7030A0"/>
                </a:solidFill>
              </a:rPr>
              <a:t>Immune complex are formed </a:t>
            </a:r>
            <a:r>
              <a:rPr lang="en-US" dirty="0" smtClean="0"/>
              <a:t>by interaction of soluble Ab and soluble or insoluble Ag.</a:t>
            </a:r>
          </a:p>
          <a:p>
            <a:pPr marL="514350" indent="-514350" algn="just">
              <a:buFont typeface="+mj-lt"/>
              <a:buAutoNum type="romanLcPeriod"/>
            </a:pPr>
            <a:endParaRPr lang="en-US" dirty="0" smtClean="0"/>
          </a:p>
          <a:p>
            <a:pPr marL="514350" indent="-514350" algn="just">
              <a:buFont typeface="+mj-lt"/>
              <a:buAutoNum type="romanLcPeriod"/>
            </a:pPr>
            <a:r>
              <a:rPr lang="en-US" dirty="0" smtClean="0"/>
              <a:t>Immune complex which fails to get removed from body fluid </a:t>
            </a:r>
            <a:r>
              <a:rPr lang="en-US" dirty="0" smtClean="0">
                <a:solidFill>
                  <a:srgbClr val="7030A0"/>
                </a:solidFill>
              </a:rPr>
              <a:t>get deposited into tissues</a:t>
            </a:r>
            <a:r>
              <a:rPr lang="en-US" dirty="0" smtClean="0"/>
              <a:t>. </a:t>
            </a:r>
          </a:p>
          <a:p>
            <a:pPr marL="514350" indent="-514350" algn="just">
              <a:buFont typeface="+mj-lt"/>
              <a:buAutoNum type="romanLcPeriod"/>
            </a:pPr>
            <a:endParaRPr lang="en-US" dirty="0" smtClean="0"/>
          </a:p>
          <a:p>
            <a:pPr marL="514350" indent="-514350" algn="just">
              <a:buFont typeface="+mj-lt"/>
              <a:buAutoNum type="romanLcPeriod"/>
            </a:pPr>
            <a:r>
              <a:rPr lang="en-US" dirty="0" smtClean="0"/>
              <a:t>Fc portion of </a:t>
            </a:r>
            <a:r>
              <a:rPr lang="en-US" dirty="0" smtClean="0">
                <a:solidFill>
                  <a:srgbClr val="7030A0"/>
                </a:solidFill>
              </a:rPr>
              <a:t>Ab links with complement </a:t>
            </a:r>
            <a:r>
              <a:rPr lang="en-US" dirty="0" smtClean="0"/>
              <a:t>resulting in </a:t>
            </a:r>
            <a:r>
              <a:rPr lang="en-US" dirty="0" smtClean="0">
                <a:solidFill>
                  <a:srgbClr val="7030A0"/>
                </a:solidFill>
              </a:rPr>
              <a:t>formation of C3a, C5a &amp; MAC</a:t>
            </a:r>
            <a:r>
              <a:rPr lang="en-US" dirty="0" smtClean="0"/>
              <a:t>.</a:t>
            </a:r>
          </a:p>
          <a:p>
            <a:pPr marL="514350" indent="-514350" algn="just">
              <a:buFont typeface="+mj-lt"/>
              <a:buAutoNum type="romanLcPeriod"/>
            </a:pPr>
            <a:endParaRPr lang="en-US" dirty="0" smtClean="0"/>
          </a:p>
          <a:p>
            <a:pPr marL="514350" indent="-514350" algn="just">
              <a:buFont typeface="+mj-lt"/>
              <a:buAutoNum type="romanLcPeriod"/>
            </a:pPr>
            <a:r>
              <a:rPr lang="en-US" dirty="0" smtClean="0"/>
              <a:t>C3a stimulates </a:t>
            </a:r>
            <a:r>
              <a:rPr lang="en-US" dirty="0" smtClean="0">
                <a:solidFill>
                  <a:srgbClr val="7030A0"/>
                </a:solidFill>
              </a:rPr>
              <a:t>histamines</a:t>
            </a:r>
            <a:r>
              <a:rPr lang="en-US" dirty="0" smtClean="0"/>
              <a:t>, effects on </a:t>
            </a:r>
            <a:r>
              <a:rPr lang="en-US" dirty="0" smtClean="0">
                <a:solidFill>
                  <a:srgbClr val="7030A0"/>
                </a:solidFill>
              </a:rPr>
              <a:t>increased vascular permeability and edema.</a:t>
            </a:r>
          </a:p>
          <a:p>
            <a:pPr marL="514350" indent="-514350" algn="just">
              <a:buFont typeface="+mj-lt"/>
              <a:buAutoNum type="romanLcPeriod"/>
            </a:pPr>
            <a:endParaRPr lang="en-US" dirty="0" smtClean="0"/>
          </a:p>
          <a:p>
            <a:pPr marL="514350" indent="-514350" algn="just">
              <a:buFont typeface="+mj-lt"/>
              <a:buAutoNum type="romanLcPeriod"/>
            </a:pPr>
            <a:r>
              <a:rPr lang="en-US" dirty="0" smtClean="0"/>
              <a:t>C5a releases </a:t>
            </a:r>
            <a:r>
              <a:rPr lang="en-US" dirty="0" smtClean="0">
                <a:solidFill>
                  <a:srgbClr val="7030A0"/>
                </a:solidFill>
              </a:rPr>
              <a:t>proinflammatory mediators and chemotactic agents </a:t>
            </a:r>
            <a:r>
              <a:rPr lang="en-US" dirty="0" smtClean="0"/>
              <a:t>for neutrophils.</a:t>
            </a:r>
          </a:p>
          <a:p>
            <a:pPr marL="514350" indent="-514350" algn="just">
              <a:buFont typeface="+mj-lt"/>
              <a:buAutoNum type="romanLcPeriod"/>
            </a:pPr>
            <a:endParaRPr lang="en-US" dirty="0" smtClean="0"/>
          </a:p>
          <a:p>
            <a:pPr marL="514350" indent="-514350" algn="just">
              <a:buFont typeface="+mj-lt"/>
              <a:buAutoNum type="romanLcPeriod"/>
            </a:pPr>
            <a:r>
              <a:rPr lang="en-US" dirty="0" smtClean="0"/>
              <a:t>Accumulated </a:t>
            </a:r>
            <a:r>
              <a:rPr lang="en-US" dirty="0" smtClean="0">
                <a:solidFill>
                  <a:srgbClr val="7030A0"/>
                </a:solidFill>
              </a:rPr>
              <a:t>neutrophils and macrophages </a:t>
            </a:r>
            <a:r>
              <a:rPr lang="en-US" dirty="0" smtClean="0"/>
              <a:t>in the tissue </a:t>
            </a:r>
            <a:r>
              <a:rPr lang="en-US" dirty="0" smtClean="0">
                <a:solidFill>
                  <a:srgbClr val="7030A0"/>
                </a:solidFill>
              </a:rPr>
              <a:t>release cytokines and results in tissue destruction</a:t>
            </a:r>
            <a:r>
              <a:rPr lang="en-US" dirty="0" smtClean="0"/>
              <a:t>.</a:t>
            </a:r>
            <a:endParaRPr lang="en-US" dirty="0"/>
          </a:p>
        </p:txBody>
      </p:sp>
    </p:spTree>
  </p:cSld>
  <p:clrMapOvr>
    <a:masterClrMapping/>
  </p:clrMapOvr>
  <p:transition spd="slow">
    <p:wipe dir="r"/>
  </p:transition>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figure_18_08_unlabeled"/>
          <p:cNvPicPr>
            <a:picLocks noChangeAspect="1" noChangeArrowheads="1"/>
          </p:cNvPicPr>
          <p:nvPr/>
        </p:nvPicPr>
        <p:blipFill>
          <a:blip r:embed="rId2"/>
          <a:srcRect/>
          <a:stretch>
            <a:fillRect/>
          </a:stretch>
        </p:blipFill>
        <p:spPr bwMode="auto">
          <a:xfrm>
            <a:off x="5026026" y="169069"/>
            <a:ext cx="3097213" cy="4938713"/>
          </a:xfrm>
          <a:prstGeom prst="rect">
            <a:avLst/>
          </a:prstGeom>
          <a:noFill/>
        </p:spPr>
      </p:pic>
      <p:sp>
        <p:nvSpPr>
          <p:cNvPr id="3" name="Text Box 4"/>
          <p:cNvSpPr txBox="1">
            <a:spLocks noChangeArrowheads="1"/>
          </p:cNvSpPr>
          <p:nvPr/>
        </p:nvSpPr>
        <p:spPr bwMode="auto">
          <a:xfrm>
            <a:off x="6762749" y="128588"/>
            <a:ext cx="2228851" cy="411360"/>
          </a:xfrm>
          <a:prstGeom prst="rect">
            <a:avLst/>
          </a:prstGeom>
          <a:noFill/>
          <a:ln w="9525">
            <a:noFill/>
            <a:miter lim="800000"/>
            <a:headEnd/>
            <a:tailEnd/>
          </a:ln>
          <a:effectLst/>
        </p:spPr>
        <p:txBody>
          <a:bodyPr wrap="none" lIns="0" tIns="0" rIns="0" bIns="0"/>
          <a:lstStyle/>
          <a:p>
            <a:r>
              <a:rPr lang="en-US" sz="1050" b="1" dirty="0">
                <a:solidFill>
                  <a:srgbClr val="FF0000"/>
                </a:solidFill>
              </a:rPr>
              <a:t>Antigens combine with </a:t>
            </a:r>
            <a:r>
              <a:rPr lang="en-US" sz="1050" b="1" dirty="0" smtClean="0">
                <a:solidFill>
                  <a:srgbClr val="FF0000"/>
                </a:solidFill>
              </a:rPr>
              <a:t> antibodies</a:t>
            </a:r>
          </a:p>
          <a:p>
            <a:r>
              <a:rPr lang="en-US" sz="1050" b="1" dirty="0" smtClean="0">
                <a:solidFill>
                  <a:srgbClr val="FF0000"/>
                </a:solidFill>
              </a:rPr>
              <a:t> </a:t>
            </a:r>
            <a:r>
              <a:rPr lang="en-US" sz="1050" b="1" dirty="0">
                <a:solidFill>
                  <a:srgbClr val="FF0000"/>
                </a:solidFill>
              </a:rPr>
              <a:t>to </a:t>
            </a:r>
            <a:r>
              <a:rPr lang="en-US" sz="1050" b="1" dirty="0" smtClean="0">
                <a:solidFill>
                  <a:srgbClr val="FF0000"/>
                </a:solidFill>
              </a:rPr>
              <a:t>form antigen-antibody </a:t>
            </a:r>
            <a:r>
              <a:rPr lang="en-US" sz="1050" b="1" dirty="0">
                <a:solidFill>
                  <a:srgbClr val="FF0000"/>
                </a:solidFill>
              </a:rPr>
              <a:t>complexes.</a:t>
            </a:r>
          </a:p>
        </p:txBody>
      </p:sp>
      <p:sp>
        <p:nvSpPr>
          <p:cNvPr id="4" name="Text Box 5"/>
          <p:cNvSpPr txBox="1">
            <a:spLocks noChangeArrowheads="1"/>
          </p:cNvSpPr>
          <p:nvPr/>
        </p:nvSpPr>
        <p:spPr bwMode="auto">
          <a:xfrm>
            <a:off x="6686550" y="489346"/>
            <a:ext cx="433388" cy="101204"/>
          </a:xfrm>
          <a:prstGeom prst="rect">
            <a:avLst/>
          </a:prstGeom>
          <a:noFill/>
          <a:ln w="9525">
            <a:noFill/>
            <a:miter lim="800000"/>
            <a:headEnd/>
            <a:tailEnd/>
          </a:ln>
          <a:effectLst/>
        </p:spPr>
        <p:txBody>
          <a:bodyPr wrap="none" lIns="0" tIns="0" rIns="0" bIns="0"/>
          <a:lstStyle/>
          <a:p>
            <a:r>
              <a:rPr lang="en-US" sz="1050" b="1" dirty="0"/>
              <a:t>Antigen</a:t>
            </a:r>
          </a:p>
        </p:txBody>
      </p:sp>
      <p:sp>
        <p:nvSpPr>
          <p:cNvPr id="5" name="Text Box 6"/>
          <p:cNvSpPr txBox="1">
            <a:spLocks noChangeArrowheads="1"/>
          </p:cNvSpPr>
          <p:nvPr/>
        </p:nvSpPr>
        <p:spPr bwMode="auto">
          <a:xfrm>
            <a:off x="6694488" y="676275"/>
            <a:ext cx="730250" cy="114300"/>
          </a:xfrm>
          <a:prstGeom prst="rect">
            <a:avLst/>
          </a:prstGeom>
          <a:noFill/>
          <a:ln w="9525">
            <a:noFill/>
            <a:miter lim="800000"/>
            <a:headEnd/>
            <a:tailEnd/>
          </a:ln>
          <a:effectLst/>
        </p:spPr>
        <p:txBody>
          <a:bodyPr wrap="none" lIns="0" tIns="0" rIns="0" bIns="0"/>
          <a:lstStyle/>
          <a:p>
            <a:r>
              <a:rPr lang="en-US" sz="1050" b="1"/>
              <a:t>Antibody (IgG)</a:t>
            </a:r>
          </a:p>
        </p:txBody>
      </p:sp>
      <p:sp>
        <p:nvSpPr>
          <p:cNvPr id="6" name="Text Box 7"/>
          <p:cNvSpPr txBox="1">
            <a:spLocks noChangeArrowheads="1"/>
          </p:cNvSpPr>
          <p:nvPr/>
        </p:nvSpPr>
        <p:spPr bwMode="auto">
          <a:xfrm>
            <a:off x="6696076" y="822723"/>
            <a:ext cx="1304925" cy="101203"/>
          </a:xfrm>
          <a:prstGeom prst="rect">
            <a:avLst/>
          </a:prstGeom>
          <a:noFill/>
          <a:ln w="9525">
            <a:noFill/>
            <a:miter lim="800000"/>
            <a:headEnd/>
            <a:tailEnd/>
          </a:ln>
          <a:effectLst/>
        </p:spPr>
        <p:txBody>
          <a:bodyPr wrap="none" lIns="0" tIns="0" rIns="0" bIns="0"/>
          <a:lstStyle/>
          <a:p>
            <a:r>
              <a:rPr lang="en-US" sz="1050" b="1" dirty="0"/>
              <a:t>Antigen-antibody complex</a:t>
            </a:r>
          </a:p>
        </p:txBody>
      </p:sp>
      <p:sp>
        <p:nvSpPr>
          <p:cNvPr id="7" name="Line 8"/>
          <p:cNvSpPr>
            <a:spLocks noChangeShapeType="1"/>
          </p:cNvSpPr>
          <p:nvPr/>
        </p:nvSpPr>
        <p:spPr bwMode="auto">
          <a:xfrm>
            <a:off x="6176963" y="542926"/>
            <a:ext cx="482600" cy="13097"/>
          </a:xfrm>
          <a:prstGeom prst="line">
            <a:avLst/>
          </a:prstGeom>
          <a:noFill/>
          <a:ln w="12700">
            <a:solidFill>
              <a:schemeClr val="tx1"/>
            </a:solidFill>
            <a:round/>
            <a:headEnd/>
            <a:tailEnd/>
          </a:ln>
          <a:effectLst/>
        </p:spPr>
        <p:txBody>
          <a:bodyPr wrap="none" anchor="ctr"/>
          <a:lstStyle/>
          <a:p>
            <a:endParaRPr lang="en-US" sz="2800"/>
          </a:p>
        </p:txBody>
      </p:sp>
      <p:sp>
        <p:nvSpPr>
          <p:cNvPr id="8" name="Line 9"/>
          <p:cNvSpPr>
            <a:spLocks noChangeShapeType="1"/>
          </p:cNvSpPr>
          <p:nvPr/>
        </p:nvSpPr>
        <p:spPr bwMode="auto">
          <a:xfrm>
            <a:off x="6151563" y="708423"/>
            <a:ext cx="508000" cy="5953"/>
          </a:xfrm>
          <a:prstGeom prst="line">
            <a:avLst/>
          </a:prstGeom>
          <a:noFill/>
          <a:ln w="12700">
            <a:solidFill>
              <a:schemeClr val="tx1"/>
            </a:solidFill>
            <a:round/>
            <a:headEnd/>
            <a:tailEnd/>
          </a:ln>
          <a:effectLst/>
        </p:spPr>
        <p:txBody>
          <a:bodyPr wrap="none" anchor="ctr"/>
          <a:lstStyle/>
          <a:p>
            <a:endParaRPr lang="en-US" sz="2800"/>
          </a:p>
        </p:txBody>
      </p:sp>
      <p:sp>
        <p:nvSpPr>
          <p:cNvPr id="9" name="Line 10"/>
          <p:cNvSpPr>
            <a:spLocks noChangeShapeType="1"/>
          </p:cNvSpPr>
          <p:nvPr/>
        </p:nvSpPr>
        <p:spPr bwMode="auto">
          <a:xfrm flipV="1">
            <a:off x="6186489" y="860822"/>
            <a:ext cx="473075" cy="57150"/>
          </a:xfrm>
          <a:prstGeom prst="line">
            <a:avLst/>
          </a:prstGeom>
          <a:noFill/>
          <a:ln w="12700">
            <a:solidFill>
              <a:schemeClr val="tx1"/>
            </a:solidFill>
            <a:round/>
            <a:headEnd/>
            <a:tailEnd/>
          </a:ln>
          <a:effectLst/>
        </p:spPr>
        <p:txBody>
          <a:bodyPr wrap="none" anchor="ctr"/>
          <a:lstStyle/>
          <a:p>
            <a:endParaRPr lang="en-US" sz="2800"/>
          </a:p>
        </p:txBody>
      </p:sp>
      <p:sp>
        <p:nvSpPr>
          <p:cNvPr id="10" name="Text Box 11"/>
          <p:cNvSpPr txBox="1">
            <a:spLocks noChangeArrowheads="1"/>
          </p:cNvSpPr>
          <p:nvPr/>
        </p:nvSpPr>
        <p:spPr bwMode="auto">
          <a:xfrm>
            <a:off x="6705600" y="1178719"/>
            <a:ext cx="2220913" cy="554831"/>
          </a:xfrm>
          <a:prstGeom prst="rect">
            <a:avLst/>
          </a:prstGeom>
          <a:noFill/>
          <a:ln w="9525">
            <a:noFill/>
            <a:miter lim="800000"/>
            <a:headEnd/>
            <a:tailEnd/>
          </a:ln>
          <a:effectLst/>
        </p:spPr>
        <p:txBody>
          <a:bodyPr wrap="none" lIns="0" tIns="0" rIns="0" bIns="0"/>
          <a:lstStyle/>
          <a:p>
            <a:r>
              <a:rPr lang="en-US" sz="1050" b="1" dirty="0">
                <a:solidFill>
                  <a:srgbClr val="FF0000"/>
                </a:solidFill>
              </a:rPr>
              <a:t>Phagocytes remove </a:t>
            </a:r>
            <a:r>
              <a:rPr lang="en-US" sz="1050" b="1" dirty="0" smtClean="0">
                <a:solidFill>
                  <a:srgbClr val="FF0000"/>
                </a:solidFill>
              </a:rPr>
              <a:t>most of </a:t>
            </a:r>
            <a:r>
              <a:rPr lang="en-US" sz="1050" b="1" dirty="0">
                <a:solidFill>
                  <a:srgbClr val="FF0000"/>
                </a:solidFill>
              </a:rPr>
              <a:t>the </a:t>
            </a:r>
            <a:endParaRPr lang="en-US" sz="1050" b="1" dirty="0" smtClean="0">
              <a:solidFill>
                <a:srgbClr val="FF0000"/>
              </a:solidFill>
            </a:endParaRPr>
          </a:p>
          <a:p>
            <a:r>
              <a:rPr lang="en-US" sz="1050" b="1" dirty="0" smtClean="0">
                <a:solidFill>
                  <a:srgbClr val="FF0000"/>
                </a:solidFill>
              </a:rPr>
              <a:t>complexes</a:t>
            </a:r>
            <a:r>
              <a:rPr lang="en-US" sz="1050" b="1" dirty="0">
                <a:solidFill>
                  <a:srgbClr val="FF0000"/>
                </a:solidFill>
              </a:rPr>
              <a:t>, </a:t>
            </a:r>
            <a:r>
              <a:rPr lang="en-US" sz="1050" b="1" dirty="0" smtClean="0">
                <a:solidFill>
                  <a:srgbClr val="FF0000"/>
                </a:solidFill>
              </a:rPr>
              <a:t>but some </a:t>
            </a:r>
            <a:r>
              <a:rPr lang="en-US" sz="1050" b="1" dirty="0">
                <a:solidFill>
                  <a:srgbClr val="FF0000"/>
                </a:solidFill>
              </a:rPr>
              <a:t>lodge in the walls</a:t>
            </a:r>
            <a:br>
              <a:rPr lang="en-US" sz="1050" b="1" dirty="0">
                <a:solidFill>
                  <a:srgbClr val="FF0000"/>
                </a:solidFill>
              </a:rPr>
            </a:br>
            <a:r>
              <a:rPr lang="en-US" sz="1050" b="1" dirty="0">
                <a:solidFill>
                  <a:srgbClr val="FF0000"/>
                </a:solidFill>
              </a:rPr>
              <a:t>of blood vessels.</a:t>
            </a:r>
          </a:p>
        </p:txBody>
      </p:sp>
      <p:sp>
        <p:nvSpPr>
          <p:cNvPr id="11" name="Text Box 12"/>
          <p:cNvSpPr txBox="1">
            <a:spLocks noChangeArrowheads="1"/>
          </p:cNvSpPr>
          <p:nvPr/>
        </p:nvSpPr>
        <p:spPr bwMode="auto">
          <a:xfrm>
            <a:off x="6684964" y="2171700"/>
            <a:ext cx="2078036" cy="326826"/>
          </a:xfrm>
          <a:prstGeom prst="rect">
            <a:avLst/>
          </a:prstGeom>
          <a:noFill/>
          <a:ln w="9525">
            <a:noFill/>
            <a:miter lim="800000"/>
            <a:headEnd/>
            <a:tailEnd/>
          </a:ln>
          <a:effectLst/>
        </p:spPr>
        <p:txBody>
          <a:bodyPr wrap="none" lIns="0" tIns="0" rIns="0" bIns="0"/>
          <a:lstStyle/>
          <a:p>
            <a:r>
              <a:rPr lang="en-US" sz="1050" b="1" dirty="0">
                <a:solidFill>
                  <a:srgbClr val="FF0000"/>
                </a:solidFill>
              </a:rPr>
              <a:t>There the </a:t>
            </a:r>
            <a:r>
              <a:rPr lang="en-US" sz="1050" b="1" dirty="0" smtClean="0">
                <a:solidFill>
                  <a:srgbClr val="FF0000"/>
                </a:solidFill>
              </a:rPr>
              <a:t>complexes activate </a:t>
            </a:r>
          </a:p>
          <a:p>
            <a:r>
              <a:rPr lang="en-US" sz="1050" b="1" dirty="0" smtClean="0">
                <a:solidFill>
                  <a:srgbClr val="FF0000"/>
                </a:solidFill>
              </a:rPr>
              <a:t>complement</a:t>
            </a:r>
            <a:r>
              <a:rPr lang="en-US" sz="1050" b="1" dirty="0">
                <a:solidFill>
                  <a:srgbClr val="FF0000"/>
                </a:solidFill>
              </a:rPr>
              <a:t>.</a:t>
            </a:r>
          </a:p>
        </p:txBody>
      </p:sp>
      <p:sp>
        <p:nvSpPr>
          <p:cNvPr id="12" name="Text Box 13"/>
          <p:cNvSpPr txBox="1">
            <a:spLocks noChangeArrowheads="1"/>
          </p:cNvSpPr>
          <p:nvPr/>
        </p:nvSpPr>
        <p:spPr bwMode="auto">
          <a:xfrm>
            <a:off x="6692901" y="2487216"/>
            <a:ext cx="1052513" cy="102394"/>
          </a:xfrm>
          <a:prstGeom prst="rect">
            <a:avLst/>
          </a:prstGeom>
          <a:noFill/>
          <a:ln w="9525">
            <a:noFill/>
            <a:miter lim="800000"/>
            <a:headEnd/>
            <a:tailEnd/>
          </a:ln>
          <a:effectLst/>
        </p:spPr>
        <p:txBody>
          <a:bodyPr wrap="none" lIns="0" tIns="0" rIns="0" bIns="0"/>
          <a:lstStyle/>
          <a:p>
            <a:r>
              <a:rPr lang="en-US" sz="1050" b="1" dirty="0"/>
              <a:t>Inactive complement</a:t>
            </a:r>
          </a:p>
        </p:txBody>
      </p:sp>
      <p:sp>
        <p:nvSpPr>
          <p:cNvPr id="13" name="Text Box 14"/>
          <p:cNvSpPr txBox="1">
            <a:spLocks noChangeArrowheads="1"/>
          </p:cNvSpPr>
          <p:nvPr/>
        </p:nvSpPr>
        <p:spPr bwMode="auto">
          <a:xfrm>
            <a:off x="6691313" y="2658666"/>
            <a:ext cx="1052512" cy="102394"/>
          </a:xfrm>
          <a:prstGeom prst="rect">
            <a:avLst/>
          </a:prstGeom>
          <a:noFill/>
          <a:ln w="9525">
            <a:noFill/>
            <a:miter lim="800000"/>
            <a:headEnd/>
            <a:tailEnd/>
          </a:ln>
          <a:effectLst/>
        </p:spPr>
        <p:txBody>
          <a:bodyPr wrap="none" lIns="0" tIns="0" rIns="0" bIns="0"/>
          <a:lstStyle/>
          <a:p>
            <a:r>
              <a:rPr lang="en-US" sz="1050" b="1"/>
              <a:t>Active complement</a:t>
            </a:r>
          </a:p>
        </p:txBody>
      </p:sp>
      <p:sp>
        <p:nvSpPr>
          <p:cNvPr id="14" name="Text Box 15"/>
          <p:cNvSpPr txBox="1">
            <a:spLocks noChangeArrowheads="1"/>
          </p:cNvSpPr>
          <p:nvPr/>
        </p:nvSpPr>
        <p:spPr bwMode="auto">
          <a:xfrm>
            <a:off x="6683376" y="3084909"/>
            <a:ext cx="2460624" cy="551260"/>
          </a:xfrm>
          <a:prstGeom prst="rect">
            <a:avLst/>
          </a:prstGeom>
          <a:noFill/>
          <a:ln w="9525">
            <a:noFill/>
            <a:miter lim="800000"/>
            <a:headEnd/>
            <a:tailEnd/>
          </a:ln>
          <a:effectLst/>
        </p:spPr>
        <p:txBody>
          <a:bodyPr wrap="none" lIns="0" tIns="0" rIns="0" bIns="0"/>
          <a:lstStyle/>
          <a:p>
            <a:r>
              <a:rPr lang="en-US" sz="1050" b="1" dirty="0">
                <a:solidFill>
                  <a:srgbClr val="FF0000"/>
                </a:solidFill>
              </a:rPr>
              <a:t>Antigen-antibody </a:t>
            </a:r>
            <a:r>
              <a:rPr lang="en-US" sz="1050" b="1" dirty="0" smtClean="0">
                <a:solidFill>
                  <a:srgbClr val="FF0000"/>
                </a:solidFill>
              </a:rPr>
              <a:t>complexes and activated</a:t>
            </a:r>
          </a:p>
          <a:p>
            <a:r>
              <a:rPr lang="en-US" sz="1050" b="1" dirty="0" smtClean="0">
                <a:solidFill>
                  <a:srgbClr val="FF0000"/>
                </a:solidFill>
              </a:rPr>
              <a:t>complement attract and activate neutrophils,</a:t>
            </a:r>
          </a:p>
          <a:p>
            <a:r>
              <a:rPr lang="en-US" sz="1050" b="1" dirty="0" smtClean="0">
                <a:solidFill>
                  <a:srgbClr val="FF0000"/>
                </a:solidFill>
              </a:rPr>
              <a:t>which release inflammatory </a:t>
            </a:r>
            <a:r>
              <a:rPr lang="en-US" sz="1050" b="1" dirty="0">
                <a:solidFill>
                  <a:srgbClr val="FF0000"/>
                </a:solidFill>
              </a:rPr>
              <a:t>chemicals.</a:t>
            </a:r>
          </a:p>
        </p:txBody>
      </p:sp>
      <p:sp>
        <p:nvSpPr>
          <p:cNvPr id="15" name="Text Box 16"/>
          <p:cNvSpPr txBox="1">
            <a:spLocks noChangeArrowheads="1"/>
          </p:cNvSpPr>
          <p:nvPr/>
        </p:nvSpPr>
        <p:spPr bwMode="auto">
          <a:xfrm>
            <a:off x="6705600" y="3619500"/>
            <a:ext cx="544512" cy="95250"/>
          </a:xfrm>
          <a:prstGeom prst="rect">
            <a:avLst/>
          </a:prstGeom>
          <a:noFill/>
          <a:ln w="9525">
            <a:noFill/>
            <a:miter lim="800000"/>
            <a:headEnd/>
            <a:tailEnd/>
          </a:ln>
          <a:effectLst/>
        </p:spPr>
        <p:txBody>
          <a:bodyPr wrap="none" lIns="0" tIns="0" rIns="0" bIns="0"/>
          <a:lstStyle/>
          <a:p>
            <a:r>
              <a:rPr lang="en-US" sz="1050" b="1" dirty="0"/>
              <a:t>Neutrophil</a:t>
            </a:r>
          </a:p>
        </p:txBody>
      </p:sp>
      <p:sp>
        <p:nvSpPr>
          <p:cNvPr id="16" name="Text Box 17"/>
          <p:cNvSpPr txBox="1">
            <a:spLocks noChangeArrowheads="1"/>
          </p:cNvSpPr>
          <p:nvPr/>
        </p:nvSpPr>
        <p:spPr bwMode="auto">
          <a:xfrm>
            <a:off x="6737350" y="3790950"/>
            <a:ext cx="1187450" cy="96441"/>
          </a:xfrm>
          <a:prstGeom prst="rect">
            <a:avLst/>
          </a:prstGeom>
          <a:noFill/>
          <a:ln w="9525">
            <a:noFill/>
            <a:miter lim="800000"/>
            <a:headEnd/>
            <a:tailEnd/>
          </a:ln>
          <a:effectLst/>
        </p:spPr>
        <p:txBody>
          <a:bodyPr wrap="none" lIns="0" tIns="0" rIns="0" bIns="0"/>
          <a:lstStyle/>
          <a:p>
            <a:r>
              <a:rPr lang="en-US" sz="1050" b="1" dirty="0"/>
              <a:t>Inflammatory chemicals</a:t>
            </a:r>
          </a:p>
        </p:txBody>
      </p:sp>
      <p:sp>
        <p:nvSpPr>
          <p:cNvPr id="17" name="Text Box 18"/>
          <p:cNvSpPr txBox="1">
            <a:spLocks noChangeArrowheads="1"/>
          </p:cNvSpPr>
          <p:nvPr/>
        </p:nvSpPr>
        <p:spPr bwMode="auto">
          <a:xfrm>
            <a:off x="6683376" y="4189810"/>
            <a:ext cx="2003424" cy="515540"/>
          </a:xfrm>
          <a:prstGeom prst="rect">
            <a:avLst/>
          </a:prstGeom>
          <a:noFill/>
          <a:ln w="9525">
            <a:noFill/>
            <a:miter lim="800000"/>
            <a:headEnd/>
            <a:tailEnd/>
          </a:ln>
          <a:effectLst/>
        </p:spPr>
        <p:txBody>
          <a:bodyPr wrap="none" lIns="0" tIns="0" rIns="0" bIns="0"/>
          <a:lstStyle/>
          <a:p>
            <a:r>
              <a:rPr lang="en-US" sz="1050" b="1" dirty="0">
                <a:solidFill>
                  <a:srgbClr val="FF0000"/>
                </a:solidFill>
              </a:rPr>
              <a:t>Inflammatory </a:t>
            </a:r>
            <a:r>
              <a:rPr lang="en-US" sz="1050" b="1" dirty="0" smtClean="0">
                <a:solidFill>
                  <a:srgbClr val="FF0000"/>
                </a:solidFill>
              </a:rPr>
              <a:t>chemicals damage </a:t>
            </a:r>
          </a:p>
          <a:p>
            <a:r>
              <a:rPr lang="en-US" sz="1050" b="1" dirty="0" smtClean="0">
                <a:solidFill>
                  <a:srgbClr val="FF0000"/>
                </a:solidFill>
              </a:rPr>
              <a:t>Underlying blood </a:t>
            </a:r>
            <a:r>
              <a:rPr lang="en-US" sz="1050" b="1" dirty="0">
                <a:solidFill>
                  <a:srgbClr val="FF0000"/>
                </a:solidFill>
              </a:rPr>
              <a:t>vessel wall.</a:t>
            </a:r>
          </a:p>
        </p:txBody>
      </p:sp>
      <p:sp>
        <p:nvSpPr>
          <p:cNvPr id="18" name="Line 19"/>
          <p:cNvSpPr>
            <a:spLocks noChangeShapeType="1"/>
          </p:cNvSpPr>
          <p:nvPr/>
        </p:nvSpPr>
        <p:spPr bwMode="auto">
          <a:xfrm>
            <a:off x="6135688" y="2472928"/>
            <a:ext cx="523875" cy="51197"/>
          </a:xfrm>
          <a:prstGeom prst="line">
            <a:avLst/>
          </a:prstGeom>
          <a:noFill/>
          <a:ln w="12700">
            <a:solidFill>
              <a:schemeClr val="tx1"/>
            </a:solidFill>
            <a:round/>
            <a:headEnd/>
            <a:tailEnd/>
          </a:ln>
          <a:effectLst/>
        </p:spPr>
        <p:txBody>
          <a:bodyPr wrap="none" anchor="ctr"/>
          <a:lstStyle/>
          <a:p>
            <a:endParaRPr lang="en-US" sz="2800"/>
          </a:p>
        </p:txBody>
      </p:sp>
      <p:sp>
        <p:nvSpPr>
          <p:cNvPr id="19" name="Line 20"/>
          <p:cNvSpPr>
            <a:spLocks noChangeShapeType="1"/>
          </p:cNvSpPr>
          <p:nvPr/>
        </p:nvSpPr>
        <p:spPr bwMode="auto">
          <a:xfrm>
            <a:off x="5838826" y="2689622"/>
            <a:ext cx="830263" cy="0"/>
          </a:xfrm>
          <a:prstGeom prst="line">
            <a:avLst/>
          </a:prstGeom>
          <a:noFill/>
          <a:ln w="12700">
            <a:solidFill>
              <a:schemeClr val="tx1"/>
            </a:solidFill>
            <a:round/>
            <a:headEnd/>
            <a:tailEnd/>
          </a:ln>
          <a:effectLst/>
        </p:spPr>
        <p:txBody>
          <a:bodyPr wrap="none" anchor="ctr"/>
          <a:lstStyle/>
          <a:p>
            <a:endParaRPr lang="en-US" sz="2800"/>
          </a:p>
        </p:txBody>
      </p:sp>
      <p:sp>
        <p:nvSpPr>
          <p:cNvPr id="20" name="Line 21"/>
          <p:cNvSpPr>
            <a:spLocks noChangeShapeType="1"/>
          </p:cNvSpPr>
          <p:nvPr/>
        </p:nvSpPr>
        <p:spPr bwMode="auto">
          <a:xfrm>
            <a:off x="6143625" y="3590925"/>
            <a:ext cx="525463" cy="76200"/>
          </a:xfrm>
          <a:prstGeom prst="line">
            <a:avLst/>
          </a:prstGeom>
          <a:noFill/>
          <a:ln w="12700">
            <a:solidFill>
              <a:schemeClr val="tx1"/>
            </a:solidFill>
            <a:round/>
            <a:headEnd/>
            <a:tailEnd/>
          </a:ln>
          <a:effectLst/>
        </p:spPr>
        <p:txBody>
          <a:bodyPr wrap="none" anchor="ctr"/>
          <a:lstStyle/>
          <a:p>
            <a:endParaRPr lang="en-US" sz="2800"/>
          </a:p>
        </p:txBody>
      </p:sp>
      <p:sp>
        <p:nvSpPr>
          <p:cNvPr id="21" name="Line 22"/>
          <p:cNvSpPr>
            <a:spLocks noChangeShapeType="1"/>
          </p:cNvSpPr>
          <p:nvPr/>
        </p:nvSpPr>
        <p:spPr bwMode="auto">
          <a:xfrm>
            <a:off x="6245226" y="3680222"/>
            <a:ext cx="423863" cy="158353"/>
          </a:xfrm>
          <a:prstGeom prst="line">
            <a:avLst/>
          </a:prstGeom>
          <a:noFill/>
          <a:ln w="12700">
            <a:solidFill>
              <a:schemeClr val="tx1"/>
            </a:solidFill>
            <a:round/>
            <a:headEnd/>
            <a:tailEnd/>
          </a:ln>
          <a:effectLst/>
        </p:spPr>
        <p:txBody>
          <a:bodyPr wrap="none" anchor="ctr"/>
          <a:lstStyle/>
          <a:p>
            <a:endParaRPr lang="en-US" sz="2800"/>
          </a:p>
        </p:txBody>
      </p:sp>
      <p:sp>
        <p:nvSpPr>
          <p:cNvPr id="22" name="Rectangle 21"/>
          <p:cNvSpPr/>
          <p:nvPr/>
        </p:nvSpPr>
        <p:spPr>
          <a:xfrm>
            <a:off x="76200" y="4095750"/>
            <a:ext cx="4572000" cy="523220"/>
          </a:xfrm>
          <a:prstGeom prst="rect">
            <a:avLst/>
          </a:prstGeom>
        </p:spPr>
        <p:style>
          <a:lnRef idx="1">
            <a:schemeClr val="accent6"/>
          </a:lnRef>
          <a:fillRef idx="2">
            <a:schemeClr val="accent6"/>
          </a:fillRef>
          <a:effectRef idx="1">
            <a:schemeClr val="accent6"/>
          </a:effectRef>
          <a:fontRef idx="minor">
            <a:schemeClr val="dk1"/>
          </a:fontRef>
        </p:style>
        <p:txBody>
          <a:bodyPr>
            <a:spAutoFit/>
          </a:bodyPr>
          <a:lstStyle/>
          <a:p>
            <a:r>
              <a:rPr lang="en-US" sz="1400" b="1" dirty="0" smtClean="0">
                <a:latin typeface="Arial" charset="0"/>
              </a:rPr>
              <a:t>Fig: The mechanism of type III (immune-complex mediated) hypersensitivity-overview</a:t>
            </a:r>
            <a:endParaRPr lang="en-US" sz="1400" b="1" dirty="0"/>
          </a:p>
        </p:txBody>
      </p:sp>
    </p:spTree>
  </p:cSld>
  <p:clrMapOvr>
    <a:masterClrMapping/>
  </p:clrMapOvr>
  <p:transition spd="slow">
    <p:wipe dir="r"/>
  </p:transition>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a:xfrm>
            <a:off x="533400" y="4517230"/>
            <a:ext cx="7696200" cy="416719"/>
          </a:xfrm>
          <a:prstGeom prst="rect">
            <a:avLst/>
          </a:prstGeom>
          <a:ln/>
        </p:spPr>
        <p:style>
          <a:lnRef idx="1">
            <a:schemeClr val="accent5"/>
          </a:lnRef>
          <a:fillRef idx="2">
            <a:schemeClr val="accent5"/>
          </a:fillRef>
          <a:effectRef idx="1">
            <a:schemeClr val="accent5"/>
          </a:effectRef>
          <a:fontRef idx="minor">
            <a:schemeClr val="dk1"/>
          </a:fontRef>
        </p:style>
        <p: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1" i="0" u="none" strike="noStrike" kern="1200" cap="none" spc="0" normalizeH="0" baseline="0" noProof="0" dirty="0" smtClean="0">
                <a:ln>
                  <a:noFill/>
                </a:ln>
                <a:solidFill>
                  <a:schemeClr val="tx1"/>
                </a:solidFill>
                <a:effectLst/>
                <a:uLnTx/>
                <a:uFillTx/>
                <a:latin typeface="Arial" charset="0"/>
                <a:ea typeface="+mj-ea"/>
                <a:cs typeface="+mj-cs"/>
              </a:rPr>
              <a:t>Fig:</a:t>
            </a:r>
            <a:r>
              <a:rPr kumimoji="0" lang="en-US" sz="1600" b="1" i="0" u="none" strike="noStrike" kern="1200" cap="none" spc="0" normalizeH="0" noProof="0" dirty="0" smtClean="0">
                <a:ln>
                  <a:noFill/>
                </a:ln>
                <a:solidFill>
                  <a:schemeClr val="tx1"/>
                </a:solidFill>
                <a:effectLst/>
                <a:uLnTx/>
                <a:uFillTx/>
                <a:latin typeface="Arial" charset="0"/>
                <a:ea typeface="+mj-ea"/>
                <a:cs typeface="+mj-cs"/>
              </a:rPr>
              <a:t> </a:t>
            </a:r>
            <a:r>
              <a:rPr kumimoji="0" lang="en-US" sz="1600" b="1" i="0" u="none" strike="noStrike" kern="1200" cap="none" spc="0" normalizeH="0" baseline="0" noProof="0" dirty="0" smtClean="0">
                <a:ln>
                  <a:noFill/>
                </a:ln>
                <a:solidFill>
                  <a:srgbClr val="000000"/>
                </a:solidFill>
                <a:effectLst/>
                <a:uLnTx/>
                <a:uFillTx/>
                <a:latin typeface="Arial" charset="0"/>
                <a:ea typeface="+mj-ea"/>
                <a:cs typeface="+mj-cs"/>
              </a:rPr>
              <a:t>The crippling distortion of joints characteristic of rheumatoid arthritis</a:t>
            </a:r>
          </a:p>
        </p:txBody>
      </p:sp>
      <p:pic>
        <p:nvPicPr>
          <p:cNvPr id="3" name="Picture 3" descr="figure_18_09_unlabeled"/>
          <p:cNvPicPr>
            <a:picLocks noChangeAspect="1" noChangeArrowheads="1"/>
          </p:cNvPicPr>
          <p:nvPr/>
        </p:nvPicPr>
        <p:blipFill>
          <a:blip r:embed="rId2"/>
          <a:srcRect/>
          <a:stretch>
            <a:fillRect/>
          </a:stretch>
        </p:blipFill>
        <p:spPr bwMode="auto">
          <a:xfrm>
            <a:off x="1676400" y="971550"/>
            <a:ext cx="5761039" cy="3103858"/>
          </a:xfrm>
          <a:prstGeom prst="rect">
            <a:avLst/>
          </a:prstGeom>
          <a:noFill/>
        </p:spPr>
      </p:pic>
    </p:spTree>
  </p:cSld>
  <p:clrMapOvr>
    <a:masterClrMapping/>
  </p:clrMapOvr>
  <p:transition spd="slow">
    <p:wipe dir="r"/>
  </p:transition>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descr="figure_18_10_unlabeled"/>
          <p:cNvPicPr>
            <a:picLocks noChangeAspect="1" noChangeArrowheads="1"/>
          </p:cNvPicPr>
          <p:nvPr/>
        </p:nvPicPr>
        <p:blipFill>
          <a:blip r:embed="rId2"/>
          <a:srcRect/>
          <a:stretch>
            <a:fillRect/>
          </a:stretch>
        </p:blipFill>
        <p:spPr bwMode="auto">
          <a:xfrm>
            <a:off x="1600200" y="1044286"/>
            <a:ext cx="5992814" cy="3070513"/>
          </a:xfrm>
          <a:prstGeom prst="rect">
            <a:avLst/>
          </a:prstGeom>
          <a:noFill/>
        </p:spPr>
      </p:pic>
      <p:sp>
        <p:nvSpPr>
          <p:cNvPr id="3" name="Rectangle 2"/>
          <p:cNvSpPr/>
          <p:nvPr/>
        </p:nvSpPr>
        <p:spPr>
          <a:xfrm>
            <a:off x="0" y="4544452"/>
            <a:ext cx="9144000" cy="338554"/>
          </a:xfrm>
          <a:prstGeom prst="rect">
            <a:avLst/>
          </a:prstGeom>
        </p:spPr>
        <p:style>
          <a:lnRef idx="1">
            <a:schemeClr val="accent5"/>
          </a:lnRef>
          <a:fillRef idx="2">
            <a:schemeClr val="accent5"/>
          </a:fillRef>
          <a:effectRef idx="1">
            <a:schemeClr val="accent5"/>
          </a:effectRef>
          <a:fontRef idx="minor">
            <a:schemeClr val="dk1"/>
          </a:fontRef>
        </p:style>
        <p:txBody>
          <a:bodyPr wrap="square">
            <a:spAutoFit/>
          </a:bodyPr>
          <a:lstStyle/>
          <a:p>
            <a:r>
              <a:rPr lang="en-US" sz="1600" b="1" dirty="0" smtClean="0">
                <a:latin typeface="Arial" charset="0"/>
              </a:rPr>
              <a:t>Fig: The</a:t>
            </a:r>
            <a:r>
              <a:rPr lang="en-US" sz="1600" b="1" dirty="0" smtClean="0">
                <a:solidFill>
                  <a:srgbClr val="000000"/>
                </a:solidFill>
                <a:latin typeface="Arial" charset="0"/>
              </a:rPr>
              <a:t> characteristic facial rash of systemic lupus erythematosus (SLE), Type III reaction.</a:t>
            </a:r>
            <a:endParaRPr lang="en-US" sz="1600" b="1" dirty="0"/>
          </a:p>
        </p:txBody>
      </p:sp>
    </p:spTree>
  </p:cSld>
  <p:clrMapOvr>
    <a:masterClrMapping/>
  </p:clrMapOvr>
  <p:transition spd="slow">
    <p:wipe dir="r"/>
  </p:transition>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Lenovo\Desktop\Complement_pathway.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29787" y="95250"/>
            <a:ext cx="4142613" cy="49911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152400" y="1581150"/>
            <a:ext cx="2358851"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en-US" sz="2000" b="1" dirty="0" smtClean="0"/>
              <a:t>Complement system</a:t>
            </a:r>
            <a:endParaRPr lang="en-US" sz="2000" b="1" dirty="0"/>
          </a:p>
        </p:txBody>
      </p:sp>
    </p:spTree>
    <p:extLst>
      <p:ext uri="{BB962C8B-B14F-4D97-AF65-F5344CB8AC3E}">
        <p14:creationId xmlns:p14="http://schemas.microsoft.com/office/powerpoint/2010/main" val="2240478929"/>
      </p:ext>
    </p:extLst>
  </p:cSld>
  <p:clrMapOvr>
    <a:masterClrMapping/>
  </p:clrMapOvr>
  <p:transition spd="slow">
    <p:wipe dir="r"/>
  </p:transition>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14300"/>
            <a:ext cx="9144000" cy="523220"/>
          </a:xfrm>
          <a:prstGeom prst="rect">
            <a:avLst/>
          </a:prstGeom>
        </p:spPr>
        <p:style>
          <a:lnRef idx="1">
            <a:schemeClr val="accent6"/>
          </a:lnRef>
          <a:fillRef idx="3">
            <a:schemeClr val="accent6"/>
          </a:fillRef>
          <a:effectRef idx="2">
            <a:schemeClr val="accent6"/>
          </a:effectRef>
          <a:fontRef idx="minor">
            <a:schemeClr val="lt1"/>
          </a:fontRef>
        </p:style>
        <p:txBody>
          <a:bodyPr wrap="square" rtlCol="0">
            <a:spAutoFit/>
          </a:bodyPr>
          <a:lstStyle/>
          <a:p>
            <a:pPr algn="ctr"/>
            <a:r>
              <a:rPr lang="en-US" sz="2800" b="1" dirty="0" smtClean="0"/>
              <a:t>Types of hypersensitivity reactions </a:t>
            </a:r>
            <a:endParaRPr lang="en-US" sz="2800" b="1" dirty="0"/>
          </a:p>
        </p:txBody>
      </p:sp>
      <p:sp>
        <p:nvSpPr>
          <p:cNvPr id="3" name="TextBox 2"/>
          <p:cNvSpPr txBox="1"/>
          <p:nvPr/>
        </p:nvSpPr>
        <p:spPr>
          <a:xfrm>
            <a:off x="76201" y="723840"/>
            <a:ext cx="3571042" cy="400110"/>
          </a:xfrm>
          <a:prstGeom prst="rect">
            <a:avLst/>
          </a:prstGeom>
        </p:spPr>
        <p:style>
          <a:lnRef idx="1">
            <a:schemeClr val="accent4"/>
          </a:lnRef>
          <a:fillRef idx="2">
            <a:schemeClr val="accent4"/>
          </a:fillRef>
          <a:effectRef idx="1">
            <a:schemeClr val="accent4"/>
          </a:effectRef>
          <a:fontRef idx="minor">
            <a:schemeClr val="dk1"/>
          </a:fontRef>
        </p:style>
        <p:txBody>
          <a:bodyPr wrap="none" rtlCol="0">
            <a:spAutoFit/>
          </a:bodyPr>
          <a:lstStyle/>
          <a:p>
            <a:r>
              <a:rPr lang="en-US" sz="2000" b="1" dirty="0" smtClean="0"/>
              <a:t>Type IV (delayed type) reaction:</a:t>
            </a:r>
            <a:endParaRPr lang="en-US" sz="2000" b="1" dirty="0"/>
          </a:p>
        </p:txBody>
      </p:sp>
      <p:sp>
        <p:nvSpPr>
          <p:cNvPr id="4" name="TextBox 3"/>
          <p:cNvSpPr txBox="1"/>
          <p:nvPr/>
        </p:nvSpPr>
        <p:spPr>
          <a:xfrm>
            <a:off x="0" y="1200151"/>
            <a:ext cx="9144000" cy="3785652"/>
          </a:xfrm>
          <a:prstGeom prst="rect">
            <a:avLst/>
          </a:prstGeom>
          <a:noFill/>
        </p:spPr>
        <p:txBody>
          <a:bodyPr wrap="square" rtlCol="0">
            <a:spAutoFit/>
          </a:bodyPr>
          <a:lstStyle/>
          <a:p>
            <a:pPr marL="457200" indent="-457200" algn="just">
              <a:buFont typeface="Arial" pitchFamily="34" charset="0"/>
              <a:buChar char="•"/>
            </a:pPr>
            <a:r>
              <a:rPr lang="en-US" sz="2000" dirty="0" smtClean="0"/>
              <a:t>Type IV or delayed hypersensitivity reaction is </a:t>
            </a:r>
            <a:r>
              <a:rPr lang="en-US" sz="2000" dirty="0" smtClean="0">
                <a:solidFill>
                  <a:srgbClr val="7030A0"/>
                </a:solidFill>
              </a:rPr>
              <a:t>tissue injury by cell mediated immune response </a:t>
            </a:r>
            <a:r>
              <a:rPr lang="en-US" sz="2000" dirty="0" smtClean="0"/>
              <a:t>without formation of antibodies but is instead a </a:t>
            </a:r>
            <a:r>
              <a:rPr lang="en-US" sz="2000" dirty="0" smtClean="0">
                <a:solidFill>
                  <a:srgbClr val="7030A0"/>
                </a:solidFill>
              </a:rPr>
              <a:t>slow and prolonged response of specifically-sensitised T lymphocytes</a:t>
            </a:r>
            <a:r>
              <a:rPr lang="en-US" sz="2000" dirty="0" smtClean="0"/>
              <a:t>.</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 reaction occurs about 24 hours  after exposure to antigen and the effects is prolonged which may last up to 14 days.</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b="1" dirty="0" smtClean="0"/>
              <a:t>Examples</a:t>
            </a:r>
            <a:r>
              <a:rPr lang="en-US" sz="2000" dirty="0" smtClean="0"/>
              <a:t>: </a:t>
            </a:r>
          </a:p>
          <a:p>
            <a:pPr marL="457200" indent="-457200" algn="just">
              <a:buFont typeface="Wingdings" pitchFamily="2" charset="2"/>
              <a:buChar char="v"/>
            </a:pPr>
            <a:r>
              <a:rPr lang="en-US" sz="2000" dirty="0" smtClean="0"/>
              <a:t>reaction against  MTB infection e.g., tuberculin reaction, </a:t>
            </a:r>
          </a:p>
          <a:p>
            <a:pPr marL="457200" indent="-457200" algn="just">
              <a:buFont typeface="Wingdings" pitchFamily="2" charset="2"/>
              <a:buChar char="v"/>
            </a:pPr>
            <a:r>
              <a:rPr lang="en-US" sz="2000" dirty="0" smtClean="0"/>
              <a:t>reaction against virally infected cells, </a:t>
            </a:r>
          </a:p>
          <a:p>
            <a:pPr marL="457200" indent="-457200" algn="just">
              <a:buFont typeface="Wingdings" pitchFamily="2" charset="2"/>
              <a:buChar char="v"/>
            </a:pPr>
            <a:r>
              <a:rPr lang="en-US" sz="2000" dirty="0" smtClean="0"/>
              <a:t>reaction against organ transplantation e.g., transplant rejection, graft versus host reaction.</a:t>
            </a:r>
            <a:endParaRPr lang="en-US" sz="2000" dirty="0"/>
          </a:p>
        </p:txBody>
      </p:sp>
    </p:spTree>
  </p:cSld>
  <p:clrMapOvr>
    <a:masterClrMapping/>
  </p:clrMapOvr>
  <p:transition spd="slow">
    <p:wipe dir="r"/>
  </p:transition>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419040"/>
            <a:ext cx="8229600" cy="400110"/>
          </a:xfrm>
          <a:prstGeom prst="rect">
            <a:avLst/>
          </a:prstGeom>
        </p:spPr>
        <p:txBody>
          <a:bodyPr wrap="square">
            <a:spAutoFit/>
          </a:bodyPr>
          <a:lstStyle/>
          <a:p>
            <a:r>
              <a:rPr lang="en-US" sz="2000" dirty="0" smtClean="0"/>
              <a:t>The classical example of this hypersensitivity is tuberculin (Mantoux) reaction  </a:t>
            </a:r>
            <a:endParaRPr lang="en-US" sz="2000" dirty="0"/>
          </a:p>
        </p:txBody>
      </p:sp>
      <p:pic>
        <p:nvPicPr>
          <p:cNvPr id="3" name="Picture 5" descr="800px-Mantoux_tuberculin_skin_test"/>
          <p:cNvPicPr>
            <a:picLocks noChangeAspect="1" noChangeArrowheads="1"/>
          </p:cNvPicPr>
          <p:nvPr/>
        </p:nvPicPr>
        <p:blipFill>
          <a:blip r:embed="rId2"/>
          <a:srcRect/>
          <a:stretch>
            <a:fillRect/>
          </a:stretch>
        </p:blipFill>
        <p:spPr bwMode="auto">
          <a:xfrm>
            <a:off x="838200" y="1132721"/>
            <a:ext cx="7213400" cy="3191630"/>
          </a:xfrm>
          <a:prstGeom prst="rect">
            <a:avLst/>
          </a:prstGeom>
          <a:noFill/>
        </p:spPr>
      </p:pic>
    </p:spTree>
  </p:cSld>
  <p:clrMapOvr>
    <a:masterClrMapping/>
  </p:clrMapOvr>
  <p:transition spd="slow">
    <p:wipe dir="r"/>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5053</TotalTime>
  <Words>10618</Words>
  <Application>Microsoft Office PowerPoint</Application>
  <PresentationFormat>On-screen Show (16:9)</PresentationFormat>
  <Paragraphs>1666</Paragraphs>
  <Slides>183</Slides>
  <Notes>14</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183</vt:i4>
      </vt:variant>
    </vt:vector>
  </HeadingPairs>
  <TitlesOfParts>
    <vt:vector size="185" baseType="lpstr">
      <vt:lpstr>Office Theme</vt:lpstr>
      <vt:lpstr>Bitmap Image</vt:lpstr>
      <vt:lpstr>Introduction to Pathology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Fig: The course of AIDS</vt:lpstr>
      <vt:lpstr>Fig: The global distribution of HIV/AIDS</vt:lpstr>
      <vt:lpstr>Fig:  Modes of HIV transmission in males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Pathology</dc:title>
  <dc:creator>KRISH</dc:creator>
  <cp:lastModifiedBy>Admin</cp:lastModifiedBy>
  <cp:revision>767</cp:revision>
  <dcterms:created xsi:type="dcterms:W3CDTF">2006-08-16T00:00:00Z</dcterms:created>
  <dcterms:modified xsi:type="dcterms:W3CDTF">2020-03-02T15:09:09Z</dcterms:modified>
</cp:coreProperties>
</file>

<file path=docProps/thumbnail.jpeg>
</file>